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345" r:id="rId5"/>
    <p:sldId id="2147474745" r:id="rId6"/>
    <p:sldId id="2147474746" r:id="rId7"/>
    <p:sldId id="2147474747" r:id="rId8"/>
    <p:sldId id="2147483005" r:id="rId9"/>
    <p:sldId id="2147474703" r:id="rId10"/>
    <p:sldId id="2147474620" r:id="rId11"/>
    <p:sldId id="2147474701" r:id="rId12"/>
    <p:sldId id="2147474630" r:id="rId13"/>
    <p:sldId id="2147474704" r:id="rId14"/>
    <p:sldId id="2147474705" r:id="rId15"/>
    <p:sldId id="2147474706" r:id="rId16"/>
    <p:sldId id="2147474698" r:id="rId17"/>
    <p:sldId id="2147474749" r:id="rId18"/>
    <p:sldId id="2147474692" r:id="rId19"/>
    <p:sldId id="2147474683" r:id="rId20"/>
    <p:sldId id="2147474743" r:id="rId21"/>
    <p:sldId id="268" r:id="rId22"/>
    <p:sldId id="267" r:id="rId23"/>
    <p:sldId id="281" r:id="rId24"/>
    <p:sldId id="280" r:id="rId25"/>
    <p:sldId id="2147474742" r:id="rId26"/>
    <p:sldId id="2147474755" r:id="rId27"/>
    <p:sldId id="2147474685" r:id="rId28"/>
    <p:sldId id="2147474687" r:id="rId29"/>
    <p:sldId id="2147474686" r:id="rId30"/>
    <p:sldId id="2147482995" r:id="rId31"/>
    <p:sldId id="2147482975" r:id="rId32"/>
    <p:sldId id="2147482997" r:id="rId33"/>
    <p:sldId id="2147471223" r:id="rId34"/>
    <p:sldId id="2147471225" r:id="rId35"/>
    <p:sldId id="2147482998" r:id="rId36"/>
    <p:sldId id="2147483004" r:id="rId37"/>
    <p:sldId id="2147483000" r:id="rId38"/>
    <p:sldId id="2147474753" r:id="rId39"/>
    <p:sldId id="2147474754" r:id="rId40"/>
    <p:sldId id="2147474758" r:id="rId4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antha Stagg" initials="SS" lastIdx="8" clrIdx="0"/>
  <p:cmAuthor id="2" name="samantha@jamesreedpr.co.uk" initials="s" lastIdx="4" clrIdx="1"/>
  <p:cmAuthor id="3" name="Samantha Stagg" initials="SS [2]"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5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59" d="100"/>
          <a:sy n="59" d="100"/>
        </p:scale>
        <p:origin x="940" y="52"/>
      </p:cViewPr>
      <p:guideLst>
        <p:guide orient="horz" pos="2160"/>
        <p:guide pos="3840"/>
      </p:guideLst>
    </p:cSldViewPr>
  </p:slideViewPr>
  <p:notesTextViewPr>
    <p:cViewPr>
      <p:scale>
        <a:sx n="3" d="2"/>
        <a:sy n="3" d="2"/>
      </p:scale>
      <p:origin x="0" y="0"/>
    </p:cViewPr>
  </p:notesTextViewPr>
  <p:sorterViewPr>
    <p:cViewPr varScale="1">
      <p:scale>
        <a:sx n="1" d="1"/>
        <a:sy n="1" d="1"/>
      </p:scale>
      <p:origin x="0" y="-128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231019%20Footprint%20Outputs%20Summar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231019%20Footprint%20Outputs%20Summar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'[231019 Footprint Outputs Summary.xlsx]Hartlepool Carbonsink'!$A$5</c:f>
              <c:strCache>
                <c:ptCount val="1"/>
                <c:pt idx="0">
                  <c:v>A1 - A3</c:v>
                </c:pt>
              </c:strCache>
            </c:strRef>
          </c:tx>
          <c:spPr>
            <a:solidFill>
              <a:schemeClr val="accent1"/>
            </a:solidFill>
            <a:ln>
              <a:noFill/>
            </a:ln>
            <a:effectLst/>
          </c:spPr>
          <c:invertIfNegative val="0"/>
          <c:cat>
            <c:strRef>
              <c:f>'[231019 Footprint Outputs Summary.xlsx]Hartlepool Carbonsink'!$B$4:$D$4</c:f>
              <c:strCache>
                <c:ptCount val="3"/>
                <c:pt idx="0">
                  <c:v>Standard (kgCO2e/t)</c:v>
                </c:pt>
                <c:pt idx="1">
                  <c:v>Enhanced (kgCO2e/t)</c:v>
                </c:pt>
                <c:pt idx="2">
                  <c:v>Prototype (kgCO2e/t)</c:v>
                </c:pt>
              </c:strCache>
            </c:strRef>
          </c:cat>
          <c:val>
            <c:numRef>
              <c:f>'[231019 Footprint Outputs Summary.xlsx]Hartlepool Carbonsink'!$B$5:$D$5</c:f>
              <c:numCache>
                <c:formatCode>0.00</c:formatCode>
                <c:ptCount val="3"/>
                <c:pt idx="0">
                  <c:v>89.194180190262998</c:v>
                </c:pt>
                <c:pt idx="1">
                  <c:v>60.463297232250298</c:v>
                </c:pt>
                <c:pt idx="2">
                  <c:v>17.316486161251504</c:v>
                </c:pt>
              </c:numCache>
            </c:numRef>
          </c:val>
          <c:extLst>
            <c:ext xmlns:c16="http://schemas.microsoft.com/office/drawing/2014/chart" uri="{C3380CC4-5D6E-409C-BE32-E72D297353CC}">
              <c16:uniqueId val="{00000000-8DE7-43CB-B908-0627D2E42707}"/>
            </c:ext>
          </c:extLst>
        </c:ser>
        <c:ser>
          <c:idx val="1"/>
          <c:order val="1"/>
          <c:tx>
            <c:strRef>
              <c:f>'[231019 Footprint Outputs Summary.xlsx]Hartlepool Carbonsink'!$A$6</c:f>
              <c:strCache>
                <c:ptCount val="1"/>
                <c:pt idx="0">
                  <c:v>A4</c:v>
                </c:pt>
              </c:strCache>
            </c:strRef>
          </c:tx>
          <c:spPr>
            <a:solidFill>
              <a:schemeClr val="accent3"/>
            </a:solidFill>
            <a:ln>
              <a:noFill/>
            </a:ln>
            <a:effectLst/>
          </c:spPr>
          <c:invertIfNegative val="0"/>
          <c:cat>
            <c:strRef>
              <c:f>'[231019 Footprint Outputs Summary.xlsx]Hartlepool Carbonsink'!$B$4:$D$4</c:f>
              <c:strCache>
                <c:ptCount val="3"/>
                <c:pt idx="0">
                  <c:v>Standard (kgCO2e/t)</c:v>
                </c:pt>
                <c:pt idx="1">
                  <c:v>Enhanced (kgCO2e/t)</c:v>
                </c:pt>
                <c:pt idx="2">
                  <c:v>Prototype (kgCO2e/t)</c:v>
                </c:pt>
              </c:strCache>
            </c:strRef>
          </c:cat>
          <c:val>
            <c:numRef>
              <c:f>'[231019 Footprint Outputs Summary.xlsx]Hartlepool Carbonsink'!$B$6:$D$6</c:f>
              <c:numCache>
                <c:formatCode>0.00</c:formatCode>
                <c:ptCount val="3"/>
                <c:pt idx="0">
                  <c:v>2.3335198656966982</c:v>
                </c:pt>
                <c:pt idx="1">
                  <c:v>1.799037304452467</c:v>
                </c:pt>
                <c:pt idx="2">
                  <c:v>0</c:v>
                </c:pt>
              </c:numCache>
            </c:numRef>
          </c:val>
          <c:extLst>
            <c:ext xmlns:c16="http://schemas.microsoft.com/office/drawing/2014/chart" uri="{C3380CC4-5D6E-409C-BE32-E72D297353CC}">
              <c16:uniqueId val="{00000001-8DE7-43CB-B908-0627D2E42707}"/>
            </c:ext>
          </c:extLst>
        </c:ser>
        <c:ser>
          <c:idx val="2"/>
          <c:order val="2"/>
          <c:tx>
            <c:strRef>
              <c:f>'[231019 Footprint Outputs Summary.xlsx]Hartlepool Carbonsink'!$A$7</c:f>
              <c:strCache>
                <c:ptCount val="1"/>
                <c:pt idx="0">
                  <c:v>A5</c:v>
                </c:pt>
              </c:strCache>
            </c:strRef>
          </c:tx>
          <c:spPr>
            <a:solidFill>
              <a:schemeClr val="accent5"/>
            </a:solidFill>
            <a:ln>
              <a:noFill/>
            </a:ln>
            <a:effectLst/>
          </c:spPr>
          <c:invertIfNegative val="0"/>
          <c:cat>
            <c:strRef>
              <c:f>'[231019 Footprint Outputs Summary.xlsx]Hartlepool Carbonsink'!$B$4:$D$4</c:f>
              <c:strCache>
                <c:ptCount val="3"/>
                <c:pt idx="0">
                  <c:v>Standard (kgCO2e/t)</c:v>
                </c:pt>
                <c:pt idx="1">
                  <c:v>Enhanced (kgCO2e/t)</c:v>
                </c:pt>
                <c:pt idx="2">
                  <c:v>Prototype (kgCO2e/t)</c:v>
                </c:pt>
              </c:strCache>
            </c:strRef>
          </c:cat>
          <c:val>
            <c:numRef>
              <c:f>'[231019 Footprint Outputs Summary.xlsx]Hartlepool Carbonsink'!$B$7:$D$7</c:f>
              <c:numCache>
                <c:formatCode>0.00</c:formatCode>
                <c:ptCount val="3"/>
                <c:pt idx="0">
                  <c:v>9.5523223279238945</c:v>
                </c:pt>
                <c:pt idx="1">
                  <c:v>7.1780986762936214</c:v>
                </c:pt>
                <c:pt idx="2">
                  <c:v>9.6269554753309269E-2</c:v>
                </c:pt>
              </c:numCache>
            </c:numRef>
          </c:val>
          <c:extLst>
            <c:ext xmlns:c16="http://schemas.microsoft.com/office/drawing/2014/chart" uri="{C3380CC4-5D6E-409C-BE32-E72D297353CC}">
              <c16:uniqueId val="{00000002-8DE7-43CB-B908-0627D2E42707}"/>
            </c:ext>
          </c:extLst>
        </c:ser>
        <c:dLbls>
          <c:showLegendKey val="0"/>
          <c:showVal val="0"/>
          <c:showCatName val="0"/>
          <c:showSerName val="0"/>
          <c:showPercent val="0"/>
          <c:showBubbleSize val="0"/>
        </c:dLbls>
        <c:gapWidth val="150"/>
        <c:overlap val="100"/>
        <c:axId val="702618080"/>
        <c:axId val="702626000"/>
      </c:barChart>
      <c:catAx>
        <c:axId val="70261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2626000"/>
        <c:crosses val="autoZero"/>
        <c:auto val="1"/>
        <c:lblAlgn val="ctr"/>
        <c:lblOffset val="100"/>
        <c:noMultiLvlLbl val="0"/>
      </c:catAx>
      <c:valAx>
        <c:axId val="70262600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702618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'[231019 Footprint Outputs Summary.xlsx]Hartlepool (No Bio in Agesafe)'!$A$5</c:f>
              <c:strCache>
                <c:ptCount val="1"/>
                <c:pt idx="0">
                  <c:v>A1 - A3</c:v>
                </c:pt>
              </c:strCache>
            </c:strRef>
          </c:tx>
          <c:spPr>
            <a:solidFill>
              <a:schemeClr val="accent1"/>
            </a:solidFill>
            <a:ln>
              <a:noFill/>
            </a:ln>
            <a:effectLst/>
          </c:spPr>
          <c:invertIfNegative val="0"/>
          <c:cat>
            <c:strRef>
              <c:f>'[231019 Footprint Outputs Summary.xlsx]Hartlepool (No Bio in Agesafe)'!$B$4:$D$4</c:f>
              <c:strCache>
                <c:ptCount val="3"/>
                <c:pt idx="0">
                  <c:v>Standard (kgCO2e/t)</c:v>
                </c:pt>
                <c:pt idx="1">
                  <c:v>Enhanced (kgCO2e/t)</c:v>
                </c:pt>
                <c:pt idx="2">
                  <c:v>Prototype (kgCO2e/t)</c:v>
                </c:pt>
              </c:strCache>
            </c:strRef>
          </c:cat>
          <c:val>
            <c:numRef>
              <c:f>'[231019 Footprint Outputs Summary.xlsx]Hartlepool (No Bio in Agesafe)'!$B$5:$D$5</c:f>
              <c:numCache>
                <c:formatCode>0.00</c:formatCode>
                <c:ptCount val="3"/>
                <c:pt idx="0">
                  <c:v>89.194180190262998</c:v>
                </c:pt>
                <c:pt idx="1">
                  <c:v>60.463297232250298</c:v>
                </c:pt>
                <c:pt idx="2">
                  <c:v>26.05294825511432</c:v>
                </c:pt>
              </c:numCache>
            </c:numRef>
          </c:val>
          <c:extLst>
            <c:ext xmlns:c16="http://schemas.microsoft.com/office/drawing/2014/chart" uri="{C3380CC4-5D6E-409C-BE32-E72D297353CC}">
              <c16:uniqueId val="{00000000-AFBB-4071-9DA2-6E1CED47FEF4}"/>
            </c:ext>
          </c:extLst>
        </c:ser>
        <c:ser>
          <c:idx val="1"/>
          <c:order val="1"/>
          <c:tx>
            <c:strRef>
              <c:f>'[231019 Footprint Outputs Summary.xlsx]Hartlepool (No Bio in Agesafe)'!$A$6</c:f>
              <c:strCache>
                <c:ptCount val="1"/>
                <c:pt idx="0">
                  <c:v>A4</c:v>
                </c:pt>
              </c:strCache>
            </c:strRef>
          </c:tx>
          <c:spPr>
            <a:solidFill>
              <a:schemeClr val="accent3"/>
            </a:solidFill>
            <a:ln>
              <a:noFill/>
            </a:ln>
            <a:effectLst/>
          </c:spPr>
          <c:invertIfNegative val="0"/>
          <c:cat>
            <c:strRef>
              <c:f>'[231019 Footprint Outputs Summary.xlsx]Hartlepool (No Bio in Agesafe)'!$B$4:$D$4</c:f>
              <c:strCache>
                <c:ptCount val="3"/>
                <c:pt idx="0">
                  <c:v>Standard (kgCO2e/t)</c:v>
                </c:pt>
                <c:pt idx="1">
                  <c:v>Enhanced (kgCO2e/t)</c:v>
                </c:pt>
                <c:pt idx="2">
                  <c:v>Prototype (kgCO2e/t)</c:v>
                </c:pt>
              </c:strCache>
            </c:strRef>
          </c:cat>
          <c:val>
            <c:numRef>
              <c:f>'[231019 Footprint Outputs Summary.xlsx]Hartlepool (No Bio in Agesafe)'!$B$6:$D$6</c:f>
              <c:numCache>
                <c:formatCode>0.00</c:formatCode>
                <c:ptCount val="3"/>
                <c:pt idx="0">
                  <c:v>2.3335198656966982</c:v>
                </c:pt>
                <c:pt idx="1">
                  <c:v>1.799037304452467</c:v>
                </c:pt>
                <c:pt idx="2">
                  <c:v>0</c:v>
                </c:pt>
              </c:numCache>
            </c:numRef>
          </c:val>
          <c:extLst>
            <c:ext xmlns:c16="http://schemas.microsoft.com/office/drawing/2014/chart" uri="{C3380CC4-5D6E-409C-BE32-E72D297353CC}">
              <c16:uniqueId val="{00000001-AFBB-4071-9DA2-6E1CED47FEF4}"/>
            </c:ext>
          </c:extLst>
        </c:ser>
        <c:ser>
          <c:idx val="2"/>
          <c:order val="2"/>
          <c:tx>
            <c:strRef>
              <c:f>'[231019 Footprint Outputs Summary.xlsx]Hartlepool (No Bio in Agesafe)'!$A$7</c:f>
              <c:strCache>
                <c:ptCount val="1"/>
                <c:pt idx="0">
                  <c:v>A5</c:v>
                </c:pt>
              </c:strCache>
            </c:strRef>
          </c:tx>
          <c:spPr>
            <a:solidFill>
              <a:schemeClr val="accent5"/>
            </a:solidFill>
            <a:ln>
              <a:noFill/>
            </a:ln>
            <a:effectLst/>
          </c:spPr>
          <c:invertIfNegative val="0"/>
          <c:cat>
            <c:strRef>
              <c:f>'[231019 Footprint Outputs Summary.xlsx]Hartlepool (No Bio in Agesafe)'!$B$4:$D$4</c:f>
              <c:strCache>
                <c:ptCount val="3"/>
                <c:pt idx="0">
                  <c:v>Standard (kgCO2e/t)</c:v>
                </c:pt>
                <c:pt idx="1">
                  <c:v>Enhanced (kgCO2e/t)</c:v>
                </c:pt>
                <c:pt idx="2">
                  <c:v>Prototype (kgCO2e/t)</c:v>
                </c:pt>
              </c:strCache>
            </c:strRef>
          </c:cat>
          <c:val>
            <c:numRef>
              <c:f>'[231019 Footprint Outputs Summary.xlsx]Hartlepool (No Bio in Agesafe)'!$B$7:$D$7</c:f>
              <c:numCache>
                <c:formatCode>0.00</c:formatCode>
                <c:ptCount val="3"/>
                <c:pt idx="0">
                  <c:v>9.5523223279238945</c:v>
                </c:pt>
                <c:pt idx="1">
                  <c:v>7.1780986762936214</c:v>
                </c:pt>
                <c:pt idx="2">
                  <c:v>9.6269554753309269E-2</c:v>
                </c:pt>
              </c:numCache>
            </c:numRef>
          </c:val>
          <c:extLst>
            <c:ext xmlns:c16="http://schemas.microsoft.com/office/drawing/2014/chart" uri="{C3380CC4-5D6E-409C-BE32-E72D297353CC}">
              <c16:uniqueId val="{00000002-AFBB-4071-9DA2-6E1CED47FEF4}"/>
            </c:ext>
          </c:extLst>
        </c:ser>
        <c:dLbls>
          <c:showLegendKey val="0"/>
          <c:showVal val="0"/>
          <c:showCatName val="0"/>
          <c:showSerName val="0"/>
          <c:showPercent val="0"/>
          <c:showBubbleSize val="0"/>
        </c:dLbls>
        <c:gapWidth val="150"/>
        <c:overlap val="100"/>
        <c:axId val="702618080"/>
        <c:axId val="702626000"/>
      </c:barChart>
      <c:catAx>
        <c:axId val="70261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2626000"/>
        <c:crosses val="autoZero"/>
        <c:auto val="1"/>
        <c:lblAlgn val="ctr"/>
        <c:lblOffset val="100"/>
        <c:noMultiLvlLbl val="0"/>
      </c:catAx>
      <c:valAx>
        <c:axId val="70262600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702618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83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1"/>
            <a:ext cx="2946400" cy="498395"/>
          </a:xfrm>
          <a:prstGeom prst="rect">
            <a:avLst/>
          </a:prstGeom>
        </p:spPr>
        <p:txBody>
          <a:bodyPr vert="horz" lIns="91440" tIns="45720" rIns="91440" bIns="45720" rtlCol="0"/>
          <a:lstStyle>
            <a:lvl1pPr algn="r">
              <a:defRPr sz="1200"/>
            </a:lvl1pPr>
          </a:lstStyle>
          <a:p>
            <a:fld id="{B92350A2-29DD-4214-92A6-87FB19CB972A}" type="datetimeFigureOut">
              <a:rPr lang="en-GB" smtClean="0"/>
              <a:t>18/11/2024</a:t>
            </a:fld>
            <a:endParaRPr lang="en-GB"/>
          </a:p>
        </p:txBody>
      </p:sp>
      <p:sp>
        <p:nvSpPr>
          <p:cNvPr id="4" name="Footer Placeholder 3"/>
          <p:cNvSpPr>
            <a:spLocks noGrp="1"/>
          </p:cNvSpPr>
          <p:nvPr>
            <p:ph type="ftr" sz="quarter" idx="2"/>
          </p:nvPr>
        </p:nvSpPr>
        <p:spPr>
          <a:xfrm>
            <a:off x="0" y="9428243"/>
            <a:ext cx="2946400" cy="49839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243"/>
            <a:ext cx="2946400" cy="498395"/>
          </a:xfrm>
          <a:prstGeom prst="rect">
            <a:avLst/>
          </a:prstGeom>
        </p:spPr>
        <p:txBody>
          <a:bodyPr vert="horz" lIns="91440" tIns="45720" rIns="91440" bIns="45720" rtlCol="0" anchor="b"/>
          <a:lstStyle>
            <a:lvl1pPr algn="r">
              <a:defRPr sz="1200"/>
            </a:lvl1pPr>
          </a:lstStyle>
          <a:p>
            <a:fld id="{7C2DE893-0B1E-4C71-982B-D6E087558BA7}" type="slidenum">
              <a:rPr lang="en-GB" smtClean="0"/>
              <a:t>‹#›</a:t>
            </a:fld>
            <a:endParaRPr lang="en-GB"/>
          </a:p>
        </p:txBody>
      </p:sp>
    </p:spTree>
    <p:extLst>
      <p:ext uri="{BB962C8B-B14F-4D97-AF65-F5344CB8AC3E}">
        <p14:creationId xmlns:p14="http://schemas.microsoft.com/office/powerpoint/2010/main" val="1282603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1"/>
            <a:ext cx="2945659" cy="498055"/>
          </a:xfrm>
          <a:prstGeom prst="rect">
            <a:avLst/>
          </a:prstGeom>
        </p:spPr>
        <p:txBody>
          <a:bodyPr vert="horz" lIns="91440" tIns="45720" rIns="91440" bIns="45720" rtlCol="0"/>
          <a:lstStyle>
            <a:lvl1pPr algn="r">
              <a:defRPr sz="1200"/>
            </a:lvl1pPr>
          </a:lstStyle>
          <a:p>
            <a:fld id="{87185C8A-B4C2-42A7-ADEA-9186707ABA75}" type="datetimeFigureOut">
              <a:rPr lang="en-GB" smtClean="0"/>
              <a:t>18/11/2024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fld id="{FC29E58C-62AC-4FD2-ABCD-105EE11E0531}" type="slidenum">
              <a:rPr lang="en-GB" smtClean="0"/>
              <a:t>‹#›</a:t>
            </a:fld>
            <a:endParaRPr lang="en-GB"/>
          </a:p>
        </p:txBody>
      </p:sp>
    </p:spTree>
    <p:extLst>
      <p:ext uri="{BB962C8B-B14F-4D97-AF65-F5344CB8AC3E}">
        <p14:creationId xmlns:p14="http://schemas.microsoft.com/office/powerpoint/2010/main" val="281029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29E58C-62AC-4FD2-ABCD-105EE11E05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158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a:rPr>
              <a:t>A1 - A3 : 80% reduction</a:t>
            </a:r>
          </a:p>
          <a:p>
            <a:r>
              <a:rPr lang="en-US">
                <a:cs typeface="Arial"/>
              </a:rPr>
              <a:t>A4 - : 100% reduction</a:t>
            </a:r>
            <a:endParaRPr lang="en-US"/>
          </a:p>
          <a:p>
            <a:r>
              <a:rPr lang="en-US">
                <a:cs typeface="Arial"/>
              </a:rPr>
              <a:t>A5 - : 98.9% reduction</a:t>
            </a:r>
          </a:p>
          <a:p>
            <a:r>
              <a:rPr lang="en-US">
                <a:cs typeface="Arial"/>
              </a:rPr>
              <a:t>Prototype X bio content</a:t>
            </a:r>
          </a:p>
          <a:p>
            <a:endParaRPr lang="en-US">
              <a:cs typeface="Arial"/>
            </a:endParaRPr>
          </a:p>
          <a:p>
            <a:r>
              <a:rPr lang="en-US" b="1">
                <a:cs typeface="Arial" panose="020B0604020202020204"/>
              </a:rPr>
              <a:t>83% reduction overall</a:t>
            </a:r>
          </a:p>
          <a:p>
            <a:endParaRPr lang="en-US">
              <a:cs typeface="Calibri"/>
            </a:endParaRPr>
          </a:p>
        </p:txBody>
      </p:sp>
      <p:sp>
        <p:nvSpPr>
          <p:cNvPr id="4" name="Slide Number Placeholder 3"/>
          <p:cNvSpPr>
            <a:spLocks noGrp="1"/>
          </p:cNvSpPr>
          <p:nvPr>
            <p:ph type="sldNum" sz="quarter" idx="5"/>
          </p:nvPr>
        </p:nvSpPr>
        <p:spPr/>
        <p:txBody>
          <a:bodyPr/>
          <a:lstStyle/>
          <a:p>
            <a:fld id="{49234357-C73F-F74A-A4A5-4814CE0F8016}" type="slidenum">
              <a:rPr lang="en-US" smtClean="0"/>
              <a:t>20</a:t>
            </a:fld>
            <a:endParaRPr lang="en-US"/>
          </a:p>
        </p:txBody>
      </p:sp>
    </p:spTree>
    <p:extLst>
      <p:ext uri="{BB962C8B-B14F-4D97-AF65-F5344CB8AC3E}">
        <p14:creationId xmlns:p14="http://schemas.microsoft.com/office/powerpoint/2010/main" val="2895403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a:rPr>
              <a:t>A1 - A3 : 70% reduction</a:t>
            </a:r>
          </a:p>
          <a:p>
            <a:r>
              <a:rPr lang="en-US">
                <a:cs typeface="Arial"/>
              </a:rPr>
              <a:t>A4 - : 100% reduction</a:t>
            </a:r>
            <a:endParaRPr lang="en-US"/>
          </a:p>
          <a:p>
            <a:r>
              <a:rPr lang="en-US">
                <a:cs typeface="Arial"/>
              </a:rPr>
              <a:t>A5 - : 98.9% reduction</a:t>
            </a:r>
          </a:p>
          <a:p>
            <a:r>
              <a:rPr lang="en-US">
                <a:cs typeface="Arial"/>
              </a:rPr>
              <a:t>AGESAFE- longer life paving solution</a:t>
            </a:r>
          </a:p>
          <a:p>
            <a:endParaRPr lang="en-US">
              <a:cs typeface="Arial"/>
            </a:endParaRPr>
          </a:p>
          <a:p>
            <a:r>
              <a:rPr lang="en-US" b="1">
                <a:cs typeface="Arial" panose="020B0604020202020204"/>
              </a:rPr>
              <a:t>74% reduction overall</a:t>
            </a:r>
          </a:p>
          <a:p>
            <a:r>
              <a:rPr lang="en-US" b="1">
                <a:cs typeface="Arial" panose="020B0604020202020204"/>
              </a:rPr>
              <a:t>20% extension (up to 3 years)</a:t>
            </a:r>
          </a:p>
          <a:p>
            <a:endParaRPr lang="en-US">
              <a:cs typeface="Calibri"/>
            </a:endParaRPr>
          </a:p>
          <a:p>
            <a:r>
              <a:rPr lang="en-US">
                <a:cs typeface="Calibri"/>
              </a:rPr>
              <a:t>Includes </a:t>
            </a:r>
            <a:r>
              <a:rPr lang="en-US" err="1">
                <a:cs typeface="Calibri"/>
              </a:rPr>
              <a:t>Agesafe</a:t>
            </a:r>
            <a:r>
              <a:rPr lang="en-US">
                <a:cs typeface="Calibri"/>
              </a:rPr>
              <a:t> ONLY – Longer life paving</a:t>
            </a:r>
          </a:p>
          <a:p>
            <a:r>
              <a:rPr lang="en-US"/>
              <a:t>a pavement life extension of up to 3 years and a 20% improvement</a:t>
            </a:r>
          </a:p>
          <a:p>
            <a:endParaRPr lang="en-US">
              <a:cs typeface="Calibri"/>
            </a:endParaRPr>
          </a:p>
        </p:txBody>
      </p:sp>
      <p:sp>
        <p:nvSpPr>
          <p:cNvPr id="4" name="Slide Number Placeholder 3"/>
          <p:cNvSpPr>
            <a:spLocks noGrp="1"/>
          </p:cNvSpPr>
          <p:nvPr>
            <p:ph type="sldNum" sz="quarter" idx="5"/>
          </p:nvPr>
        </p:nvSpPr>
        <p:spPr/>
        <p:txBody>
          <a:bodyPr/>
          <a:lstStyle/>
          <a:p>
            <a:fld id="{49234357-C73F-F74A-A4A5-4814CE0F8016}" type="slidenum">
              <a:rPr lang="en-US" smtClean="0"/>
              <a:t>21</a:t>
            </a:fld>
            <a:endParaRPr lang="en-US"/>
          </a:p>
        </p:txBody>
      </p:sp>
    </p:spTree>
    <p:extLst>
      <p:ext uri="{BB962C8B-B14F-4D97-AF65-F5344CB8AC3E}">
        <p14:creationId xmlns:p14="http://schemas.microsoft.com/office/powerpoint/2010/main" val="3720493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34357-C73F-F74A-A4A5-4814CE0F801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926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ea typeface="Calibri"/>
                <a:cs typeface="Calibri"/>
              </a:rPr>
              <a:t>Our base line column on the left of this slide so shows our starting point for a typical asphalt hot mix material (around 2000). Since 2000 industry has been working hard to increase the percentage of recycled material within our products, this is commonly referred to as RAP (Recycled Asphalt </a:t>
            </a:r>
            <a:r>
              <a:rPr lang="en-GB" err="1">
                <a:ea typeface="Calibri"/>
                <a:cs typeface="Calibri"/>
              </a:rPr>
              <a:t>Planings</a:t>
            </a:r>
            <a:r>
              <a:rPr lang="en-GB">
                <a:ea typeface="Calibri"/>
                <a:cs typeface="Calibri"/>
              </a:rPr>
              <a:t>) where we recover the aggregate and bitumen from old roads and this delivered a typical carbon improvement of 16%.</a:t>
            </a:r>
          </a:p>
          <a:p>
            <a:endParaRPr lang="en-GB">
              <a:ea typeface="Calibri"/>
              <a:cs typeface="Calibri"/>
            </a:endParaRPr>
          </a:p>
          <a:p>
            <a:r>
              <a:rPr lang="en-GB">
                <a:ea typeface="Calibri"/>
                <a:cs typeface="Calibri"/>
              </a:rPr>
              <a:t>More recently we have led the introduction of warm mix to the UK, this is exactly the same materials but typically manufactured at approx. 40oC cooler than hot mix. This delivers energy </a:t>
            </a:r>
            <a:r>
              <a:rPr lang="en-GB" err="1">
                <a:ea typeface="Calibri"/>
                <a:cs typeface="Calibri"/>
              </a:rPr>
              <a:t>effiencies</a:t>
            </a:r>
            <a:r>
              <a:rPr lang="en-GB">
                <a:ea typeface="Calibri"/>
                <a:cs typeface="Calibri"/>
              </a:rPr>
              <a:t> and with RAP addition, gets us to around 24% reduction. Which as the quiz question details, is where we are now.</a:t>
            </a:r>
          </a:p>
          <a:p>
            <a:endParaRPr lang="en-GB">
              <a:ea typeface="Calibri"/>
              <a:cs typeface="Calibri"/>
            </a:endParaRPr>
          </a:p>
          <a:p>
            <a:r>
              <a:rPr lang="en-GB">
                <a:ea typeface="Calibri"/>
                <a:cs typeface="Calibri"/>
              </a:rPr>
              <a:t>The next step to further Carbon </a:t>
            </a:r>
            <a:r>
              <a:rPr lang="en-GB" err="1">
                <a:ea typeface="Calibri"/>
                <a:cs typeface="Calibri"/>
              </a:rPr>
              <a:t>effientcy</a:t>
            </a:r>
            <a:r>
              <a:rPr lang="en-GB">
                <a:ea typeface="Calibri"/>
                <a:cs typeface="Calibri"/>
              </a:rPr>
              <a:t> is a recent development in bitumen technology which is using Bio bitumen (along with RAP and warm mix technology and this will help deliver further carbon improvements up to 42%, I will now hand over to </a:t>
            </a:r>
            <a:r>
              <a:rPr lang="en-GB" err="1">
                <a:ea typeface="Calibri"/>
                <a:cs typeface="Calibri"/>
              </a:rPr>
              <a:t>Callam</a:t>
            </a:r>
            <a:r>
              <a:rPr lang="en-GB">
                <a:ea typeface="Calibri"/>
                <a:cs typeface="Calibri"/>
              </a:rPr>
              <a:t> Brough from Shell our supply chain partners who will talk through bitumen innovation</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29E58C-62AC-4FD2-ABCD-105EE11E05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8315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B602D0-A6AC-470B-A397-5CB5863487F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500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If you have road that looks like this, lots of energy spend moving vehicle up and down.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34357-C73F-F74A-A4A5-4814CE0F8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659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309688"/>
            <a:ext cx="6289675" cy="3538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15319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309688"/>
            <a:ext cx="6289675" cy="3538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3507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A1FE948-58C4-291B-51C7-1CE50590097F}"/>
              </a:ext>
            </a:extLst>
          </p:cNvPr>
          <p:cNvSpPr>
            <a:spLocks noGrp="1" noRot="1" noChangeAspect="1" noChangeArrowheads="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E89FAF1C-EEA9-5F3D-E190-8769393ED9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8A7E03A0-99A9-8480-BA44-9D4E3F8A6CAA}"/>
              </a:ext>
            </a:extLst>
          </p:cNvPr>
          <p:cNvSpPr>
            <a:spLocks noGrp="1"/>
          </p:cNvSpPr>
          <p:nvPr>
            <p:ph type="sldNum" sz="quarter" idx="5"/>
          </p:nvPr>
        </p:nvSpPr>
        <p:spPr/>
        <p:txBody>
          <a:bodyPr/>
          <a:lstStyle/>
          <a:p>
            <a:pPr defTabSz="914400" fontAlgn="auto">
              <a:spcBef>
                <a:spcPts val="0"/>
              </a:spcBef>
              <a:spcAft>
                <a:spcPts val="0"/>
              </a:spcAft>
              <a:defRPr/>
            </a:pPr>
            <a:fld id="{88F72701-BA94-4F37-A76D-8AC249C548BA}" type="slidenum">
              <a:rPr lang="en-US" smtClean="0">
                <a:solidFill>
                  <a:prstClr val="black"/>
                </a:solidFill>
                <a:latin typeface="Calibri" panose="020F0502020204030204"/>
                <a:cs typeface="+mn-cs"/>
              </a:rPr>
              <a:pPr defTabSz="914400" fontAlgn="auto">
                <a:spcBef>
                  <a:spcPts val="0"/>
                </a:spcBef>
                <a:spcAft>
                  <a:spcPts val="0"/>
                </a:spcAft>
                <a:defRPr/>
              </a:pPr>
              <a:t>30</a:t>
            </a:fld>
            <a:endParaRPr lang="en-US">
              <a:solidFill>
                <a:prstClr val="black"/>
              </a:solidFill>
              <a:latin typeface="Calibri" panose="020F0502020204030204"/>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3F1A9BAD-ACCB-BE63-6524-0FBEC079FF78}"/>
              </a:ext>
            </a:extLst>
          </p:cNvPr>
          <p:cNvSpPr>
            <a:spLocks noGrp="1" noRot="1" noChangeAspect="1" noChangeArrowheads="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661EB19F-E3D9-1FC9-4524-3E7065E778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60733CDD-8983-8A72-23D0-5DBBB1255E69}"/>
              </a:ext>
            </a:extLst>
          </p:cNvPr>
          <p:cNvSpPr>
            <a:spLocks noGrp="1"/>
          </p:cNvSpPr>
          <p:nvPr>
            <p:ph type="sldNum" sz="quarter" idx="5"/>
          </p:nvPr>
        </p:nvSpPr>
        <p:spPr/>
        <p:txBody>
          <a:bodyPr/>
          <a:lstStyle/>
          <a:p>
            <a:pPr defTabSz="914400" fontAlgn="auto">
              <a:spcBef>
                <a:spcPts val="0"/>
              </a:spcBef>
              <a:spcAft>
                <a:spcPts val="0"/>
              </a:spcAft>
              <a:defRPr/>
            </a:pPr>
            <a:fld id="{096F77FE-66D2-4954-B3F6-6816AD739856}" type="slidenum">
              <a:rPr lang="en-US" smtClean="0">
                <a:solidFill>
                  <a:prstClr val="black"/>
                </a:solidFill>
                <a:latin typeface="Calibri" panose="020F0502020204030204"/>
                <a:cs typeface="+mn-cs"/>
              </a:rPr>
              <a:pPr defTabSz="914400" fontAlgn="auto">
                <a:spcBef>
                  <a:spcPts val="0"/>
                </a:spcBef>
                <a:spcAft>
                  <a:spcPts val="0"/>
                </a:spcAft>
                <a:defRPr/>
              </a:pPr>
              <a:t>31</a:t>
            </a:fld>
            <a:endParaRPr lang="en-US">
              <a:solidFill>
                <a:prstClr val="black"/>
              </a:solidFill>
              <a:latin typeface="Calibri" panose="020F0502020204030204"/>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Im</a:t>
            </a:r>
            <a:r>
              <a:rPr lang="en-US"/>
              <a:t> a bit more familiar with this type of weather…</a:t>
            </a:r>
          </a:p>
          <a:p>
            <a:endParaRPr lang="en-US"/>
          </a:p>
          <a:p>
            <a:r>
              <a:rPr lang="en-US"/>
              <a:t>The flip side of our very hot weather is the extreme cold we get in snaps across winter. This winter saw a very cold two week snap which will have accelerated freeze thaw in pavements that were fatigued and a spate of pot holes (as confirmed in the Alarm report) and the back log of repairs that then presents us with.</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34357-C73F-F74A-A4A5-4814CE0F8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634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309688"/>
            <a:ext cx="6289675" cy="3538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3159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B7CD31FF-3F23-A497-F484-619EC46153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8744D1A8-F2A5-3AAF-A4F1-17DC56DBA5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8E9C9C42-3ED1-A8B8-D9A8-97744DCF05EB}"/>
              </a:ext>
            </a:extLst>
          </p:cNvPr>
          <p:cNvSpPr>
            <a:spLocks noGrp="1"/>
          </p:cNvSpPr>
          <p:nvPr>
            <p:ph type="sldNum" sz="quarter" idx="5"/>
          </p:nvPr>
        </p:nvSpPr>
        <p:spPr/>
        <p:txBody>
          <a:bodyPr/>
          <a:lstStyle/>
          <a:p>
            <a:pPr defTabSz="914400" fontAlgn="auto">
              <a:spcBef>
                <a:spcPts val="0"/>
              </a:spcBef>
              <a:spcAft>
                <a:spcPts val="0"/>
              </a:spcAft>
              <a:defRPr/>
            </a:pPr>
            <a:fld id="{E557472D-13CE-435F-ACD6-C84E69ABA83D}" type="slidenum">
              <a:rPr lang="en-US" smtClean="0">
                <a:solidFill>
                  <a:prstClr val="black"/>
                </a:solidFill>
                <a:latin typeface="Calibri" panose="020F0502020204030204"/>
                <a:cs typeface="+mn-cs"/>
              </a:rPr>
              <a:pPr defTabSz="914400" fontAlgn="auto">
                <a:spcBef>
                  <a:spcPts val="0"/>
                </a:spcBef>
                <a:spcAft>
                  <a:spcPts val="0"/>
                </a:spcAft>
                <a:defRPr/>
              </a:pPr>
              <a:t>34</a:t>
            </a:fld>
            <a:endParaRPr lang="en-US">
              <a:solidFill>
                <a:prstClr val="black"/>
              </a:solidFill>
              <a:latin typeface="Calibri" panose="020F0502020204030204"/>
              <a:cs typeface="+mn-cs"/>
            </a:endParaRPr>
          </a:p>
        </p:txBody>
      </p:sp>
    </p:spTree>
    <p:extLst>
      <p:ext uri="{BB962C8B-B14F-4D97-AF65-F5344CB8AC3E}">
        <p14:creationId xmlns:p14="http://schemas.microsoft.com/office/powerpoint/2010/main" val="921100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29E58C-62AC-4FD2-ABCD-105EE11E05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93646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29E58C-62AC-4FD2-ABCD-105EE11E05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10804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These are some of the challenges that the extreme weather can present to our pavements. The Left hand picture shows deformation from heavy traffic and high temperatures. The right hand image shows a failing pavement, likely due to saturated foundation or pavement that has not been designed to cope with modern day loading. They both look the same, but the cause and solutions are different. </a:t>
            </a:r>
          </a:p>
          <a:p>
            <a:r>
              <a:rPr lang="en-US">
                <a:ea typeface="Calibri"/>
                <a:cs typeface="Calibri"/>
              </a:rPr>
              <a:t>Pavements will also need to be designed to cope with </a:t>
            </a:r>
            <a:r>
              <a:rPr lang="en-US" err="1">
                <a:ea typeface="Calibri"/>
                <a:cs typeface="Calibri"/>
              </a:rPr>
              <a:t>Automonous</a:t>
            </a:r>
            <a:r>
              <a:rPr lang="en-US">
                <a:ea typeface="Calibri"/>
                <a:cs typeface="Calibri"/>
              </a:rPr>
              <a:t> vehicles and the </a:t>
            </a:r>
            <a:r>
              <a:rPr lang="en-US" err="1">
                <a:ea typeface="Calibri"/>
                <a:cs typeface="Calibri"/>
              </a:rPr>
              <a:t>channelised</a:t>
            </a:r>
            <a:r>
              <a:rPr lang="en-US">
                <a:ea typeface="Calibri"/>
                <a:cs typeface="Calibri"/>
              </a:rPr>
              <a:t> loadings that will be created by these.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34357-C73F-F74A-A4A5-4814CE0F8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741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More than half the local road network is reported as having 15 years, or less, of structural life remaining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and the cost to bring roads up to scratch now stands at more than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£16 billion – the highest figure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we have seen in 29 years of reporting. </a:t>
            </a:r>
          </a:p>
          <a:p>
            <a:pPr>
              <a:lnSpc>
                <a:spcPct val="150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50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Local authority highway teams are doing their best, but they are working with one hand tied behind their back. ALARM highlights that they just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don’t have the funds needed to maintain their networks to target conditions.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Any highway maintenance budget increases seen over the last year have been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eaten up by inflation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so they’ve actually experienced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 real-terms cut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This, coupled with long-term underfunding, rising traffic volumes and more extreme weather events, have all contributed to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accelerated decline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contributed to the eye watering sums now needed to put our roads back on track.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C29E58C-62AC-4FD2-ABCD-105EE11E0531}" type="slidenum">
              <a:rPr lang="en-GB" smtClean="0"/>
              <a:t>10</a:t>
            </a:fld>
            <a:endParaRPr lang="en-GB"/>
          </a:p>
        </p:txBody>
      </p:sp>
    </p:spTree>
    <p:extLst>
      <p:ext uri="{BB962C8B-B14F-4D97-AF65-F5344CB8AC3E}">
        <p14:creationId xmlns:p14="http://schemas.microsoft.com/office/powerpoint/2010/main" val="1996313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000"/>
              </a:spcAft>
            </a:pPr>
            <a:r>
              <a:rPr lang="en-GB" sz="1800" b="1" dirty="0">
                <a:effectLst/>
                <a:latin typeface="Calibri" panose="020F0502020204030204" pitchFamily="34" charset="0"/>
                <a:ea typeface="Calibri" panose="020F0502020204030204" pitchFamily="34" charset="0"/>
                <a:cs typeface="Arial" panose="020B0604020202020204" pitchFamily="34" charset="0"/>
              </a:rPr>
              <a:t>Potholes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Potholes are a clearly visible symptom of inadequately  maintained roads and can be used as indicators of resilience, potentially pointing to underlying structural issues. </a:t>
            </a:r>
          </a:p>
          <a:p>
            <a:pPr>
              <a:lnSpc>
                <a:spcPct val="150000"/>
              </a:lnSpc>
              <a:spcAft>
                <a:spcPts val="10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1000"/>
              </a:spcAft>
            </a:pPr>
            <a:r>
              <a:rPr lang="en-GB" sz="1800" b="1" dirty="0">
                <a:effectLst/>
                <a:latin typeface="Calibri" panose="020F0502020204030204" pitchFamily="34" charset="0"/>
                <a:ea typeface="Calibri" panose="020F0502020204030204" pitchFamily="34" charset="0"/>
                <a:cs typeface="Arial" panose="020B0604020202020204" pitchFamily="34" charset="0"/>
              </a:rPr>
              <a:t>The total number of potholes filled reported in this year’s survey has jumped 43% to 2.0 million</a:t>
            </a:r>
            <a:r>
              <a:rPr lang="en-GB" sz="1800" dirty="0">
                <a:effectLst/>
                <a:latin typeface="Calibri" panose="020F0502020204030204" pitchFamily="34" charset="0"/>
                <a:ea typeface="Calibri" panose="020F0502020204030204" pitchFamily="34" charset="0"/>
                <a:cs typeface="Arial" panose="020B0604020202020204" pitchFamily="34" charset="0"/>
              </a:rPr>
              <a:t> (2022/23: 1.4m ; </a:t>
            </a:r>
            <a:r>
              <a:rPr lang="en-GB" sz="1800" b="1" dirty="0">
                <a:effectLst/>
                <a:latin typeface="Calibri" panose="020F0502020204030204" pitchFamily="34" charset="0"/>
                <a:ea typeface="Calibri" panose="020F0502020204030204" pitchFamily="34" charset="0"/>
                <a:cs typeface="Arial" panose="020B0604020202020204" pitchFamily="34" charset="0"/>
              </a:rPr>
              <a:t>This is the largest number reported since ALARM 2016 and is the equivalent of one pothole being addressed every 16 seconds</a:t>
            </a:r>
            <a:r>
              <a:rPr lang="en-GB" sz="1800" dirty="0">
                <a:effectLst/>
                <a:latin typeface="Calibri" panose="020F0502020204030204" pitchFamily="34" charset="0"/>
                <a:ea typeface="Calibri" panose="020F0502020204030204" pitchFamily="34" charset="0"/>
                <a:cs typeface="Arial" panose="020B0604020202020204" pitchFamily="34" charset="0"/>
              </a:rPr>
              <a:t> in England (including London) and Wales. </a:t>
            </a:r>
          </a:p>
          <a:p>
            <a:pPr>
              <a:lnSpc>
                <a:spcPct val="150000"/>
              </a:lnSpc>
              <a:spcAft>
                <a:spcPts val="10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Qualitative feedback highlighted that more frequent weather extremes are taking their toll across the network and that pothole repairs remain only one element of the challenges local authorities dealt with in the last year. Almost 90% (88%) of authorities responding to the ALARM survey stated that they use a guideline depth of 40mm (or less) to define a pothole. Depth definition is not always the only means of prioritising repairs as the potential effect of a surface defect can vary dramatically depending on the area affected, the nature of the traffic on the road </a:t>
            </a:r>
            <a:r>
              <a:rPr lang="en-GB" sz="1800" dirty="0">
                <a:effectLst/>
                <a:highlight>
                  <a:srgbClr val="00FFFF"/>
                </a:highlight>
                <a:latin typeface="Calibri" panose="020F0502020204030204" pitchFamily="34" charset="0"/>
                <a:ea typeface="Calibri" panose="020F0502020204030204" pitchFamily="34" charset="0"/>
                <a:cs typeface="Arial" panose="020B0604020202020204" pitchFamily="34" charset="0"/>
              </a:rPr>
              <a:t>and its location</a:t>
            </a:r>
            <a:r>
              <a:rPr lang="en-GB" sz="1800" dirty="0">
                <a:effectLst/>
                <a:latin typeface="Calibri" panose="020F0502020204030204" pitchFamily="34" charset="0"/>
                <a:ea typeface="Calibri" panose="020F0502020204030204" pitchFamily="34" charset="0"/>
                <a:cs typeface="Arial" panose="020B0604020202020204" pitchFamily="34" charset="0"/>
              </a:rPr>
              <a:t>.</a:t>
            </a:r>
          </a:p>
          <a:p>
            <a:pPr>
              <a:lnSpc>
                <a:spcPct val="150000"/>
              </a:lnSpc>
              <a:spcAft>
                <a:spcPts val="10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disparity in cost between filling potholes as part of a planned programme of carriageway repairs compared to that as a reactive repair is again apparent (see graphic right). Taking the average cost for filling a pothole across each region to be £72.26, the total amount spent in England and Wales last year is estimated at £143.5 million, up 50% from the £95.6 million reported last year. This is the highest cost reported since ALARM 2015 when 35% more potholes were filled (2.7 million) for a similar cost . </a:t>
            </a:r>
          </a:p>
          <a:p>
            <a:pPr indent="457200">
              <a:lnSpc>
                <a:spcPct val="150000"/>
              </a:lnSpc>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 </a:t>
            </a:r>
          </a:p>
          <a:p>
            <a:pPr>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 </a:t>
            </a:r>
            <a:endParaRPr lang="en-GB" dirty="0"/>
          </a:p>
        </p:txBody>
      </p:sp>
      <p:sp>
        <p:nvSpPr>
          <p:cNvPr id="4" name="Slide Number Placeholder 3"/>
          <p:cNvSpPr>
            <a:spLocks noGrp="1"/>
          </p:cNvSpPr>
          <p:nvPr>
            <p:ph type="sldNum" sz="quarter" idx="10"/>
          </p:nvPr>
        </p:nvSpPr>
        <p:spPr/>
        <p:txBody>
          <a:bodyPr/>
          <a:lstStyle/>
          <a:p>
            <a:fld id="{FC29E58C-62AC-4FD2-ABCD-105EE11E0531}" type="slidenum">
              <a:rPr lang="en-GB" smtClean="0"/>
              <a:t>11</a:t>
            </a:fld>
            <a:endParaRPr lang="en-GB"/>
          </a:p>
        </p:txBody>
      </p:sp>
    </p:spTree>
    <p:extLst>
      <p:ext uri="{BB962C8B-B14F-4D97-AF65-F5344CB8AC3E}">
        <p14:creationId xmlns:p14="http://schemas.microsoft.com/office/powerpoint/2010/main" val="1661149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29E58C-62AC-4FD2-ABCD-105EE11E05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93659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882FEA-9F7B-4EF6-8754-114FC946C97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288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234357-C73F-F74A-A4A5-4814CE0F8016}" type="slidenum">
              <a:rPr lang="en-US" smtClean="0"/>
              <a:t>18</a:t>
            </a:fld>
            <a:endParaRPr lang="en-US"/>
          </a:p>
        </p:txBody>
      </p:sp>
    </p:spTree>
    <p:extLst>
      <p:ext uri="{BB962C8B-B14F-4D97-AF65-F5344CB8AC3E}">
        <p14:creationId xmlns:p14="http://schemas.microsoft.com/office/powerpoint/2010/main" val="2599043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234357-C73F-F74A-A4A5-4814CE0F8016}" type="slidenum">
              <a:rPr lang="en-US" smtClean="0"/>
              <a:t>19</a:t>
            </a:fld>
            <a:endParaRPr lang="en-US"/>
          </a:p>
        </p:txBody>
      </p:sp>
    </p:spTree>
    <p:extLst>
      <p:ext uri="{BB962C8B-B14F-4D97-AF65-F5344CB8AC3E}">
        <p14:creationId xmlns:p14="http://schemas.microsoft.com/office/powerpoint/2010/main" val="1907973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solidFill>
                  <a:schemeClr val="tx1"/>
                </a:solidFill>
              </a:defRPr>
            </a:lvl1pPr>
          </a:lstStyle>
          <a:p>
            <a:r>
              <a:rPr lang="en-US"/>
              <a:t>Wednesday 30 March 2022 </a:t>
            </a:r>
            <a:endParaRPr lang="en-GB"/>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5F94C3D-9037-4080-850F-5D926D2621EF}" type="slidenum">
              <a:rPr lang="en-GB" smtClean="0"/>
              <a:pPr/>
              <a:t>‹#›</a:t>
            </a:fld>
            <a:endParaRPr lang="en-GB"/>
          </a:p>
        </p:txBody>
      </p:sp>
    </p:spTree>
    <p:extLst>
      <p:ext uri="{BB962C8B-B14F-4D97-AF65-F5344CB8AC3E}">
        <p14:creationId xmlns:p14="http://schemas.microsoft.com/office/powerpoint/2010/main" val="1906798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Wednesday 30 March 2022 </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F94C3D-9037-4080-850F-5D926D2621EF}" type="slidenum">
              <a:rPr lang="en-GB" smtClean="0"/>
              <a:t>‹#›</a:t>
            </a:fld>
            <a:endParaRPr lang="en-GB"/>
          </a:p>
        </p:txBody>
      </p:sp>
    </p:spTree>
    <p:extLst>
      <p:ext uri="{BB962C8B-B14F-4D97-AF65-F5344CB8AC3E}">
        <p14:creationId xmlns:p14="http://schemas.microsoft.com/office/powerpoint/2010/main" val="121629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Wednesday 30 March 2022 </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F94C3D-9037-4080-850F-5D926D2621EF}" type="slidenum">
              <a:rPr lang="en-GB" smtClean="0"/>
              <a:t>‹#›</a:t>
            </a:fld>
            <a:endParaRPr lang="en-GB"/>
          </a:p>
        </p:txBody>
      </p:sp>
    </p:spTree>
    <p:extLst>
      <p:ext uri="{BB962C8B-B14F-4D97-AF65-F5344CB8AC3E}">
        <p14:creationId xmlns:p14="http://schemas.microsoft.com/office/powerpoint/2010/main" val="305568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4EC38-C1D8-A9A7-A728-D3A87F9FACE9}"/>
              </a:ext>
            </a:extLst>
          </p:cNvPr>
          <p:cNvSpPr>
            <a:spLocks noGrp="1"/>
          </p:cNvSpPr>
          <p:nvPr>
            <p:ph type="title" hasCustomPrompt="1"/>
          </p:nvPr>
        </p:nvSpPr>
        <p:spPr/>
        <p:txBody>
          <a:bodyPr/>
          <a:lstStyle/>
          <a:p>
            <a:r>
              <a:rPr lang="en-US"/>
              <a:t>Click to add title</a:t>
            </a:r>
          </a:p>
        </p:txBody>
      </p:sp>
      <p:sp>
        <p:nvSpPr>
          <p:cNvPr id="4" name="Footer Placeholder 3">
            <a:extLst>
              <a:ext uri="{FF2B5EF4-FFF2-40B4-BE49-F238E27FC236}">
                <a16:creationId xmlns:a16="http://schemas.microsoft.com/office/drawing/2014/main" id="{4DC5307D-F465-DBE3-60A1-7153E22D8533}"/>
              </a:ext>
            </a:extLst>
          </p:cNvPr>
          <p:cNvSpPr>
            <a:spLocks noGrp="1"/>
          </p:cNvSpPr>
          <p:nvPr>
            <p:ph type="ftr" sz="quarter" idx="11"/>
          </p:nvPr>
        </p:nvSpPr>
        <p:spPr/>
        <p:txBody>
          <a:bodyPr/>
          <a:lstStyle/>
          <a:p>
            <a:pPr>
              <a:defRPr/>
            </a:pPr>
            <a:r>
              <a:rPr lang="en-GB" noProof="1"/>
              <a:t>Click to add footnote</a:t>
            </a:r>
          </a:p>
        </p:txBody>
      </p:sp>
      <p:sp>
        <p:nvSpPr>
          <p:cNvPr id="6" name="Text Placeholder 5">
            <a:extLst>
              <a:ext uri="{FF2B5EF4-FFF2-40B4-BE49-F238E27FC236}">
                <a16:creationId xmlns:a16="http://schemas.microsoft.com/office/drawing/2014/main" id="{1FA22C67-E7F4-8075-879E-3A068AA6111B}"/>
              </a:ext>
            </a:extLst>
          </p:cNvPr>
          <p:cNvSpPr>
            <a:spLocks noGrp="1"/>
          </p:cNvSpPr>
          <p:nvPr>
            <p:ph type="body" sz="quarter" idx="12" hasCustomPrompt="1"/>
          </p:nvPr>
        </p:nvSpPr>
        <p:spPr>
          <a:xfrm>
            <a:off x="508001" y="508000"/>
            <a:ext cx="5468938" cy="228600"/>
          </a:xfrm>
        </p:spPr>
        <p:txBody>
          <a:bodyPr anchor="ctr"/>
          <a:lstStyle>
            <a:lvl1pPr>
              <a:defRPr sz="1600" cap="all" spc="100" baseline="0"/>
            </a:lvl1pPr>
          </a:lstStyle>
          <a:p>
            <a:pPr lvl="0"/>
            <a:r>
              <a:rPr lang="en-US"/>
              <a:t>Click to add caption</a:t>
            </a:r>
          </a:p>
        </p:txBody>
      </p:sp>
      <p:sp>
        <p:nvSpPr>
          <p:cNvPr id="7" name="Date Placeholder 1">
            <a:extLst>
              <a:ext uri="{FF2B5EF4-FFF2-40B4-BE49-F238E27FC236}">
                <a16:creationId xmlns:a16="http://schemas.microsoft.com/office/drawing/2014/main" id="{909CE84B-89E2-B60A-049D-47726E7B5B03}"/>
              </a:ext>
            </a:extLst>
          </p:cNvPr>
          <p:cNvSpPr>
            <a:spLocks noGrp="1"/>
          </p:cNvSpPr>
          <p:nvPr>
            <p:ph type="dt" sz="half" idx="2"/>
          </p:nvPr>
        </p:nvSpPr>
        <p:spPr>
          <a:xfrm>
            <a:off x="9674352" y="6469199"/>
            <a:ext cx="1188720" cy="237744"/>
          </a:xfrm>
          <a:prstGeom prst="rect">
            <a:avLst/>
          </a:prstGeom>
        </p:spPr>
        <p:txBody>
          <a:bodyPr vert="horz" lIns="0" tIns="0" rIns="0" bIns="0" rtlCol="0" anchor="t"/>
          <a:lstStyle>
            <a:lvl1pPr algn="l">
              <a:defRPr sz="850">
                <a:solidFill>
                  <a:schemeClr val="tx1"/>
                </a:solidFill>
                <a:latin typeface="ShellMedium" panose="00000600000000000000" pitchFamily="50" charset="0"/>
              </a:defRPr>
            </a:lvl1pPr>
          </a:lstStyle>
          <a:p>
            <a:fld id="{009A6CBB-1E4A-4275-89C1-07F8A8BE320D}" type="datetime4">
              <a:rPr lang="en-US" smtClean="0"/>
              <a:t>November 18, 2024</a:t>
            </a:fld>
            <a:endParaRPr lang="en-US"/>
          </a:p>
        </p:txBody>
      </p:sp>
      <p:sp>
        <p:nvSpPr>
          <p:cNvPr id="8" name="Slide Number Placeholder 4">
            <a:extLst>
              <a:ext uri="{FF2B5EF4-FFF2-40B4-BE49-F238E27FC236}">
                <a16:creationId xmlns:a16="http://schemas.microsoft.com/office/drawing/2014/main" id="{09BECD1D-80E7-034D-68A4-52B71B045C09}"/>
              </a:ext>
            </a:extLst>
          </p:cNvPr>
          <p:cNvSpPr>
            <a:spLocks noGrp="1"/>
          </p:cNvSpPr>
          <p:nvPr>
            <p:ph type="sldNum" sz="quarter" idx="13"/>
          </p:nvPr>
        </p:nvSpPr>
        <p:spPr>
          <a:xfrm>
            <a:off x="11320272" y="6469199"/>
            <a:ext cx="358966" cy="237600"/>
          </a:xfrm>
        </p:spPr>
        <p:txBody>
          <a:bodyPr/>
          <a:lstStyle/>
          <a:p>
            <a:fld id="{D32BAE6A-B452-4007-8177-56DD051636F9}" type="slidenum">
              <a:rPr lang="en-US" noProof="1" smtClean="0"/>
              <a:pPr/>
              <a:t>‹#›</a:t>
            </a:fld>
            <a:endParaRPr lang="en-US" noProof="1"/>
          </a:p>
        </p:txBody>
      </p:sp>
      <p:cxnSp>
        <p:nvCxnSpPr>
          <p:cNvPr id="18" name="Straight Connector 17">
            <a:extLst>
              <a:ext uri="{FF2B5EF4-FFF2-40B4-BE49-F238E27FC236}">
                <a16:creationId xmlns:a16="http://schemas.microsoft.com/office/drawing/2014/main" id="{3DEA2363-A96A-195E-8ADB-C0D3932BB3AA}"/>
              </a:ext>
            </a:extLst>
          </p:cNvPr>
          <p:cNvCxnSpPr>
            <a:cxnSpLocks/>
          </p:cNvCxnSpPr>
          <p:nvPr userDrawn="1"/>
        </p:nvCxnSpPr>
        <p:spPr>
          <a:xfrm>
            <a:off x="0" y="285669"/>
            <a:ext cx="94183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5F40FAA-0F5D-E450-85F0-43F70ADDB67E}"/>
              </a:ext>
            </a:extLst>
          </p:cNvPr>
          <p:cNvSpPr txBox="1"/>
          <p:nvPr userDrawn="1"/>
        </p:nvSpPr>
        <p:spPr bwMode="auto">
          <a:xfrm>
            <a:off x="9539129" y="208950"/>
            <a:ext cx="1874520" cy="153440"/>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spAutoFit/>
          </a:bodyPr>
          <a:lstStyle/>
          <a:p>
            <a:pPr marL="0" indent="0" defTabSz="357699">
              <a:lnSpc>
                <a:spcPct val="140000"/>
              </a:lnSpc>
              <a:buClr>
                <a:schemeClr val="accent2"/>
              </a:buClr>
              <a:buSzPct val="85000"/>
              <a:buFont typeface="Wingdings" panose="05000000000000000000" pitchFamily="2" charset="2"/>
              <a:buNone/>
            </a:pPr>
            <a:r>
              <a:rPr lang="en-US" sz="800" cap="all" baseline="0">
                <a:latin typeface="+mj-lt"/>
              </a:rPr>
              <a:t>Shell Construction and Road</a:t>
            </a:r>
          </a:p>
        </p:txBody>
      </p:sp>
      <p:grpSp>
        <p:nvGrpSpPr>
          <p:cNvPr id="20" name="Group 19">
            <a:extLst>
              <a:ext uri="{FF2B5EF4-FFF2-40B4-BE49-F238E27FC236}">
                <a16:creationId xmlns:a16="http://schemas.microsoft.com/office/drawing/2014/main" id="{498A4B18-F84C-A502-0B1D-011ACBE27EAA}"/>
              </a:ext>
            </a:extLst>
          </p:cNvPr>
          <p:cNvGrpSpPr/>
          <p:nvPr userDrawn="1"/>
        </p:nvGrpSpPr>
        <p:grpSpPr>
          <a:xfrm>
            <a:off x="11519218" y="123407"/>
            <a:ext cx="320040" cy="320040"/>
            <a:chOff x="11740896" y="188849"/>
            <a:chExt cx="371192" cy="371192"/>
          </a:xfrm>
        </p:grpSpPr>
        <p:sp>
          <p:nvSpPr>
            <p:cNvPr id="21" name="Oval 20">
              <a:extLst>
                <a:ext uri="{FF2B5EF4-FFF2-40B4-BE49-F238E27FC236}">
                  <a16:creationId xmlns:a16="http://schemas.microsoft.com/office/drawing/2014/main" id="{6995A6B3-F9B4-12F0-2790-84A108F921EA}"/>
                </a:ext>
              </a:extLst>
            </p:cNvPr>
            <p:cNvSpPr/>
            <p:nvPr userDrawn="1"/>
          </p:nvSpPr>
          <p:spPr>
            <a:xfrm>
              <a:off x="11740896" y="188849"/>
              <a:ext cx="371192" cy="371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pic>
          <p:nvPicPr>
            <p:cNvPr id="22" name="Graphic 21">
              <a:extLst>
                <a:ext uri="{FF2B5EF4-FFF2-40B4-BE49-F238E27FC236}">
                  <a16:creationId xmlns:a16="http://schemas.microsoft.com/office/drawing/2014/main" id="{801E9F58-E9B3-1821-1544-5C1A2B963DF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818351" y="265433"/>
              <a:ext cx="238182" cy="200966"/>
            </a:xfrm>
            <a:prstGeom prst="rect">
              <a:avLst/>
            </a:prstGeom>
          </p:spPr>
        </p:pic>
      </p:grpSp>
    </p:spTree>
    <p:extLst>
      <p:ext uri="{BB962C8B-B14F-4D97-AF65-F5344CB8AC3E}">
        <p14:creationId xmlns:p14="http://schemas.microsoft.com/office/powerpoint/2010/main" val="373689765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0"/>
        <p:cNvGrpSpPr/>
        <p:nvPr/>
      </p:nvGrpSpPr>
      <p:grpSpPr>
        <a:xfrm>
          <a:off x="0" y="0"/>
          <a:ext cx="0" cy="0"/>
          <a:chOff x="0" y="0"/>
          <a:chExt cx="0" cy="0"/>
        </a:xfrm>
      </p:grpSpPr>
      <p:sp>
        <p:nvSpPr>
          <p:cNvPr id="11" name="Google Shape;11;p2"/>
          <p:cNvSpPr txBox="1">
            <a:spLocks noGrp="1"/>
          </p:cNvSpPr>
          <p:nvPr>
            <p:ph type="subTitle" idx="1"/>
          </p:nvPr>
        </p:nvSpPr>
        <p:spPr>
          <a:xfrm>
            <a:off x="604253" y="2995862"/>
            <a:ext cx="10732000" cy="175248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SzPts val="1600"/>
              <a:buNone/>
              <a:defRPr sz="2400" b="1">
                <a:solidFill>
                  <a:srgbClr val="595959"/>
                </a:solidFill>
              </a:defRPr>
            </a:lvl1pPr>
            <a:lvl2pPr marR="0" lvl="1" algn="ctr">
              <a:lnSpc>
                <a:spcPct val="100000"/>
              </a:lnSpc>
              <a:spcBef>
                <a:spcPts val="384"/>
              </a:spcBef>
              <a:spcAft>
                <a:spcPts val="0"/>
              </a:spcAft>
              <a:buClr>
                <a:srgbClr val="888888"/>
              </a:buClr>
              <a:buSzPts val="1600"/>
              <a:buFont typeface="Arial"/>
              <a:buNone/>
              <a:defRPr/>
            </a:lvl2pPr>
            <a:lvl3pPr marR="0" lvl="2" algn="ctr">
              <a:lnSpc>
                <a:spcPct val="100000"/>
              </a:lnSpc>
              <a:spcBef>
                <a:spcPts val="384"/>
              </a:spcBef>
              <a:spcAft>
                <a:spcPts val="0"/>
              </a:spcAft>
              <a:buClr>
                <a:srgbClr val="888888"/>
              </a:buClr>
              <a:buSzPts val="1600"/>
              <a:buFont typeface="Arial"/>
              <a:buNone/>
              <a:defRPr/>
            </a:lvl3pPr>
            <a:lvl4pPr marR="0" lvl="3" algn="ctr">
              <a:lnSpc>
                <a:spcPct val="100000"/>
              </a:lnSpc>
              <a:spcBef>
                <a:spcPts val="384"/>
              </a:spcBef>
              <a:spcAft>
                <a:spcPts val="0"/>
              </a:spcAft>
              <a:buClr>
                <a:srgbClr val="888888"/>
              </a:buClr>
              <a:buSzPts val="1600"/>
              <a:buFont typeface="Arial"/>
              <a:buNone/>
              <a:defRPr/>
            </a:lvl4pPr>
            <a:lvl5pPr marR="0" lvl="4" algn="ctr">
              <a:lnSpc>
                <a:spcPct val="100000"/>
              </a:lnSpc>
              <a:spcBef>
                <a:spcPts val="384"/>
              </a:spcBef>
              <a:spcAft>
                <a:spcPts val="0"/>
              </a:spcAft>
              <a:buClr>
                <a:srgbClr val="888888"/>
              </a:buClr>
              <a:buSzPts val="1600"/>
              <a:buFont typeface="Arial"/>
              <a:buNone/>
              <a:defRPr/>
            </a:lvl5pPr>
            <a:lvl6pPr marR="0" lvl="5" algn="ctr">
              <a:lnSpc>
                <a:spcPct val="100000"/>
              </a:lnSpc>
              <a:spcBef>
                <a:spcPts val="480"/>
              </a:spcBef>
              <a:spcAft>
                <a:spcPts val="0"/>
              </a:spcAft>
              <a:buClr>
                <a:srgbClr val="888888"/>
              </a:buClr>
              <a:buSzPts val="1600"/>
              <a:buFont typeface="Arial"/>
              <a:buNone/>
              <a:defRPr/>
            </a:lvl6pPr>
            <a:lvl7pPr marR="0" lvl="6" algn="ctr">
              <a:lnSpc>
                <a:spcPct val="100000"/>
              </a:lnSpc>
              <a:spcBef>
                <a:spcPts val="480"/>
              </a:spcBef>
              <a:spcAft>
                <a:spcPts val="0"/>
              </a:spcAft>
              <a:buClr>
                <a:srgbClr val="888888"/>
              </a:buClr>
              <a:buSzPts val="1600"/>
              <a:buFont typeface="Arial"/>
              <a:buNone/>
              <a:defRPr/>
            </a:lvl7pPr>
            <a:lvl8pPr marR="0" lvl="7" algn="ctr">
              <a:lnSpc>
                <a:spcPct val="100000"/>
              </a:lnSpc>
              <a:spcBef>
                <a:spcPts val="480"/>
              </a:spcBef>
              <a:spcAft>
                <a:spcPts val="0"/>
              </a:spcAft>
              <a:buClr>
                <a:srgbClr val="888888"/>
              </a:buClr>
              <a:buSzPts val="1600"/>
              <a:buFont typeface="Arial"/>
              <a:buNone/>
              <a:defRPr/>
            </a:lvl8pPr>
            <a:lvl9pPr marR="0" lvl="8" algn="ctr">
              <a:lnSpc>
                <a:spcPct val="100000"/>
              </a:lnSpc>
              <a:spcBef>
                <a:spcPts val="480"/>
              </a:spcBef>
              <a:spcAft>
                <a:spcPts val="0"/>
              </a:spcAft>
              <a:buClr>
                <a:srgbClr val="888888"/>
              </a:buClr>
              <a:buSzPts val="1600"/>
              <a:buFont typeface="Arial"/>
              <a:buNone/>
              <a:defRPr/>
            </a:lvl9pPr>
          </a:lstStyle>
          <a:p>
            <a:endParaRPr/>
          </a:p>
        </p:txBody>
      </p:sp>
      <p:sp>
        <p:nvSpPr>
          <p:cNvPr id="12" name="Google Shape;12;p2"/>
          <p:cNvSpPr txBox="1">
            <a:spLocks noGrp="1"/>
          </p:cNvSpPr>
          <p:nvPr>
            <p:ph type="body" idx="2"/>
          </p:nvPr>
        </p:nvSpPr>
        <p:spPr>
          <a:xfrm>
            <a:off x="604253" y="1392485"/>
            <a:ext cx="10732000" cy="1445400"/>
          </a:xfrm>
          <a:prstGeom prst="rect">
            <a:avLst/>
          </a:prstGeom>
          <a:noFill/>
          <a:ln>
            <a:noFill/>
          </a:ln>
        </p:spPr>
        <p:txBody>
          <a:bodyPr spcFirstLastPara="1" wrap="square" lIns="91425" tIns="91425" rIns="91425" bIns="91425" anchor="t" anchorCtr="0"/>
          <a:lstStyle>
            <a:lvl1pPr marL="548640" lvl="0" indent="-274320" algn="l">
              <a:lnSpc>
                <a:spcPct val="100000"/>
              </a:lnSpc>
              <a:spcBef>
                <a:spcPts val="384"/>
              </a:spcBef>
              <a:spcAft>
                <a:spcPts val="0"/>
              </a:spcAft>
              <a:buClr>
                <a:srgbClr val="007CB7"/>
              </a:buClr>
              <a:buSzPts val="1600"/>
              <a:buFont typeface="Arial"/>
              <a:buNone/>
              <a:defRPr sz="4800" b="1">
                <a:solidFill>
                  <a:srgbClr val="007CB7"/>
                </a:solidFill>
              </a:defRPr>
            </a:lvl1pPr>
            <a:lvl2pPr marL="1097280" marR="0" lvl="1" indent="-396240" algn="l">
              <a:lnSpc>
                <a:spcPct val="100000"/>
              </a:lnSpc>
              <a:spcBef>
                <a:spcPts val="384"/>
              </a:spcBef>
              <a:spcAft>
                <a:spcPts val="0"/>
              </a:spcAft>
              <a:buClr>
                <a:srgbClr val="007CB7"/>
              </a:buClr>
              <a:buSzPts val="1600"/>
              <a:buChar char="–"/>
              <a:defRPr sz="4800" b="1">
                <a:solidFill>
                  <a:srgbClr val="007CB7"/>
                </a:solidFill>
              </a:defRPr>
            </a:lvl2pPr>
            <a:lvl3pPr marL="1645920" lvl="2" indent="-396240" algn="l">
              <a:lnSpc>
                <a:spcPct val="100000"/>
              </a:lnSpc>
              <a:spcBef>
                <a:spcPts val="384"/>
              </a:spcBef>
              <a:spcAft>
                <a:spcPts val="0"/>
              </a:spcAft>
              <a:buSzPts val="1600"/>
              <a:buChar char="•"/>
              <a:defRPr/>
            </a:lvl3pPr>
            <a:lvl4pPr marL="2194560" lvl="3" indent="-396240" algn="l">
              <a:lnSpc>
                <a:spcPct val="100000"/>
              </a:lnSpc>
              <a:spcBef>
                <a:spcPts val="384"/>
              </a:spcBef>
              <a:spcAft>
                <a:spcPts val="0"/>
              </a:spcAft>
              <a:buSzPts val="1600"/>
              <a:buChar char="–"/>
              <a:defRPr/>
            </a:lvl4pPr>
            <a:lvl5pPr marL="2743200" lvl="4" indent="-396240" algn="l">
              <a:lnSpc>
                <a:spcPct val="100000"/>
              </a:lnSpc>
              <a:spcBef>
                <a:spcPts val="384"/>
              </a:spcBef>
              <a:spcAft>
                <a:spcPts val="0"/>
              </a:spcAft>
              <a:buSzPts val="1600"/>
              <a:buChar char="»"/>
              <a:defRPr/>
            </a:lvl5pPr>
            <a:lvl6pPr marL="3291840" lvl="5" indent="-396240" algn="l">
              <a:lnSpc>
                <a:spcPct val="100000"/>
              </a:lnSpc>
              <a:spcBef>
                <a:spcPts val="480"/>
              </a:spcBef>
              <a:spcAft>
                <a:spcPts val="0"/>
              </a:spcAft>
              <a:buSzPts val="1600"/>
              <a:buChar char="•"/>
              <a:defRPr/>
            </a:lvl6pPr>
            <a:lvl7pPr marL="3840480" lvl="6" indent="-396240" algn="l">
              <a:lnSpc>
                <a:spcPct val="100000"/>
              </a:lnSpc>
              <a:spcBef>
                <a:spcPts val="480"/>
              </a:spcBef>
              <a:spcAft>
                <a:spcPts val="0"/>
              </a:spcAft>
              <a:buSzPts val="1600"/>
              <a:buChar char="•"/>
              <a:defRPr/>
            </a:lvl7pPr>
            <a:lvl8pPr marL="4389120" lvl="7" indent="-396240" algn="l">
              <a:lnSpc>
                <a:spcPct val="100000"/>
              </a:lnSpc>
              <a:spcBef>
                <a:spcPts val="480"/>
              </a:spcBef>
              <a:spcAft>
                <a:spcPts val="0"/>
              </a:spcAft>
              <a:buSzPts val="1600"/>
              <a:buChar char="•"/>
              <a:defRPr/>
            </a:lvl8pPr>
            <a:lvl9pPr marL="4937760" lvl="8" indent="-396240" algn="l">
              <a:lnSpc>
                <a:spcPct val="100000"/>
              </a:lnSpc>
              <a:spcBef>
                <a:spcPts val="480"/>
              </a:spcBef>
              <a:spcAft>
                <a:spcPts val="0"/>
              </a:spcAft>
              <a:buSzPts val="1600"/>
              <a:buChar char="•"/>
              <a:defRPr/>
            </a:lvl9pPr>
          </a:lstStyle>
          <a:p>
            <a:endParaRPr/>
          </a:p>
        </p:txBody>
      </p:sp>
    </p:spTree>
    <p:extLst>
      <p:ext uri="{BB962C8B-B14F-4D97-AF65-F5344CB8AC3E}">
        <p14:creationId xmlns:p14="http://schemas.microsoft.com/office/powerpoint/2010/main" val="125467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APA 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 y="0"/>
            <a:ext cx="4688631" cy="6858000"/>
          </a:xfrm>
          <a:prstGeom prst="rect">
            <a:avLst/>
          </a:prstGeom>
        </p:spPr>
        <p:txBody>
          <a:bodyPr/>
          <a:lstStyle>
            <a:lvl1pPr>
              <a:defRPr>
                <a:solidFill>
                  <a:srgbClr val="3E4D4D"/>
                </a:solidFill>
              </a:defRPr>
            </a:lvl1pPr>
          </a:lstStyle>
          <a:p>
            <a:endParaRPr lang="en-GB" dirty="0"/>
          </a:p>
        </p:txBody>
      </p:sp>
      <p:pic>
        <p:nvPicPr>
          <p:cNvPr id="6" name="Picture 5"/>
          <p:cNvPicPr>
            <a:picLocks noChangeAspect="1"/>
          </p:cNvPicPr>
          <p:nvPr userDrawn="1"/>
        </p:nvPicPr>
        <p:blipFill>
          <a:blip r:embed="rId2"/>
          <a:stretch>
            <a:fillRect/>
          </a:stretch>
        </p:blipFill>
        <p:spPr>
          <a:xfrm>
            <a:off x="7913460" y="468417"/>
            <a:ext cx="989600" cy="1119256"/>
          </a:xfrm>
          <a:prstGeom prst="rect">
            <a:avLst/>
          </a:prstGeom>
        </p:spPr>
      </p:pic>
      <p:sp>
        <p:nvSpPr>
          <p:cNvPr id="7" name="Text Placeholder 6"/>
          <p:cNvSpPr>
            <a:spLocks noGrp="1"/>
          </p:cNvSpPr>
          <p:nvPr>
            <p:ph type="body" sz="quarter" idx="11" hasCustomPrompt="1"/>
          </p:nvPr>
        </p:nvSpPr>
        <p:spPr>
          <a:xfrm>
            <a:off x="5567224" y="4154488"/>
            <a:ext cx="5786357" cy="683842"/>
          </a:xfrm>
          <a:prstGeom prst="rect">
            <a:avLst/>
          </a:prstGeom>
        </p:spPr>
        <p:txBody>
          <a:bodyPr/>
          <a:lstStyle>
            <a:lvl1pPr marL="0" indent="0" algn="ctr">
              <a:buNone/>
              <a:defRPr sz="2251" i="1">
                <a:solidFill>
                  <a:srgbClr val="7F4352"/>
                </a:solidFill>
              </a:defRPr>
            </a:lvl1pPr>
          </a:lstStyle>
          <a:p>
            <a:pPr lvl="0"/>
            <a:r>
              <a:rPr lang="en-US" dirty="0"/>
              <a:t>Name author</a:t>
            </a:r>
          </a:p>
        </p:txBody>
      </p:sp>
      <p:sp>
        <p:nvSpPr>
          <p:cNvPr id="10" name="Text Placeholder 9"/>
          <p:cNvSpPr>
            <a:spLocks noGrp="1"/>
          </p:cNvSpPr>
          <p:nvPr>
            <p:ph type="body" sz="quarter" idx="12" hasCustomPrompt="1"/>
          </p:nvPr>
        </p:nvSpPr>
        <p:spPr>
          <a:xfrm>
            <a:off x="5567224" y="4864406"/>
            <a:ext cx="5786357" cy="862013"/>
          </a:xfrm>
          <a:prstGeom prst="rect">
            <a:avLst/>
          </a:prstGeom>
        </p:spPr>
        <p:txBody>
          <a:bodyPr/>
          <a:lstStyle>
            <a:lvl1pPr marL="0" indent="0" algn="ctr">
              <a:buNone/>
              <a:defRPr sz="2251" i="1">
                <a:solidFill>
                  <a:srgbClr val="7F4352"/>
                </a:solidFill>
              </a:defRPr>
            </a:lvl1pPr>
          </a:lstStyle>
          <a:p>
            <a:pPr lvl="0"/>
            <a:r>
              <a:rPr lang="en-US" dirty="0"/>
              <a:t>Position author</a:t>
            </a:r>
          </a:p>
        </p:txBody>
      </p:sp>
      <p:sp>
        <p:nvSpPr>
          <p:cNvPr id="4" name="Footer Placeholder 3"/>
          <p:cNvSpPr>
            <a:spLocks noGrp="1"/>
          </p:cNvSpPr>
          <p:nvPr>
            <p:ph type="ftr" sz="quarter" idx="13"/>
          </p:nvPr>
        </p:nvSpPr>
        <p:spPr>
          <a:xfrm>
            <a:off x="5752008" y="6356356"/>
            <a:ext cx="5416789" cy="365125"/>
          </a:xfrm>
        </p:spPr>
        <p:txBody>
          <a:bodyPr/>
          <a:lstStyle>
            <a:lvl1pPr algn="ctr">
              <a:defRPr/>
            </a:lvl1pPr>
          </a:lstStyle>
          <a:p>
            <a:endParaRPr lang="en-US" dirty="0"/>
          </a:p>
        </p:txBody>
      </p:sp>
      <p:sp>
        <p:nvSpPr>
          <p:cNvPr id="5" name="Slide Number Placeholder 4"/>
          <p:cNvSpPr>
            <a:spLocks noGrp="1"/>
          </p:cNvSpPr>
          <p:nvPr>
            <p:ph type="sldNum" sz="quarter" idx="14"/>
          </p:nvPr>
        </p:nvSpPr>
        <p:spPr>
          <a:xfrm>
            <a:off x="11168797" y="6356357"/>
            <a:ext cx="760067" cy="365125"/>
          </a:xfrm>
        </p:spPr>
        <p:txBody>
          <a:bodyPr/>
          <a:lstStyle/>
          <a:p>
            <a:fld id="{80F985A6-C3FA-584A-8497-D3FEDF834E47}" type="slidenum">
              <a:rPr lang="en-US" smtClean="0"/>
              <a:pPr/>
              <a:t>‹#›</a:t>
            </a:fld>
            <a:endParaRPr lang="en-US" dirty="0"/>
          </a:p>
        </p:txBody>
      </p:sp>
      <p:pic>
        <p:nvPicPr>
          <p:cNvPr id="9" name="Picture 15">
            <a:extLst>
              <a:ext uri="{FF2B5EF4-FFF2-40B4-BE49-F238E27FC236}">
                <a16:creationId xmlns:a16="http://schemas.microsoft.com/office/drawing/2014/main" id="{36417C03-3084-4B3A-837A-9EA5547A5E50}"/>
              </a:ext>
            </a:extLst>
          </p:cNvPr>
          <p:cNvPicPr>
            <a:picLocks noChangeAspect="1"/>
          </p:cNvPicPr>
          <p:nvPr userDrawn="1"/>
        </p:nvPicPr>
        <p:blipFill rotWithShape="1">
          <a:blip r:embed="rId3"/>
          <a:srcRect l="24323" r="24323"/>
          <a:stretch/>
        </p:blipFill>
        <p:spPr>
          <a:xfrm>
            <a:off x="0" y="0"/>
            <a:ext cx="4697048" cy="6858000"/>
          </a:xfrm>
          <a:prstGeom prst="rect">
            <a:avLst/>
          </a:prstGeom>
        </p:spPr>
      </p:pic>
      <p:sp>
        <p:nvSpPr>
          <p:cNvPr id="11" name="Text Placeholder 6">
            <a:extLst>
              <a:ext uri="{FF2B5EF4-FFF2-40B4-BE49-F238E27FC236}">
                <a16:creationId xmlns:a16="http://schemas.microsoft.com/office/drawing/2014/main" id="{62FA5E92-261A-4612-9EDC-7208C8092DBC}"/>
              </a:ext>
            </a:extLst>
          </p:cNvPr>
          <p:cNvSpPr>
            <a:spLocks noGrp="1"/>
          </p:cNvSpPr>
          <p:nvPr>
            <p:ph type="body" sz="quarter" idx="15" hasCustomPrompt="1"/>
          </p:nvPr>
        </p:nvSpPr>
        <p:spPr>
          <a:xfrm>
            <a:off x="5515084" y="2361591"/>
            <a:ext cx="5786357" cy="683842"/>
          </a:xfrm>
          <a:prstGeom prst="rect">
            <a:avLst/>
          </a:prstGeom>
        </p:spPr>
        <p:txBody>
          <a:bodyPr/>
          <a:lstStyle>
            <a:lvl1pPr marL="0" indent="0" algn="ctr">
              <a:buNone/>
              <a:defRPr sz="3601" b="1" i="1">
                <a:solidFill>
                  <a:srgbClr val="7F4352"/>
                </a:solidFill>
              </a:defRPr>
            </a:lvl1pPr>
          </a:lstStyle>
          <a:p>
            <a:pPr lvl="0"/>
            <a:r>
              <a:rPr lang="en-US" dirty="0"/>
              <a:t>Title</a:t>
            </a:r>
          </a:p>
        </p:txBody>
      </p:sp>
    </p:spTree>
    <p:extLst>
      <p:ext uri="{BB962C8B-B14F-4D97-AF65-F5344CB8AC3E}">
        <p14:creationId xmlns:p14="http://schemas.microsoft.com/office/powerpoint/2010/main" val="492323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10972800" cy="746294"/>
          </a:xfrm>
          <a:prstGeom prst="rect">
            <a:avLst/>
          </a:prstGeom>
        </p:spPr>
        <p:txBody>
          <a:bodyPr/>
          <a:lstStyle>
            <a:lvl1pPr algn="l">
              <a:defRPr sz="3001" b="1" i="0">
                <a:solidFill>
                  <a:schemeClr val="tx1"/>
                </a:solidFill>
              </a:defRPr>
            </a:lvl1pPr>
          </a:lstStyle>
          <a:p>
            <a:r>
              <a:rPr lang="en-GB" noProof="0" dirty="0"/>
              <a:t>Click to edit Master title style</a:t>
            </a:r>
          </a:p>
        </p:txBody>
      </p:sp>
      <p:sp>
        <p:nvSpPr>
          <p:cNvPr id="5" name="Content Placeholder 3"/>
          <p:cNvSpPr>
            <a:spLocks noGrp="1"/>
          </p:cNvSpPr>
          <p:nvPr>
            <p:ph sz="half" idx="2" hasCustomPrompt="1"/>
          </p:nvPr>
        </p:nvSpPr>
        <p:spPr>
          <a:xfrm>
            <a:off x="609600" y="1700808"/>
            <a:ext cx="10972800" cy="4457161"/>
          </a:xfrm>
          <a:prstGeom prst="rect">
            <a:avLst/>
          </a:prstGeom>
        </p:spPr>
        <p:txBody>
          <a:bodyPr/>
          <a:lstStyle>
            <a:lvl1pPr marL="342900" indent="-342900">
              <a:buFontTx/>
              <a:buBlip>
                <a:blip r:embed="rId2"/>
              </a:buBlip>
              <a:defRPr sz="2400">
                <a:solidFill>
                  <a:schemeClr val="tx1"/>
                </a:solidFill>
              </a:defRPr>
            </a:lvl1pPr>
            <a:lvl2pPr marL="685891" indent="-342900">
              <a:buFont typeface="Arial" panose="020B0604020202020204" pitchFamily="34" charset="0"/>
              <a:buChar char="•"/>
              <a:defRPr sz="2000">
                <a:solidFill>
                  <a:schemeClr val="tx1"/>
                </a:solidFill>
              </a:defRPr>
            </a:lvl2pPr>
            <a:lvl3pPr>
              <a:defRPr sz="1350">
                <a:solidFill>
                  <a:srgbClr val="3E4D4D"/>
                </a:solidFill>
              </a:defRPr>
            </a:lvl3pPr>
            <a:lvl4pPr>
              <a:defRPr sz="1200"/>
            </a:lvl4pPr>
            <a:lvl5pPr marL="1371965" indent="0">
              <a:buNone/>
              <a:defRPr sz="1200"/>
            </a:lvl5pPr>
            <a:lvl6pPr>
              <a:defRPr sz="1200"/>
            </a:lvl6pPr>
            <a:lvl7pPr>
              <a:defRPr sz="1200"/>
            </a:lvl7pPr>
            <a:lvl8pPr>
              <a:defRPr sz="1200"/>
            </a:lvl8pPr>
            <a:lvl9pPr>
              <a:defRPr sz="1200"/>
            </a:lvl9pPr>
          </a:lstStyle>
          <a:p>
            <a:pPr lvl="0"/>
            <a:r>
              <a:rPr lang="en-GB" noProof="0" dirty="0"/>
              <a:t>Click to edit Master text style</a:t>
            </a:r>
          </a:p>
          <a:p>
            <a:pPr lvl="1"/>
            <a:endParaRPr lang="en-GB" noProof="0" dirty="0"/>
          </a:p>
        </p:txBody>
      </p:sp>
      <p:sp>
        <p:nvSpPr>
          <p:cNvPr id="2" name="Footer Placeholder 1"/>
          <p:cNvSpPr>
            <a:spLocks noGrp="1"/>
          </p:cNvSpPr>
          <p:nvPr>
            <p:ph type="ftr" sz="quarter" idx="10"/>
          </p:nvPr>
        </p:nvSpPr>
        <p:spPr>
          <a:xfrm>
            <a:off x="1164873" y="6359617"/>
            <a:ext cx="9038231" cy="365125"/>
          </a:xfrm>
        </p:spPr>
        <p:txBody>
          <a:bodyPr/>
          <a:lstStyle>
            <a:lvl1pPr>
              <a:defRPr sz="1800" b="0">
                <a:solidFill>
                  <a:schemeClr val="tx1"/>
                </a:solidFill>
              </a:defRPr>
            </a:lvl1pPr>
          </a:lstStyle>
          <a:p>
            <a:endParaRPr lang="en-US" dirty="0"/>
          </a:p>
        </p:txBody>
      </p:sp>
      <p:sp>
        <p:nvSpPr>
          <p:cNvPr id="3" name="Slide Number Placeholder 2"/>
          <p:cNvSpPr>
            <a:spLocks noGrp="1"/>
          </p:cNvSpPr>
          <p:nvPr>
            <p:ph type="sldNum" sz="quarter" idx="11"/>
          </p:nvPr>
        </p:nvSpPr>
        <p:spPr/>
        <p:txBody>
          <a:bodyPr/>
          <a:lstStyle>
            <a:lvl1pPr>
              <a:defRPr sz="1800" b="0">
                <a:solidFill>
                  <a:schemeClr val="tx1"/>
                </a:solidFill>
              </a:defRPr>
            </a:lvl1pPr>
          </a:lstStyle>
          <a:p>
            <a:fld id="{80F985A6-C3FA-584A-8497-D3FEDF834E47}" type="slidenum">
              <a:rPr lang="en-US" smtClean="0"/>
              <a:pPr/>
              <a:t>‹#›</a:t>
            </a:fld>
            <a:endParaRPr lang="en-US" dirty="0"/>
          </a:p>
        </p:txBody>
      </p:sp>
      <p:sp>
        <p:nvSpPr>
          <p:cNvPr id="6" name="Pravokotnik 9">
            <a:extLst>
              <a:ext uri="{FF2B5EF4-FFF2-40B4-BE49-F238E27FC236}">
                <a16:creationId xmlns:a16="http://schemas.microsoft.com/office/drawing/2014/main" id="{93CD87B7-6C8A-421D-AB87-DE0073315707}"/>
              </a:ext>
            </a:extLst>
          </p:cNvPr>
          <p:cNvSpPr/>
          <p:nvPr userDrawn="1"/>
        </p:nvSpPr>
        <p:spPr>
          <a:xfrm>
            <a:off x="0" y="6721482"/>
            <a:ext cx="12192000" cy="1365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7" name="Raven konektor 19">
            <a:extLst>
              <a:ext uri="{FF2B5EF4-FFF2-40B4-BE49-F238E27FC236}">
                <a16:creationId xmlns:a16="http://schemas.microsoft.com/office/drawing/2014/main" id="{A3E1AFBC-DF62-6FE2-EBD7-7B94EDBBF5E8}"/>
              </a:ext>
            </a:extLst>
          </p:cNvPr>
          <p:cNvCxnSpPr>
            <a:cxnSpLocks/>
          </p:cNvCxnSpPr>
          <p:nvPr userDrawn="1"/>
        </p:nvCxnSpPr>
        <p:spPr>
          <a:xfrm flipV="1">
            <a:off x="0" y="1052736"/>
            <a:ext cx="12192000" cy="5593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18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Wednesday 30 March 2022 </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F94C3D-9037-4080-850F-5D926D2621EF}" type="slidenum">
              <a:rPr lang="en-GB" smtClean="0"/>
              <a:t>‹#›</a:t>
            </a:fld>
            <a:endParaRPr lang="en-GB"/>
          </a:p>
        </p:txBody>
      </p:sp>
    </p:spTree>
    <p:extLst>
      <p:ext uri="{BB962C8B-B14F-4D97-AF65-F5344CB8AC3E}">
        <p14:creationId xmlns:p14="http://schemas.microsoft.com/office/powerpoint/2010/main" val="728859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Wednesday 30 March 2022 </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F94C3D-9037-4080-850F-5D926D2621EF}" type="slidenum">
              <a:rPr lang="en-GB" smtClean="0"/>
              <a:t>‹#›</a:t>
            </a:fld>
            <a:endParaRPr lang="en-GB"/>
          </a:p>
        </p:txBody>
      </p:sp>
    </p:spTree>
    <p:extLst>
      <p:ext uri="{BB962C8B-B14F-4D97-AF65-F5344CB8AC3E}">
        <p14:creationId xmlns:p14="http://schemas.microsoft.com/office/powerpoint/2010/main" val="432541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Wednesday 30 March 2022 </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F94C3D-9037-4080-850F-5D926D2621EF}" type="slidenum">
              <a:rPr lang="en-GB" smtClean="0"/>
              <a:t>‹#›</a:t>
            </a:fld>
            <a:endParaRPr lang="en-GB"/>
          </a:p>
        </p:txBody>
      </p:sp>
    </p:spTree>
    <p:extLst>
      <p:ext uri="{BB962C8B-B14F-4D97-AF65-F5344CB8AC3E}">
        <p14:creationId xmlns:p14="http://schemas.microsoft.com/office/powerpoint/2010/main" val="3444991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US"/>
              <a:t>Wednesday 30 March 2022 </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F94C3D-9037-4080-850F-5D926D2621EF}" type="slidenum">
              <a:rPr lang="en-GB" smtClean="0"/>
              <a:t>‹#›</a:t>
            </a:fld>
            <a:endParaRPr lang="en-GB"/>
          </a:p>
        </p:txBody>
      </p:sp>
    </p:spTree>
    <p:extLst>
      <p:ext uri="{BB962C8B-B14F-4D97-AF65-F5344CB8AC3E}">
        <p14:creationId xmlns:p14="http://schemas.microsoft.com/office/powerpoint/2010/main" val="3945173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Wednesday 30 March 2022 </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F94C3D-9037-4080-850F-5D926D2621EF}" type="slidenum">
              <a:rPr lang="en-GB" smtClean="0"/>
              <a:t>‹#›</a:t>
            </a:fld>
            <a:endParaRPr lang="en-GB"/>
          </a:p>
        </p:txBody>
      </p:sp>
    </p:spTree>
    <p:extLst>
      <p:ext uri="{BB962C8B-B14F-4D97-AF65-F5344CB8AC3E}">
        <p14:creationId xmlns:p14="http://schemas.microsoft.com/office/powerpoint/2010/main" val="212523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Wednesday 30 March 2022 </a:t>
            </a:r>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F94C3D-9037-4080-850F-5D926D2621EF}" type="slidenum">
              <a:rPr lang="en-GB" smtClean="0"/>
              <a:t>‹#›</a:t>
            </a:fld>
            <a:endParaRPr lang="en-GB"/>
          </a:p>
        </p:txBody>
      </p:sp>
    </p:spTree>
    <p:extLst>
      <p:ext uri="{BB962C8B-B14F-4D97-AF65-F5344CB8AC3E}">
        <p14:creationId xmlns:p14="http://schemas.microsoft.com/office/powerpoint/2010/main" val="2287218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Wednesday 30 March 2022 </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F94C3D-9037-4080-850F-5D926D2621EF}" type="slidenum">
              <a:rPr lang="en-GB" smtClean="0"/>
              <a:t>‹#›</a:t>
            </a:fld>
            <a:endParaRPr lang="en-GB"/>
          </a:p>
        </p:txBody>
      </p:sp>
    </p:spTree>
    <p:extLst>
      <p:ext uri="{BB962C8B-B14F-4D97-AF65-F5344CB8AC3E}">
        <p14:creationId xmlns:p14="http://schemas.microsoft.com/office/powerpoint/2010/main" val="325248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Wednesday 30 March 2022 </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F94C3D-9037-4080-850F-5D926D2621EF}" type="slidenum">
              <a:rPr lang="en-GB" smtClean="0"/>
              <a:t>‹#›</a:t>
            </a:fld>
            <a:endParaRPr lang="en-GB"/>
          </a:p>
        </p:txBody>
      </p:sp>
    </p:spTree>
    <p:extLst>
      <p:ext uri="{BB962C8B-B14F-4D97-AF65-F5344CB8AC3E}">
        <p14:creationId xmlns:p14="http://schemas.microsoft.com/office/powerpoint/2010/main" val="3146898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82415" y="6243821"/>
            <a:ext cx="12109585" cy="614179"/>
          </a:xfrm>
          <a:prstGeom prst="rect">
            <a:avLst/>
          </a:prstGeom>
          <a:solidFill>
            <a:srgbClr val="94254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r>
              <a:rPr lang="en-US"/>
              <a:t>Wednesday 30 March 2022 </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95F94C3D-9037-4080-850F-5D926D2621EF}" type="slidenum">
              <a:rPr lang="en-GB" smtClean="0"/>
              <a:pPr/>
              <a:t>‹#›</a:t>
            </a:fld>
            <a:endParaRPr lang="en-GB"/>
          </a:p>
        </p:txBody>
      </p:sp>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530401" y="0"/>
            <a:ext cx="505440" cy="1069416"/>
          </a:xfrm>
          <a:prstGeom prst="rect">
            <a:avLst/>
          </a:prstGeom>
        </p:spPr>
      </p:pic>
      <p:sp>
        <p:nvSpPr>
          <p:cNvPr id="8" name="Rectangle 7"/>
          <p:cNvSpPr/>
          <p:nvPr userDrawn="1"/>
        </p:nvSpPr>
        <p:spPr>
          <a:xfrm>
            <a:off x="0" y="1"/>
            <a:ext cx="361051" cy="6858000"/>
          </a:xfrm>
          <a:prstGeom prst="rect">
            <a:avLst/>
          </a:prstGeom>
          <a:solidFill>
            <a:srgbClr val="942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0349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5" r:id="rId13"/>
    <p:sldLayoutId id="2147483676" r:id="rId14"/>
    <p:sldLayoutId id="2147483677"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5.emf"/><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hyperlink" Target="https://pixabay.com/en/asphalt-background-tarmac-wallpaper-1955242/" TargetMode="Externa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hyperlink" Target="https://en.wikipedia.org/wiki/Aggregate_(composite)" TargetMode="Externa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pixabay.com/en/asphalt-background-tarmac-wallpaper-195524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hyperlink" Target="https://en.wikipedia.org/wiki/Aggregate_(composite)" TargetMode="Externa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pixabay.com/en/asphalt-background-tarmac-wallpaper-195524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hyperlink" Target="https://en.wikipedia.org/wiki/Aggregate_(composite)" TargetMode="Externa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chart" Target="../charts/chart1.xml"/><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chart" Target="../charts/chart2.xml"/><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2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05355" y="1056764"/>
            <a:ext cx="9803219" cy="2121442"/>
          </a:xfrm>
        </p:spPr>
        <p:txBody>
          <a:bodyPr>
            <a:normAutofit fontScale="90000"/>
          </a:bodyPr>
          <a:lstStyle/>
          <a:p>
            <a:pPr algn="ctr"/>
            <a:br>
              <a:rPr lang="en-GB" dirty="0"/>
            </a:br>
            <a:br>
              <a:rPr lang="en-GB" dirty="0"/>
            </a:br>
            <a:br>
              <a:rPr lang="en-GB" dirty="0"/>
            </a:br>
            <a:br>
              <a:rPr lang="en-GB" dirty="0"/>
            </a:br>
            <a:br>
              <a:rPr lang="en-GB" sz="3100" i="1" dirty="0"/>
            </a:br>
            <a:br>
              <a:rPr lang="en-GB" sz="3100" i="1" dirty="0"/>
            </a:br>
            <a:br>
              <a:rPr lang="en-GB" sz="3100" i="1" dirty="0"/>
            </a:br>
            <a:br>
              <a:rPr lang="en-GB" sz="3100" i="1" dirty="0"/>
            </a:br>
            <a:br>
              <a:rPr lang="en-GB" sz="3100" b="1" dirty="0"/>
            </a:br>
            <a:br>
              <a:rPr lang="en-GB" sz="3100" b="1" dirty="0"/>
            </a:br>
            <a:br>
              <a:rPr lang="en-GB" sz="3100" b="1" dirty="0">
                <a:solidFill>
                  <a:srgbClr val="002060"/>
                </a:solidFill>
                <a:latin typeface="+mn-lt"/>
              </a:rPr>
            </a:br>
            <a:r>
              <a:rPr lang="en-GB" sz="3100" b="1" dirty="0">
                <a:solidFill>
                  <a:srgbClr val="002060"/>
                </a:solidFill>
                <a:latin typeface="+mn-lt"/>
              </a:rPr>
              <a:t>Sharing Best Practice</a:t>
            </a:r>
            <a:br>
              <a:rPr lang="en-GB" sz="3100" b="1" dirty="0">
                <a:solidFill>
                  <a:srgbClr val="002060"/>
                </a:solidFill>
                <a:latin typeface="+mn-lt"/>
              </a:rPr>
            </a:br>
            <a:br>
              <a:rPr lang="en-GB" sz="3100" b="1" dirty="0">
                <a:solidFill>
                  <a:srgbClr val="002060"/>
                </a:solidFill>
                <a:latin typeface="+mn-lt"/>
              </a:rPr>
            </a:br>
            <a:r>
              <a:rPr lang="en-GB" sz="3100" b="1" dirty="0">
                <a:solidFill>
                  <a:srgbClr val="002060"/>
                </a:solidFill>
                <a:latin typeface="+mn-lt"/>
              </a:rPr>
              <a:t>Session 2 - Low Carbon Materials</a:t>
            </a:r>
            <a:br>
              <a:rPr lang="en-GB" sz="2700" dirty="0">
                <a:solidFill>
                  <a:schemeClr val="tx2"/>
                </a:solidFill>
                <a:latin typeface="Calibri" panose="020F0502020204030204" pitchFamily="34" charset="0"/>
                <a:cs typeface="Calibri" panose="020F0502020204030204" pitchFamily="34" charset="0"/>
              </a:rPr>
            </a:br>
            <a:br>
              <a:rPr lang="en-GB" sz="2700" dirty="0">
                <a:solidFill>
                  <a:schemeClr val="tx2"/>
                </a:solidFill>
                <a:latin typeface="Calibri" panose="020F0502020204030204" pitchFamily="34" charset="0"/>
                <a:cs typeface="Calibri" panose="020F0502020204030204" pitchFamily="34" charset="0"/>
              </a:rPr>
            </a:br>
            <a:br>
              <a:rPr lang="en-GB" sz="2000" dirty="0">
                <a:solidFill>
                  <a:srgbClr val="002060"/>
                </a:solidFill>
                <a:latin typeface="+mn-lt"/>
              </a:rPr>
            </a:br>
            <a:r>
              <a:rPr lang="en-GB" sz="2000" dirty="0">
                <a:solidFill>
                  <a:srgbClr val="002060"/>
                </a:solidFill>
                <a:latin typeface="+mn-lt"/>
              </a:rPr>
              <a:t>Asphalt Industry Alliance</a:t>
            </a:r>
            <a:br>
              <a:rPr lang="en-GB" sz="3100" dirty="0">
                <a:solidFill>
                  <a:srgbClr val="002060"/>
                </a:solidFill>
              </a:rPr>
            </a:br>
            <a:br>
              <a:rPr lang="en-GB" dirty="0">
                <a:solidFill>
                  <a:schemeClr val="tx2"/>
                </a:solidFill>
              </a:rPr>
            </a:br>
            <a:br>
              <a:rPr lang="en-GB" dirty="0"/>
            </a:br>
            <a:br>
              <a:rPr lang="en-GB" dirty="0"/>
            </a:br>
            <a:br>
              <a:rPr lang="en-GB" dirty="0"/>
            </a:br>
            <a:br>
              <a:rPr lang="en-GB" dirty="0"/>
            </a:br>
            <a:endParaRPr lang="en-GB" sz="2700" b="1" dirty="0"/>
          </a:p>
        </p:txBody>
      </p:sp>
      <p:sp>
        <p:nvSpPr>
          <p:cNvPr id="5" name="Slide Number Placeholder 4">
            <a:extLst>
              <a:ext uri="{FF2B5EF4-FFF2-40B4-BE49-F238E27FC236}">
                <a16:creationId xmlns:a16="http://schemas.microsoft.com/office/drawing/2014/main" id="{AB85AE68-12E5-4EAF-8FAF-62AAA11ED2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F94C3D-9037-4080-850F-5D926D2621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1033" y="4725682"/>
            <a:ext cx="2752410" cy="1353929"/>
          </a:xfrm>
          <a:prstGeom prst="rect">
            <a:avLst/>
          </a:prstGeom>
        </p:spPr>
      </p:pic>
      <p:pic>
        <p:nvPicPr>
          <p:cNvPr id="4" name="Picture 3">
            <a:extLst>
              <a:ext uri="{FF2B5EF4-FFF2-40B4-BE49-F238E27FC236}">
                <a16:creationId xmlns:a16="http://schemas.microsoft.com/office/drawing/2014/main" id="{277AA444-2B53-2869-8C88-E3825C8E3A0C}"/>
              </a:ext>
            </a:extLst>
          </p:cNvPr>
          <p:cNvPicPr>
            <a:picLocks noChangeAspect="1"/>
          </p:cNvPicPr>
          <p:nvPr/>
        </p:nvPicPr>
        <p:blipFill>
          <a:blip r:embed="rId4"/>
          <a:stretch>
            <a:fillRect/>
          </a:stretch>
        </p:blipFill>
        <p:spPr>
          <a:xfrm>
            <a:off x="8288575" y="4929847"/>
            <a:ext cx="3581900" cy="857370"/>
          </a:xfrm>
          <a:prstGeom prst="rect">
            <a:avLst/>
          </a:prstGeom>
        </p:spPr>
      </p:pic>
    </p:spTree>
    <p:extLst>
      <p:ext uri="{BB962C8B-B14F-4D97-AF65-F5344CB8AC3E}">
        <p14:creationId xmlns:p14="http://schemas.microsoft.com/office/powerpoint/2010/main" val="677307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EB4529-B27B-4116-A25B-755DA385C6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F94C3D-9037-4080-850F-5D926D2621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4BF28E-B681-4571-A142-159C693D7BFD}"/>
              </a:ext>
            </a:extLst>
          </p:cNvPr>
          <p:cNvSpPr/>
          <p:nvPr/>
        </p:nvSpPr>
        <p:spPr>
          <a:xfrm>
            <a:off x="630315" y="377072"/>
            <a:ext cx="973917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spc="0" normalizeH="0" baseline="0" noProof="0" dirty="0">
                <a:ln w="3175" cmpd="sng">
                  <a:noFill/>
                </a:ln>
                <a:solidFill>
                  <a:srgbClr val="002060"/>
                </a:solidFill>
                <a:effectLst/>
                <a:uLnTx/>
                <a:uFillTx/>
                <a:latin typeface="Calibri" panose="020F0502020204030204"/>
                <a:ea typeface="+mn-ea"/>
                <a:cs typeface="Calibri Light" panose="020F0302020204030204" pitchFamily="34" charset="0"/>
              </a:rPr>
              <a:t>ALARM 2024: Key findings </a:t>
            </a:r>
            <a:br>
              <a:rPr kumimoji="0" lang="en-GB" sz="2000" b="1" i="0" u="none" strike="noStrike" kern="0" cap="all" spc="0" normalizeH="0" baseline="0" noProof="0" dirty="0">
                <a:ln w="3175" cmpd="sng">
                  <a:noFill/>
                </a:ln>
                <a:solidFill>
                  <a:srgbClr val="002060"/>
                </a:solidFill>
                <a:effectLst/>
                <a:uLnTx/>
                <a:uFillTx/>
                <a:latin typeface="Calibri Light" panose="020F0302020204030204" pitchFamily="34" charset="0"/>
                <a:ea typeface="+mn-ea"/>
                <a:cs typeface="Calibri Light" panose="020F0302020204030204" pitchFamily="34" charset="0"/>
              </a:rPr>
            </a:br>
            <a:endParaRPr kumimoji="0" lang="en-GB" sz="2000" b="0" i="0" u="none" strike="noStrike" kern="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p:txBody>
      </p:sp>
      <p:pic>
        <p:nvPicPr>
          <p:cNvPr id="3" name="Picture 2" descr="A green sign with white text and a yellow figure&#10;&#10;Description automatically generated">
            <a:extLst>
              <a:ext uri="{FF2B5EF4-FFF2-40B4-BE49-F238E27FC236}">
                <a16:creationId xmlns:a16="http://schemas.microsoft.com/office/drawing/2014/main" id="{CD1D0399-9272-B997-87E4-8FDD87B6F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735" y="1276538"/>
            <a:ext cx="3995496" cy="4369792"/>
          </a:xfrm>
          <a:prstGeom prst="rect">
            <a:avLst/>
          </a:prstGeom>
        </p:spPr>
      </p:pic>
      <p:pic>
        <p:nvPicPr>
          <p:cNvPr id="8" name="Picture 7" descr="A sign with text and images&#10;&#10;Description automatically generated">
            <a:extLst>
              <a:ext uri="{FF2B5EF4-FFF2-40B4-BE49-F238E27FC236}">
                <a16:creationId xmlns:a16="http://schemas.microsoft.com/office/drawing/2014/main" id="{58E66E0E-BC18-0FF2-ABC2-A2BAF983A9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561" y="1276538"/>
            <a:ext cx="3509466" cy="4197517"/>
          </a:xfrm>
          <a:prstGeom prst="rect">
            <a:avLst/>
          </a:prstGeom>
        </p:spPr>
      </p:pic>
      <p:pic>
        <p:nvPicPr>
          <p:cNvPr id="10" name="Picture 9" descr="A road with a colorful line&#10;&#10;Description automatically generated with medium confidence">
            <a:extLst>
              <a:ext uri="{FF2B5EF4-FFF2-40B4-BE49-F238E27FC236}">
                <a16:creationId xmlns:a16="http://schemas.microsoft.com/office/drawing/2014/main" id="{8B064DB2-3CD2-B3E7-74B9-0201672EA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126" y="1733603"/>
            <a:ext cx="2887473" cy="3390794"/>
          </a:xfrm>
          <a:prstGeom prst="rect">
            <a:avLst/>
          </a:prstGeom>
          <a:ln>
            <a:solidFill>
              <a:schemeClr val="tx1"/>
            </a:solidFill>
          </a:ln>
          <a:effectLst>
            <a:softEdge rad="12700"/>
          </a:effectLst>
        </p:spPr>
      </p:pic>
    </p:spTree>
    <p:extLst>
      <p:ext uri="{BB962C8B-B14F-4D97-AF65-F5344CB8AC3E}">
        <p14:creationId xmlns:p14="http://schemas.microsoft.com/office/powerpoint/2010/main" val="3324414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E0C1BF0-5398-4002-A198-F40BEB67B45A}"/>
              </a:ext>
            </a:extLst>
          </p:cNvPr>
          <p:cNvSpPr>
            <a:spLocks noGrp="1"/>
          </p:cNvSpPr>
          <p:nvPr>
            <p:ph type="sldNum" sz="quarter" idx="12"/>
          </p:nvPr>
        </p:nvSpPr>
        <p:spPr/>
        <p:txBody>
          <a:bodyPr/>
          <a:lstStyle/>
          <a:p>
            <a:fld id="{95F94C3D-9037-4080-850F-5D926D2621EF}" type="slidenum">
              <a:rPr lang="en-GB" smtClean="0"/>
              <a:t>11</a:t>
            </a:fld>
            <a:endParaRPr lang="en-GB"/>
          </a:p>
        </p:txBody>
      </p:sp>
      <p:sp>
        <p:nvSpPr>
          <p:cNvPr id="2" name="Title 1">
            <a:extLst>
              <a:ext uri="{FF2B5EF4-FFF2-40B4-BE49-F238E27FC236}">
                <a16:creationId xmlns:a16="http://schemas.microsoft.com/office/drawing/2014/main" id="{508B0AB1-19B2-4630-B507-C3F9CE4FBCB5}"/>
              </a:ext>
            </a:extLst>
          </p:cNvPr>
          <p:cNvSpPr>
            <a:spLocks noGrp="1"/>
          </p:cNvSpPr>
          <p:nvPr>
            <p:ph type="title" idx="4294967295"/>
          </p:nvPr>
        </p:nvSpPr>
        <p:spPr>
          <a:xfrm>
            <a:off x="751605" y="183355"/>
            <a:ext cx="10173693" cy="1287495"/>
          </a:xfrm>
        </p:spPr>
        <p:txBody>
          <a:bodyPr>
            <a:normAutofit/>
          </a:bodyPr>
          <a:lstStyle/>
          <a:p>
            <a:r>
              <a:rPr lang="en-GB" sz="2000" b="1" dirty="0">
                <a:solidFill>
                  <a:srgbClr val="002060"/>
                </a:solidFill>
                <a:latin typeface="+mn-lt"/>
              </a:rPr>
              <a:t>ALARM 2024: Potholes </a:t>
            </a:r>
          </a:p>
        </p:txBody>
      </p:sp>
      <p:sp>
        <p:nvSpPr>
          <p:cNvPr id="8" name="Content Placeholder 7">
            <a:extLst>
              <a:ext uri="{FF2B5EF4-FFF2-40B4-BE49-F238E27FC236}">
                <a16:creationId xmlns:a16="http://schemas.microsoft.com/office/drawing/2014/main" id="{77303B0C-354C-464F-8255-865FE52434A5}"/>
              </a:ext>
            </a:extLst>
          </p:cNvPr>
          <p:cNvSpPr>
            <a:spLocks noGrp="1"/>
          </p:cNvSpPr>
          <p:nvPr>
            <p:ph idx="4294967295"/>
          </p:nvPr>
        </p:nvSpPr>
        <p:spPr>
          <a:xfrm>
            <a:off x="6076208" y="992187"/>
            <a:ext cx="6172200" cy="4873625"/>
          </a:xfrm>
        </p:spPr>
        <p:txBody>
          <a:bodyPr>
            <a:normAutofit/>
          </a:bodyPr>
          <a:lstStyle/>
          <a:p>
            <a:pPr marL="0" indent="0">
              <a:buNone/>
            </a:pPr>
            <a:endParaRPr lang="en-GB" sz="1500" dirty="0"/>
          </a:p>
          <a:p>
            <a:pPr marL="0" indent="0">
              <a:buNone/>
            </a:pPr>
            <a:endParaRPr lang="en-GB" sz="1400" dirty="0"/>
          </a:p>
          <a:p>
            <a:pPr marL="0" indent="0">
              <a:buNone/>
            </a:pPr>
            <a:endParaRPr lang="en-GB" dirty="0"/>
          </a:p>
          <a:p>
            <a:pPr marL="0" indent="0">
              <a:buNone/>
            </a:pPr>
            <a:r>
              <a:rPr lang="en-GB" dirty="0"/>
              <a:t> </a:t>
            </a:r>
          </a:p>
        </p:txBody>
      </p:sp>
      <p:pic>
        <p:nvPicPr>
          <p:cNvPr id="5" name="Picture 4" descr="A graph of cost reduction&#10;&#10;Description automatically generated with medium confidence">
            <a:extLst>
              <a:ext uri="{FF2B5EF4-FFF2-40B4-BE49-F238E27FC236}">
                <a16:creationId xmlns:a16="http://schemas.microsoft.com/office/drawing/2014/main" id="{D68A941A-4DB9-5FBA-60F6-EB4425319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609" y="1133448"/>
            <a:ext cx="4245864" cy="3401568"/>
          </a:xfrm>
          <a:prstGeom prst="rect">
            <a:avLst/>
          </a:prstGeom>
          <a:ln>
            <a:solidFill>
              <a:schemeClr val="tx1"/>
            </a:solidFill>
          </a:ln>
        </p:spPr>
      </p:pic>
      <p:pic>
        <p:nvPicPr>
          <p:cNvPr id="9" name="Picture 8" descr="A graph of potholes and cost&#10;&#10;Description automatically generated">
            <a:extLst>
              <a:ext uri="{FF2B5EF4-FFF2-40B4-BE49-F238E27FC236}">
                <a16:creationId xmlns:a16="http://schemas.microsoft.com/office/drawing/2014/main" id="{8F4874A3-B829-516E-53C3-D7D6BADE1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5583" y="1070073"/>
            <a:ext cx="4046899" cy="4217942"/>
          </a:xfrm>
          <a:prstGeom prst="rect">
            <a:avLst/>
          </a:prstGeom>
          <a:ln>
            <a:solidFill>
              <a:schemeClr val="tx1"/>
            </a:solidFill>
          </a:ln>
        </p:spPr>
      </p:pic>
      <p:pic>
        <p:nvPicPr>
          <p:cNvPr id="10" name="Picture 9">
            <a:extLst>
              <a:ext uri="{FF2B5EF4-FFF2-40B4-BE49-F238E27FC236}">
                <a16:creationId xmlns:a16="http://schemas.microsoft.com/office/drawing/2014/main" id="{942058A6-B8A7-C8D2-B61F-300A3DDC8B1A}"/>
              </a:ext>
            </a:extLst>
          </p:cNvPr>
          <p:cNvPicPr>
            <a:picLocks noChangeAspect="1"/>
          </p:cNvPicPr>
          <p:nvPr/>
        </p:nvPicPr>
        <p:blipFill>
          <a:blip r:embed="rId5"/>
          <a:stretch>
            <a:fillRect/>
          </a:stretch>
        </p:blipFill>
        <p:spPr>
          <a:xfrm>
            <a:off x="2222477" y="4665256"/>
            <a:ext cx="2267909" cy="1426588"/>
          </a:xfrm>
          <a:prstGeom prst="rect">
            <a:avLst/>
          </a:prstGeom>
        </p:spPr>
      </p:pic>
    </p:spTree>
    <p:extLst>
      <p:ext uri="{BB962C8B-B14F-4D97-AF65-F5344CB8AC3E}">
        <p14:creationId xmlns:p14="http://schemas.microsoft.com/office/powerpoint/2010/main" val="3426466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269A92-2D0C-4B71-99E0-37CE36A3A985}"/>
              </a:ext>
            </a:extLst>
          </p:cNvPr>
          <p:cNvSpPr>
            <a:spLocks noGrp="1"/>
          </p:cNvSpPr>
          <p:nvPr>
            <p:ph type="title"/>
          </p:nvPr>
        </p:nvSpPr>
        <p:spPr>
          <a:xfrm>
            <a:off x="509047" y="365126"/>
            <a:ext cx="10844753" cy="775242"/>
          </a:xfrm>
        </p:spPr>
        <p:txBody>
          <a:bodyPr>
            <a:normAutofit fontScale="90000"/>
          </a:bodyPr>
          <a:lstStyle/>
          <a:p>
            <a:br>
              <a:rPr lang="en-GB" dirty="0">
                <a:solidFill>
                  <a:schemeClr val="tx2"/>
                </a:solidFill>
              </a:rPr>
            </a:br>
            <a:r>
              <a:rPr lang="en-GB" sz="4000" b="1" dirty="0">
                <a:solidFill>
                  <a:srgbClr val="002060"/>
                </a:solidFill>
                <a:latin typeface="+mn-lt"/>
              </a:rPr>
              <a:t>The Public Impact</a:t>
            </a:r>
            <a:br>
              <a:rPr lang="en-GB" sz="2000" b="1" dirty="0">
                <a:solidFill>
                  <a:srgbClr val="002060"/>
                </a:solidFill>
                <a:latin typeface="+mn-lt"/>
              </a:rPr>
            </a:br>
            <a:endParaRPr lang="en-GB" sz="2000" b="1" dirty="0">
              <a:solidFill>
                <a:srgbClr val="002060"/>
              </a:solidFill>
              <a:latin typeface="+mn-lt"/>
            </a:endParaRPr>
          </a:p>
        </p:txBody>
      </p:sp>
      <p:sp>
        <p:nvSpPr>
          <p:cNvPr id="7" name="Content Placeholder 6">
            <a:extLst>
              <a:ext uri="{FF2B5EF4-FFF2-40B4-BE49-F238E27FC236}">
                <a16:creationId xmlns:a16="http://schemas.microsoft.com/office/drawing/2014/main" id="{CBFAF4B6-3AEB-4C7D-9991-F35F397B7D56}"/>
              </a:ext>
            </a:extLst>
          </p:cNvPr>
          <p:cNvSpPr>
            <a:spLocks noGrp="1"/>
          </p:cNvSpPr>
          <p:nvPr>
            <p:ph sz="half" idx="2"/>
          </p:nvPr>
        </p:nvSpPr>
        <p:spPr>
          <a:xfrm>
            <a:off x="509047" y="1542200"/>
            <a:ext cx="10844753" cy="4634763"/>
          </a:xfrm>
        </p:spPr>
        <p:txBody>
          <a:bodyPr>
            <a:normAutofit/>
          </a:bodyPr>
          <a:lstStyle/>
          <a:p>
            <a:r>
              <a:rPr lang="en-GB" sz="2800" dirty="0"/>
              <a:t>Potholes are dangerous – Motorists looking for pot holes to avoid.</a:t>
            </a:r>
          </a:p>
          <a:p>
            <a:r>
              <a:rPr lang="en-GB" sz="2800" dirty="0"/>
              <a:t>Even more dangerous for Cyclists and Motorcyclists – personal injury</a:t>
            </a:r>
          </a:p>
          <a:p>
            <a:r>
              <a:rPr lang="en-GB" sz="2800" dirty="0"/>
              <a:t>Cost to motorist – tyres, suspension etc</a:t>
            </a:r>
          </a:p>
          <a:p>
            <a:r>
              <a:rPr lang="en-GB" sz="2800" dirty="0"/>
              <a:t>Direct cost or an insurance claim which puts premiums up.</a:t>
            </a:r>
          </a:p>
          <a:p>
            <a:r>
              <a:rPr lang="en-GB" sz="2800" dirty="0"/>
              <a:t>Extra fuels costs when travelling on rough and uneven roads</a:t>
            </a:r>
          </a:p>
          <a:p>
            <a:r>
              <a:rPr lang="en-GB" sz="2800" dirty="0"/>
              <a:t>Means extra fuel production</a:t>
            </a:r>
          </a:p>
          <a:p>
            <a:r>
              <a:rPr lang="en-GB" dirty="0"/>
              <a:t>Climate Change accelerator</a:t>
            </a:r>
            <a:endParaRPr lang="en-GB" sz="2800"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F94C3D-9037-4080-850F-5D926D2621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4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ridge&#10;&#10;Description automatically generated with low confidence">
            <a:extLst>
              <a:ext uri="{FF2B5EF4-FFF2-40B4-BE49-F238E27FC236}">
                <a16:creationId xmlns:a16="http://schemas.microsoft.com/office/drawing/2014/main" id="{13DE3750-2EE3-122D-31C8-9DB7703CF814}"/>
              </a:ext>
            </a:extLst>
          </p:cNvPr>
          <p:cNvPicPr>
            <a:picLocks noChangeAspect="1"/>
          </p:cNvPicPr>
          <p:nvPr/>
        </p:nvPicPr>
        <p:blipFill>
          <a:blip r:embed="rId2"/>
          <a:stretch>
            <a:fillRect/>
          </a:stretch>
        </p:blipFill>
        <p:spPr>
          <a:xfrm>
            <a:off x="0" y="-25746"/>
            <a:ext cx="12192000" cy="6858000"/>
          </a:xfrm>
          <a:prstGeom prst="rect">
            <a:avLst/>
          </a:prstGeom>
        </p:spPr>
      </p:pic>
      <p:sp>
        <p:nvSpPr>
          <p:cNvPr id="7" name="Rectangle 6">
            <a:extLst>
              <a:ext uri="{FF2B5EF4-FFF2-40B4-BE49-F238E27FC236}">
                <a16:creationId xmlns:a16="http://schemas.microsoft.com/office/drawing/2014/main" id="{4566F057-FBAF-F3FD-9489-CF24723F1CF1}"/>
              </a:ext>
            </a:extLst>
          </p:cNvPr>
          <p:cNvSpPr/>
          <p:nvPr/>
        </p:nvSpPr>
        <p:spPr>
          <a:xfrm>
            <a:off x="0" y="-12873"/>
            <a:ext cx="12192000" cy="6870873"/>
          </a:xfrm>
          <a:prstGeom prst="rect">
            <a:avLst/>
          </a:prstGeom>
          <a:solidFill>
            <a:srgbClr val="137FC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8116D18F-454A-DD96-FCE8-F9081057BBAA}"/>
              </a:ext>
            </a:extLst>
          </p:cNvPr>
          <p:cNvSpPr txBox="1">
            <a:spLocks/>
          </p:cNvSpPr>
          <p:nvPr/>
        </p:nvSpPr>
        <p:spPr>
          <a:xfrm>
            <a:off x="740229" y="1554479"/>
            <a:ext cx="9231085" cy="5290647"/>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150" normalizeH="0" baseline="0" noProof="0" dirty="0">
                <a:ln>
                  <a:noFill/>
                </a:ln>
                <a:solidFill>
                  <a:srgbClr val="FFFFFF"/>
                </a:solidFill>
                <a:effectLst/>
                <a:uLnTx/>
                <a:uFillTx/>
                <a:latin typeface="Arial" panose="020B0604020202020204"/>
                <a:ea typeface="+mj-ea"/>
                <a:cs typeface="+mj-cs"/>
              </a:rPr>
              <a:t>What Can We Do ? </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6000" dirty="0">
              <a:solidFill>
                <a:srgbClr val="FFFFFF"/>
              </a:solidFill>
              <a:latin typeface="Arial" panose="020B0604020202020204"/>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150" normalizeH="0" baseline="0" noProof="0" dirty="0">
                <a:ln>
                  <a:noFill/>
                </a:ln>
                <a:solidFill>
                  <a:srgbClr val="FFFFFF"/>
                </a:solidFill>
                <a:effectLst/>
                <a:uLnTx/>
                <a:uFillTx/>
                <a:latin typeface="Arial" panose="020B0604020202020204"/>
                <a:ea typeface="+mj-ea"/>
                <a:cs typeface="+mj-cs"/>
              </a:rPr>
              <a:t>And how can we do it Sustainably ?</a:t>
            </a:r>
          </a:p>
        </p:txBody>
      </p:sp>
      <p:pic>
        <p:nvPicPr>
          <p:cNvPr id="10" name="Picture 9" descr="A picture containing circle, graphics, black and white, black&#10;&#10;Description automatically generated">
            <a:extLst>
              <a:ext uri="{FF2B5EF4-FFF2-40B4-BE49-F238E27FC236}">
                <a16:creationId xmlns:a16="http://schemas.microsoft.com/office/drawing/2014/main" id="{EFB1B252-841A-3006-2AF7-35C4B5D92C9E}"/>
              </a:ext>
            </a:extLst>
          </p:cNvPr>
          <p:cNvPicPr>
            <a:picLocks noChangeAspect="1"/>
          </p:cNvPicPr>
          <p:nvPr/>
        </p:nvPicPr>
        <p:blipFill>
          <a:blip r:embed="rId3"/>
          <a:stretch>
            <a:fillRect/>
          </a:stretch>
        </p:blipFill>
        <p:spPr>
          <a:xfrm>
            <a:off x="6438080" y="-12873"/>
            <a:ext cx="4341320" cy="9032490"/>
          </a:xfrm>
          <a:prstGeom prst="rect">
            <a:avLst/>
          </a:prstGeom>
        </p:spPr>
      </p:pic>
    </p:spTree>
    <p:extLst>
      <p:ext uri="{BB962C8B-B14F-4D97-AF65-F5344CB8AC3E}">
        <p14:creationId xmlns:p14="http://schemas.microsoft.com/office/powerpoint/2010/main" val="840773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3DDE-F068-4291-A740-EF673C94DCA7}"/>
              </a:ext>
            </a:extLst>
          </p:cNvPr>
          <p:cNvSpPr>
            <a:spLocks noGrp="1"/>
          </p:cNvSpPr>
          <p:nvPr>
            <p:ph type="title"/>
          </p:nvPr>
        </p:nvSpPr>
        <p:spPr>
          <a:xfrm>
            <a:off x="1809720" y="239486"/>
            <a:ext cx="8643998" cy="642257"/>
          </a:xfrm>
        </p:spPr>
        <p:txBody>
          <a:bodyPr>
            <a:normAutofit/>
          </a:bodyPr>
          <a:lstStyle/>
          <a:p>
            <a:pPr algn="ctr">
              <a:buNone/>
            </a:pPr>
            <a:r>
              <a:rPr lang="en-GB" sz="2800" dirty="0"/>
              <a:t>Low Carbon Options </a:t>
            </a:r>
          </a:p>
        </p:txBody>
      </p:sp>
      <p:sp>
        <p:nvSpPr>
          <p:cNvPr id="4" name="Content Placeholder 3">
            <a:extLst>
              <a:ext uri="{FF2B5EF4-FFF2-40B4-BE49-F238E27FC236}">
                <a16:creationId xmlns:a16="http://schemas.microsoft.com/office/drawing/2014/main" id="{08C8A3F6-64A4-4B2F-853D-2C9035B44792}"/>
              </a:ext>
            </a:extLst>
          </p:cNvPr>
          <p:cNvSpPr>
            <a:spLocks noGrp="1"/>
          </p:cNvSpPr>
          <p:nvPr>
            <p:ph idx="1"/>
          </p:nvPr>
        </p:nvSpPr>
        <p:spPr>
          <a:xfrm>
            <a:off x="696685" y="881743"/>
            <a:ext cx="10080905" cy="5295221"/>
          </a:xfrm>
        </p:spPr>
        <p:txBody>
          <a:bodyPr vert="horz" wrap="square" lIns="91440" tIns="45720" rIns="91440" bIns="45720" rtlCol="0" anchor="t">
            <a:normAutofit fontScale="92500" lnSpcReduction="10000"/>
          </a:bodyPr>
          <a:lstStyle/>
          <a:p>
            <a:pPr marL="127000" indent="0">
              <a:buNone/>
            </a:pPr>
            <a:endParaRPr lang="en-GB" sz="2400" dirty="0">
              <a:cs typeface="Arial"/>
            </a:endParaRPr>
          </a:p>
          <a:p>
            <a:r>
              <a:rPr lang="en-GB" sz="2400" dirty="0"/>
              <a:t>Higher RAP contents</a:t>
            </a:r>
          </a:p>
          <a:p>
            <a:r>
              <a:rPr lang="en-GB" sz="2400" dirty="0"/>
              <a:t>Cold Mix materials</a:t>
            </a:r>
          </a:p>
          <a:p>
            <a:r>
              <a:rPr lang="en-GB" sz="2400" dirty="0"/>
              <a:t>Foam Mix materials</a:t>
            </a:r>
          </a:p>
          <a:p>
            <a:r>
              <a:rPr lang="en-GB" sz="2400" dirty="0"/>
              <a:t>Warm Mix</a:t>
            </a:r>
          </a:p>
          <a:p>
            <a:r>
              <a:rPr lang="en-GB" sz="2400" dirty="0"/>
              <a:t>Single Layers</a:t>
            </a:r>
          </a:p>
          <a:p>
            <a:r>
              <a:rPr lang="en-GB" sz="2400" dirty="0"/>
              <a:t>Bio binders</a:t>
            </a:r>
          </a:p>
          <a:p>
            <a:r>
              <a:rPr lang="en-GB" sz="2400" dirty="0"/>
              <a:t>Bio rejuvenators</a:t>
            </a:r>
          </a:p>
          <a:p>
            <a:r>
              <a:rPr lang="en-GB" sz="2400" dirty="0"/>
              <a:t>Longer lasting binders</a:t>
            </a:r>
          </a:p>
          <a:p>
            <a:r>
              <a:rPr lang="en-GB" sz="2400" dirty="0"/>
              <a:t>Lower carbon constituents</a:t>
            </a:r>
          </a:p>
          <a:p>
            <a:r>
              <a:rPr lang="en-GB" sz="2400" dirty="0"/>
              <a:t>Lower carbon production and installation fuels </a:t>
            </a:r>
          </a:p>
          <a:p>
            <a:pPr lvl="0"/>
            <a:r>
              <a:rPr lang="en-GB" sz="2400" dirty="0">
                <a:solidFill>
                  <a:prstClr val="black"/>
                </a:solidFill>
              </a:rPr>
              <a:t>Net Zero cold lay bagged products</a:t>
            </a:r>
            <a:endParaRPr lang="en-GB" sz="2400" dirty="0"/>
          </a:p>
          <a:p>
            <a:r>
              <a:rPr lang="en-GB" sz="2400" dirty="0"/>
              <a:t>Smoother roads</a:t>
            </a:r>
          </a:p>
          <a:p>
            <a:endParaRPr lang="en-GB" sz="2400" dirty="0"/>
          </a:p>
          <a:p>
            <a:endParaRPr lang="en-GB" sz="2400" dirty="0"/>
          </a:p>
          <a:p>
            <a:endParaRPr lang="en-GB" sz="2400" dirty="0"/>
          </a:p>
          <a:p>
            <a:endParaRPr lang="en-GB" sz="2400" dirty="0"/>
          </a:p>
          <a:p>
            <a:pPr marL="127000" indent="0">
              <a:buNone/>
            </a:pPr>
            <a:endParaRPr lang="en-GB" sz="2400" dirty="0"/>
          </a:p>
          <a:p>
            <a:endParaRPr lang="en-GB" sz="2400" dirty="0"/>
          </a:p>
          <a:p>
            <a:endParaRPr lang="en-GB" sz="2400" dirty="0"/>
          </a:p>
          <a:p>
            <a:pPr marL="0" indent="0">
              <a:buNone/>
            </a:pPr>
            <a:endParaRPr lang="en-GB" sz="2400" dirty="0"/>
          </a:p>
          <a:p>
            <a:pPr>
              <a:buNone/>
            </a:pPr>
            <a:endParaRPr lang="en-GB" sz="2400" dirty="0"/>
          </a:p>
          <a:p>
            <a:endParaRPr lang="en-GB" sz="2400" dirty="0"/>
          </a:p>
          <a:p>
            <a:endParaRPr lang="en-GB" sz="2400" dirty="0"/>
          </a:p>
          <a:p>
            <a:endParaRPr lang="en-GB" sz="2400" dirty="0"/>
          </a:p>
          <a:p>
            <a:endParaRPr lang="en-GB" sz="2400" dirty="0"/>
          </a:p>
          <a:p>
            <a:endParaRPr lang="en-GB" sz="2400" dirty="0"/>
          </a:p>
          <a:p>
            <a:endParaRPr lang="en-GB" sz="2000" dirty="0"/>
          </a:p>
          <a:p>
            <a:endParaRPr lang="en-GB" sz="2000" i="1" dirty="0"/>
          </a:p>
        </p:txBody>
      </p:sp>
    </p:spTree>
    <p:extLst>
      <p:ext uri="{BB962C8B-B14F-4D97-AF65-F5344CB8AC3E}">
        <p14:creationId xmlns:p14="http://schemas.microsoft.com/office/powerpoint/2010/main" val="25632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B2B1A4-5255-6142-8EA6-ECA166F7EF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767358"/>
            <a:ext cx="9144000" cy="6090643"/>
          </a:xfrm>
          <a:prstGeom prst="rect">
            <a:avLst/>
          </a:prstGeom>
        </p:spPr>
      </p:pic>
      <p:pic>
        <p:nvPicPr>
          <p:cNvPr id="17" name="Picture 16">
            <a:extLst>
              <a:ext uri="{FF2B5EF4-FFF2-40B4-BE49-F238E27FC236}">
                <a16:creationId xmlns:a16="http://schemas.microsoft.com/office/drawing/2014/main" id="{2D07622E-63AC-B346-BC8E-94DA149713D8}"/>
              </a:ext>
            </a:extLst>
          </p:cNvPr>
          <p:cNvPicPr>
            <a:picLocks noChangeAspect="1"/>
          </p:cNvPicPr>
          <p:nvPr/>
        </p:nvPicPr>
        <p:blipFill rotWithShape="1">
          <a:blip r:embed="rId4" cstate="screen">
            <a:alphaModFix amt="20000"/>
            <a:extLst>
              <a:ext uri="{28A0092B-C50C-407E-A947-70E740481C1C}">
                <a14:useLocalDpi xmlns:a14="http://schemas.microsoft.com/office/drawing/2010/main"/>
              </a:ext>
            </a:extLst>
          </a:blip>
          <a:srcRect b="-3"/>
          <a:stretch/>
        </p:blipFill>
        <p:spPr>
          <a:xfrm>
            <a:off x="2325278" y="1"/>
            <a:ext cx="7577163" cy="2621555"/>
          </a:xfrm>
          <a:prstGeom prst="rect">
            <a:avLst/>
          </a:prstGeom>
          <a:effectLst/>
        </p:spPr>
      </p:pic>
      <p:sp>
        <p:nvSpPr>
          <p:cNvPr id="8" name="Title 2">
            <a:extLst>
              <a:ext uri="{FF2B5EF4-FFF2-40B4-BE49-F238E27FC236}">
                <a16:creationId xmlns:a16="http://schemas.microsoft.com/office/drawing/2014/main" id="{AC70D4CB-7BF0-154F-A094-8D605E6F2CCE}"/>
              </a:ext>
            </a:extLst>
          </p:cNvPr>
          <p:cNvSpPr txBox="1">
            <a:spLocks/>
          </p:cNvSpPr>
          <p:nvPr/>
        </p:nvSpPr>
        <p:spPr bwMode="auto">
          <a:xfrm>
            <a:off x="2853178" y="755013"/>
            <a:ext cx="1760005" cy="17639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2400" b="1" i="0" kern="1200">
                <a:solidFill>
                  <a:schemeClr val="tx1"/>
                </a:solidFill>
                <a:latin typeface="Arial Black" panose="020B0604020202020204" pitchFamily="34" charset="0"/>
                <a:ea typeface="+mj-ea"/>
                <a:cs typeface="Arial Black" panose="020B0604020202020204" pitchFamily="34" charset="0"/>
              </a:defRPr>
            </a:lvl1pPr>
            <a:lvl2pPr algn="l" defTabSz="457200" rtl="0" eaLnBrk="0" fontAlgn="base" hangingPunct="0">
              <a:spcBef>
                <a:spcPct val="0"/>
              </a:spcBef>
              <a:spcAft>
                <a:spcPct val="0"/>
              </a:spcAft>
              <a:defRPr sz="2000" b="1">
                <a:solidFill>
                  <a:srgbClr val="007CB7"/>
                </a:solidFill>
                <a:latin typeface="Arial" charset="0"/>
              </a:defRPr>
            </a:lvl2pPr>
            <a:lvl3pPr algn="l" defTabSz="457200" rtl="0" eaLnBrk="0" fontAlgn="base" hangingPunct="0">
              <a:spcBef>
                <a:spcPct val="0"/>
              </a:spcBef>
              <a:spcAft>
                <a:spcPct val="0"/>
              </a:spcAft>
              <a:defRPr sz="2000" b="1">
                <a:solidFill>
                  <a:srgbClr val="007CB7"/>
                </a:solidFill>
                <a:latin typeface="Arial" charset="0"/>
              </a:defRPr>
            </a:lvl3pPr>
            <a:lvl4pPr algn="l" defTabSz="457200" rtl="0" eaLnBrk="0" fontAlgn="base" hangingPunct="0">
              <a:spcBef>
                <a:spcPct val="0"/>
              </a:spcBef>
              <a:spcAft>
                <a:spcPct val="0"/>
              </a:spcAft>
              <a:defRPr sz="2000" b="1">
                <a:solidFill>
                  <a:srgbClr val="007CB7"/>
                </a:solidFill>
                <a:latin typeface="Arial" charset="0"/>
              </a:defRPr>
            </a:lvl4pPr>
            <a:lvl5pPr algn="l" defTabSz="457200" rtl="0" eaLnBrk="0" fontAlgn="base" hangingPunct="0">
              <a:spcBef>
                <a:spcPct val="0"/>
              </a:spcBef>
              <a:spcAft>
                <a:spcPct val="0"/>
              </a:spcAft>
              <a:defRPr sz="2000" b="1">
                <a:solidFill>
                  <a:srgbClr val="007CB7"/>
                </a:solidFill>
                <a:latin typeface="Arial" charset="0"/>
              </a:defRPr>
            </a:lvl5pPr>
            <a:lvl6pPr marL="457200" algn="l" defTabSz="457200" rtl="0" fontAlgn="base">
              <a:spcBef>
                <a:spcPct val="0"/>
              </a:spcBef>
              <a:spcAft>
                <a:spcPct val="0"/>
              </a:spcAft>
              <a:defRPr sz="2000" b="1">
                <a:solidFill>
                  <a:srgbClr val="007CB7"/>
                </a:solidFill>
                <a:latin typeface="Arial" charset="0"/>
              </a:defRPr>
            </a:lvl6pPr>
            <a:lvl7pPr marL="914400" algn="l" defTabSz="457200" rtl="0" fontAlgn="base">
              <a:spcBef>
                <a:spcPct val="0"/>
              </a:spcBef>
              <a:spcAft>
                <a:spcPct val="0"/>
              </a:spcAft>
              <a:defRPr sz="2000" b="1">
                <a:solidFill>
                  <a:srgbClr val="007CB7"/>
                </a:solidFill>
                <a:latin typeface="Arial" charset="0"/>
              </a:defRPr>
            </a:lvl7pPr>
            <a:lvl8pPr marL="1371600" algn="l" defTabSz="457200" rtl="0" fontAlgn="base">
              <a:spcBef>
                <a:spcPct val="0"/>
              </a:spcBef>
              <a:spcAft>
                <a:spcPct val="0"/>
              </a:spcAft>
              <a:defRPr sz="2000" b="1">
                <a:solidFill>
                  <a:srgbClr val="007CB7"/>
                </a:solidFill>
                <a:latin typeface="Arial" charset="0"/>
              </a:defRPr>
            </a:lvl8pPr>
            <a:lvl9pPr marL="1828800" algn="l" defTabSz="457200" rtl="0" fontAlgn="base">
              <a:spcBef>
                <a:spcPct val="0"/>
              </a:spcBef>
              <a:spcAft>
                <a:spcPct val="0"/>
              </a:spcAft>
              <a:defRPr sz="2000" b="1">
                <a:solidFill>
                  <a:srgbClr val="007CB7"/>
                </a:solidFill>
                <a:latin typeface="Arial"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Single layer asphalts</a:t>
            </a:r>
          </a:p>
        </p:txBody>
      </p:sp>
      <p:cxnSp>
        <p:nvCxnSpPr>
          <p:cNvPr id="10" name="Straight Connector 9">
            <a:extLst>
              <a:ext uri="{FF2B5EF4-FFF2-40B4-BE49-F238E27FC236}">
                <a16:creationId xmlns:a16="http://schemas.microsoft.com/office/drawing/2014/main" id="{12EFFE0D-608A-6C49-B4AA-7949BC009917}"/>
              </a:ext>
            </a:extLst>
          </p:cNvPr>
          <p:cNvCxnSpPr>
            <a:cxnSpLocks/>
          </p:cNvCxnSpPr>
          <p:nvPr/>
        </p:nvCxnSpPr>
        <p:spPr>
          <a:xfrm>
            <a:off x="4898527" y="735557"/>
            <a:ext cx="0" cy="1770434"/>
          </a:xfrm>
          <a:prstGeom prst="line">
            <a:avLst/>
          </a:prstGeom>
          <a:ln w="19050">
            <a:solidFill>
              <a:srgbClr val="0080BB"/>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3B6B348-62D1-7140-AEDE-4670651FB09A}"/>
              </a:ext>
            </a:extLst>
          </p:cNvPr>
          <p:cNvPicPr>
            <a:picLocks noChangeAspect="1"/>
          </p:cNvPicPr>
          <p:nvPr/>
        </p:nvPicPr>
        <p:blipFill>
          <a:blip r:embed="rId5">
            <a:duotone>
              <a:schemeClr val="accent1">
                <a:shade val="45000"/>
                <a:satMod val="135000"/>
              </a:schemeClr>
              <a:prstClr val="white"/>
            </a:duotone>
          </a:blip>
          <a:stretch>
            <a:fillRect/>
          </a:stretch>
        </p:blipFill>
        <p:spPr>
          <a:xfrm>
            <a:off x="5255076" y="894848"/>
            <a:ext cx="369786" cy="306844"/>
          </a:xfrm>
          <a:prstGeom prst="rect">
            <a:avLst/>
          </a:prstGeom>
        </p:spPr>
      </p:pic>
      <p:pic>
        <p:nvPicPr>
          <p:cNvPr id="12" name="Picture 11">
            <a:extLst>
              <a:ext uri="{FF2B5EF4-FFF2-40B4-BE49-F238E27FC236}">
                <a16:creationId xmlns:a16="http://schemas.microsoft.com/office/drawing/2014/main" id="{FC4E29E4-FFA1-4346-9213-70FD6D53D31C}"/>
              </a:ext>
            </a:extLst>
          </p:cNvPr>
          <p:cNvPicPr>
            <a:picLocks noChangeAspect="1"/>
          </p:cNvPicPr>
          <p:nvPr/>
        </p:nvPicPr>
        <p:blipFill>
          <a:blip r:embed="rId5">
            <a:duotone>
              <a:schemeClr val="accent1">
                <a:shade val="45000"/>
                <a:satMod val="135000"/>
              </a:schemeClr>
              <a:prstClr val="white"/>
            </a:duotone>
          </a:blip>
          <a:stretch>
            <a:fillRect/>
          </a:stretch>
        </p:blipFill>
        <p:spPr>
          <a:xfrm>
            <a:off x="5255076" y="1439753"/>
            <a:ext cx="369786" cy="306844"/>
          </a:xfrm>
          <a:prstGeom prst="rect">
            <a:avLst/>
          </a:prstGeom>
        </p:spPr>
      </p:pic>
      <p:pic>
        <p:nvPicPr>
          <p:cNvPr id="13" name="Picture 12">
            <a:extLst>
              <a:ext uri="{FF2B5EF4-FFF2-40B4-BE49-F238E27FC236}">
                <a16:creationId xmlns:a16="http://schemas.microsoft.com/office/drawing/2014/main" id="{F062999B-18A7-614D-9711-1BE8E5A2233F}"/>
              </a:ext>
            </a:extLst>
          </p:cNvPr>
          <p:cNvPicPr>
            <a:picLocks noChangeAspect="1"/>
          </p:cNvPicPr>
          <p:nvPr/>
        </p:nvPicPr>
        <p:blipFill>
          <a:blip r:embed="rId5">
            <a:duotone>
              <a:schemeClr val="accent1">
                <a:shade val="45000"/>
                <a:satMod val="135000"/>
              </a:schemeClr>
              <a:prstClr val="white"/>
            </a:duotone>
          </a:blip>
          <a:stretch>
            <a:fillRect/>
          </a:stretch>
        </p:blipFill>
        <p:spPr>
          <a:xfrm>
            <a:off x="5255076" y="1984657"/>
            <a:ext cx="369786" cy="306844"/>
          </a:xfrm>
          <a:prstGeom prst="rect">
            <a:avLst/>
          </a:prstGeom>
        </p:spPr>
      </p:pic>
      <p:sp>
        <p:nvSpPr>
          <p:cNvPr id="14" name="TextBox 13">
            <a:extLst>
              <a:ext uri="{FF2B5EF4-FFF2-40B4-BE49-F238E27FC236}">
                <a16:creationId xmlns:a16="http://schemas.microsoft.com/office/drawing/2014/main" id="{785A9B39-561C-6548-8184-19881B9A0DD4}"/>
              </a:ext>
            </a:extLst>
          </p:cNvPr>
          <p:cNvSpPr txBox="1"/>
          <p:nvPr/>
        </p:nvSpPr>
        <p:spPr>
          <a:xfrm>
            <a:off x="5676741" y="845807"/>
            <a:ext cx="374692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Reduced public disruption</a:t>
            </a:r>
          </a:p>
        </p:txBody>
      </p:sp>
      <p:sp>
        <p:nvSpPr>
          <p:cNvPr id="15" name="TextBox 14">
            <a:extLst>
              <a:ext uri="{FF2B5EF4-FFF2-40B4-BE49-F238E27FC236}">
                <a16:creationId xmlns:a16="http://schemas.microsoft.com/office/drawing/2014/main" id="{7AD66A0E-F9B1-6043-83EF-3498106F12E5}"/>
              </a:ext>
            </a:extLst>
          </p:cNvPr>
          <p:cNvSpPr txBox="1"/>
          <p:nvPr/>
        </p:nvSpPr>
        <p:spPr>
          <a:xfrm>
            <a:off x="5676741" y="1401436"/>
            <a:ext cx="347354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Reduced onsite costs</a:t>
            </a:r>
          </a:p>
        </p:txBody>
      </p:sp>
      <p:sp>
        <p:nvSpPr>
          <p:cNvPr id="16" name="TextBox 15">
            <a:extLst>
              <a:ext uri="{FF2B5EF4-FFF2-40B4-BE49-F238E27FC236}">
                <a16:creationId xmlns:a16="http://schemas.microsoft.com/office/drawing/2014/main" id="{EC118395-EF54-004A-A2B5-415C4AD8131B}"/>
              </a:ext>
            </a:extLst>
          </p:cNvPr>
          <p:cNvSpPr txBox="1"/>
          <p:nvPr/>
        </p:nvSpPr>
        <p:spPr>
          <a:xfrm>
            <a:off x="5676741" y="1938590"/>
            <a:ext cx="367150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Reduced carbon footprint</a:t>
            </a:r>
          </a:p>
        </p:txBody>
      </p:sp>
    </p:spTree>
    <p:extLst>
      <p:ext uri="{BB962C8B-B14F-4D97-AF65-F5344CB8AC3E}">
        <p14:creationId xmlns:p14="http://schemas.microsoft.com/office/powerpoint/2010/main" val="4287057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19B2803-6BA0-466D-BC88-B6B2C902731E}"/>
              </a:ext>
            </a:extLst>
          </p:cNvPr>
          <p:cNvSpPr/>
          <p:nvPr/>
        </p:nvSpPr>
        <p:spPr>
          <a:xfrm>
            <a:off x="6067507" y="4529958"/>
            <a:ext cx="3684576" cy="294638"/>
          </a:xfrm>
          <a:prstGeom prst="rect">
            <a:avLst/>
          </a:prstGeom>
          <a:blipFill>
            <a:blip r:embed="rId2"/>
            <a:tile tx="0" ty="0" sx="100000" sy="100000" flip="x"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FBD9057F-84E6-432F-85B1-32038843C67E}"/>
              </a:ext>
            </a:extLst>
          </p:cNvPr>
          <p:cNvSpPr/>
          <p:nvPr/>
        </p:nvSpPr>
        <p:spPr>
          <a:xfrm>
            <a:off x="6071655" y="4119257"/>
            <a:ext cx="3192663" cy="422564"/>
          </a:xfrm>
          <a:prstGeom prst="rect">
            <a:avLst/>
          </a:prstGeom>
          <a:blipFill>
            <a:blip r:embed="rId3"/>
            <a:tile tx="0" ty="0" sx="100000" sy="100000" flip="x"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CCEC8494-08F7-41A2-AC6A-3968E849DC59}"/>
              </a:ext>
            </a:extLst>
          </p:cNvPr>
          <p:cNvSpPr/>
          <p:nvPr/>
        </p:nvSpPr>
        <p:spPr>
          <a:xfrm>
            <a:off x="6060955" y="3533015"/>
            <a:ext cx="2931464" cy="594799"/>
          </a:xfrm>
          <a:prstGeom prst="rect">
            <a:avLst/>
          </a:prstGeom>
          <a:blipFill>
            <a:blip r:embed="rId4">
              <a:extLst>
                <a:ext uri="{837473B0-CC2E-450A-ABE3-18F120FF3D39}">
                  <a1611:picAttrSrcUrl xmlns:a1611="http://schemas.microsoft.com/office/drawing/2016/11/main" r:i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AC1489D3-FE01-48B5-AF3B-69DCEE0EAA96}"/>
              </a:ext>
            </a:extLst>
          </p:cNvPr>
          <p:cNvGrpSpPr/>
          <p:nvPr/>
        </p:nvGrpSpPr>
        <p:grpSpPr>
          <a:xfrm>
            <a:off x="2378297" y="1451145"/>
            <a:ext cx="6205342" cy="3810000"/>
            <a:chOff x="1573348" y="877455"/>
            <a:chExt cx="8273789" cy="5080000"/>
          </a:xfrm>
        </p:grpSpPr>
        <p:sp>
          <p:nvSpPr>
            <p:cNvPr id="19" name="Rectangle 18">
              <a:extLst>
                <a:ext uri="{FF2B5EF4-FFF2-40B4-BE49-F238E27FC236}">
                  <a16:creationId xmlns:a16="http://schemas.microsoft.com/office/drawing/2014/main" id="{33ED7A40-E99F-4ADB-A217-ED9B27359E0E}"/>
                </a:ext>
              </a:extLst>
            </p:cNvPr>
            <p:cNvSpPr/>
            <p:nvPr/>
          </p:nvSpPr>
          <p:spPr>
            <a:xfrm>
              <a:off x="1573348" y="5009764"/>
              <a:ext cx="4339097" cy="392851"/>
            </a:xfrm>
            <a:prstGeom prst="rect">
              <a:avLst/>
            </a:prstGeom>
            <a:blipFill>
              <a:blip r:embed="rId2"/>
              <a:tile tx="0" ty="0" sx="100000" sy="100000" flip="x"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7FA7B4A4-7785-4CF0-925C-E3EFC544906A}"/>
                </a:ext>
              </a:extLst>
            </p:cNvPr>
            <p:cNvSpPr/>
            <p:nvPr/>
          </p:nvSpPr>
          <p:spPr>
            <a:xfrm>
              <a:off x="2817039" y="4446346"/>
              <a:ext cx="3074868" cy="563419"/>
            </a:xfrm>
            <a:prstGeom prst="rect">
              <a:avLst/>
            </a:prstGeom>
            <a:blipFill>
              <a:blip r:embed="rId3"/>
              <a:tile tx="0" ty="0" sx="100000" sy="100000" flip="x"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17810479-5E10-4915-87AD-464604C42EDB}"/>
                </a:ext>
              </a:extLst>
            </p:cNvPr>
            <p:cNvSpPr/>
            <p:nvPr/>
          </p:nvSpPr>
          <p:spPr>
            <a:xfrm>
              <a:off x="3437731" y="3954955"/>
              <a:ext cx="2474715" cy="514985"/>
            </a:xfrm>
            <a:prstGeom prst="rect">
              <a:avLst/>
            </a:prstGeom>
            <a:blipFill>
              <a:blip r:embed="rId4">
                <a:extLst>
                  <a:ext uri="{837473B0-CC2E-450A-ABE3-18F120FF3D39}">
                    <a1611:picAttrSrcUrl xmlns:a1611="http://schemas.microsoft.com/office/drawing/2016/11/main" r:i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C0F0B6CA-5BC3-4504-976C-55912DA9582B}"/>
                </a:ext>
              </a:extLst>
            </p:cNvPr>
            <p:cNvSpPr/>
            <p:nvPr/>
          </p:nvSpPr>
          <p:spPr>
            <a:xfrm>
              <a:off x="4230680" y="3353338"/>
              <a:ext cx="1687255" cy="599888"/>
            </a:xfrm>
            <a:prstGeom prst="rect">
              <a:avLst/>
            </a:prstGeom>
            <a:blipFill>
              <a:blip r:embed="rId6">
                <a:extLst>
                  <a:ext uri="{837473B0-CC2E-450A-ABE3-18F120FF3D39}">
                    <a1611:picAttrSrcUrl xmlns:a1611="http://schemas.microsoft.com/office/drawing/2016/11/main" r:i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9F95C23F-52AA-4DA8-9B06-D1E3B49B2D44}"/>
                </a:ext>
              </a:extLst>
            </p:cNvPr>
            <p:cNvSpPr/>
            <p:nvPr/>
          </p:nvSpPr>
          <p:spPr>
            <a:xfrm>
              <a:off x="4585324" y="2854036"/>
              <a:ext cx="1324041" cy="499300"/>
            </a:xfrm>
            <a:prstGeom prst="rect">
              <a:avLst/>
            </a:prstGeom>
            <a:blipFill>
              <a:blip r:embed="rId6">
                <a:extLst>
                  <a:ext uri="{837473B0-CC2E-450A-ABE3-18F120FF3D39}">
                    <a1611:picAttrSrcUrl xmlns:a1611="http://schemas.microsoft.com/office/drawing/2016/11/main" r:i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3A1BAD4E-100C-42F3-901E-171534DA6CE4}"/>
                </a:ext>
              </a:extLst>
            </p:cNvPr>
            <p:cNvSpPr/>
            <p:nvPr/>
          </p:nvSpPr>
          <p:spPr>
            <a:xfrm>
              <a:off x="6497783" y="2871127"/>
              <a:ext cx="2875641" cy="798921"/>
            </a:xfrm>
            <a:prstGeom prst="rect">
              <a:avLst/>
            </a:prstGeom>
            <a:blipFill>
              <a:blip r:embed="rId6">
                <a:extLst>
                  <a:ext uri="{837473B0-CC2E-450A-ABE3-18F120FF3D39}">
                    <a1611:picAttrSrcUrl xmlns:a1611="http://schemas.microsoft.com/office/drawing/2016/11/main" r:i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6" name="Straight Connector 55">
              <a:extLst>
                <a:ext uri="{FF2B5EF4-FFF2-40B4-BE49-F238E27FC236}">
                  <a16:creationId xmlns:a16="http://schemas.microsoft.com/office/drawing/2014/main" id="{1FE7D012-3710-470D-BE96-1AAC44E286B2}"/>
                </a:ext>
              </a:extLst>
            </p:cNvPr>
            <p:cNvCxnSpPr>
              <a:cxnSpLocks/>
            </p:cNvCxnSpPr>
            <p:nvPr/>
          </p:nvCxnSpPr>
          <p:spPr>
            <a:xfrm flipH="1">
              <a:off x="5891905" y="877455"/>
              <a:ext cx="41081" cy="508000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57" name="Rectangle: Rounded Corners 56">
              <a:extLst>
                <a:ext uri="{FF2B5EF4-FFF2-40B4-BE49-F238E27FC236}">
                  <a16:creationId xmlns:a16="http://schemas.microsoft.com/office/drawing/2014/main" id="{98FFCE4E-608B-470B-934D-957C94D896D8}"/>
                </a:ext>
              </a:extLst>
            </p:cNvPr>
            <p:cNvSpPr/>
            <p:nvPr/>
          </p:nvSpPr>
          <p:spPr>
            <a:xfrm>
              <a:off x="7209784" y="1059788"/>
              <a:ext cx="2637353" cy="617087"/>
            </a:xfrm>
            <a:prstGeom prst="roundRect">
              <a:avLst/>
            </a:prstGeom>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Tarmac Solution</a:t>
              </a:r>
            </a:p>
          </p:txBody>
        </p:sp>
        <p:sp>
          <p:nvSpPr>
            <p:cNvPr id="58" name="Rectangle: Rounded Corners 57">
              <a:extLst>
                <a:ext uri="{FF2B5EF4-FFF2-40B4-BE49-F238E27FC236}">
                  <a16:creationId xmlns:a16="http://schemas.microsoft.com/office/drawing/2014/main" id="{899C4E27-C801-4662-891F-8078B5844710}"/>
                </a:ext>
              </a:extLst>
            </p:cNvPr>
            <p:cNvSpPr/>
            <p:nvPr/>
          </p:nvSpPr>
          <p:spPr>
            <a:xfrm>
              <a:off x="2514359" y="1069315"/>
              <a:ext cx="2910910" cy="617086"/>
            </a:xfrm>
            <a:prstGeom prst="roundRect">
              <a:avLst/>
            </a:prstGeom>
            <a:solidFill>
              <a:schemeClr val="bg1">
                <a:lumMod val="5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Traditional Design </a:t>
              </a:r>
            </a:p>
          </p:txBody>
        </p:sp>
        <p:sp>
          <p:nvSpPr>
            <p:cNvPr id="61" name="TextBox 64">
              <a:extLst>
                <a:ext uri="{FF2B5EF4-FFF2-40B4-BE49-F238E27FC236}">
                  <a16:creationId xmlns:a16="http://schemas.microsoft.com/office/drawing/2014/main" id="{C787C653-D8B2-40AC-A509-E15A499AA85B}"/>
                </a:ext>
              </a:extLst>
            </p:cNvPr>
            <p:cNvSpPr txBox="1"/>
            <p:nvPr/>
          </p:nvSpPr>
          <p:spPr>
            <a:xfrm rot="20452363">
              <a:off x="6908569" y="4011338"/>
              <a:ext cx="2934912" cy="63328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b"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Existing Pavement </a:t>
              </a:r>
              <a:endParaRPr kumimoji="0" lang="en-GB"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endParaRPr>
            </a:p>
          </p:txBody>
        </p:sp>
        <p:sp>
          <p:nvSpPr>
            <p:cNvPr id="64" name="TextBox 64">
              <a:extLst>
                <a:ext uri="{FF2B5EF4-FFF2-40B4-BE49-F238E27FC236}">
                  <a16:creationId xmlns:a16="http://schemas.microsoft.com/office/drawing/2014/main" id="{A17D6BAF-9F11-43DB-9A89-B3EAC9A0CEDA}"/>
                </a:ext>
              </a:extLst>
            </p:cNvPr>
            <p:cNvSpPr txBox="1"/>
            <p:nvPr/>
          </p:nvSpPr>
          <p:spPr>
            <a:xfrm>
              <a:off x="4736738" y="3318205"/>
              <a:ext cx="2227568" cy="40452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Binder</a:t>
              </a:r>
              <a:endParaRPr kumimoji="0" lang="en-GB"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65" name="TextBox 64">
              <a:extLst>
                <a:ext uri="{FF2B5EF4-FFF2-40B4-BE49-F238E27FC236}">
                  <a16:creationId xmlns:a16="http://schemas.microsoft.com/office/drawing/2014/main" id="{3B9B0A3A-715E-4BE6-8494-43A5558999DD}"/>
                </a:ext>
              </a:extLst>
            </p:cNvPr>
            <p:cNvSpPr txBox="1"/>
            <p:nvPr/>
          </p:nvSpPr>
          <p:spPr>
            <a:xfrm>
              <a:off x="4819203" y="2911286"/>
              <a:ext cx="2227568" cy="40452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Surface</a:t>
              </a:r>
              <a:endParaRPr kumimoji="0" lang="en-GB"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66" name="TextBox 64">
              <a:extLst>
                <a:ext uri="{FF2B5EF4-FFF2-40B4-BE49-F238E27FC236}">
                  <a16:creationId xmlns:a16="http://schemas.microsoft.com/office/drawing/2014/main" id="{E9FD9CDF-488D-44BF-BC7B-C3FE77E9C645}"/>
                </a:ext>
              </a:extLst>
            </p:cNvPr>
            <p:cNvSpPr txBox="1"/>
            <p:nvPr/>
          </p:nvSpPr>
          <p:spPr>
            <a:xfrm>
              <a:off x="6916016" y="2978292"/>
              <a:ext cx="2227568" cy="40452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Single Layer</a:t>
              </a:r>
              <a:endParaRPr kumimoji="0" lang="en-GB"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4" name="Straight Arrow Connector 3">
            <a:extLst>
              <a:ext uri="{FF2B5EF4-FFF2-40B4-BE49-F238E27FC236}">
                <a16:creationId xmlns:a16="http://schemas.microsoft.com/office/drawing/2014/main" id="{E5C07876-35F0-4888-9D70-208977EA2BC4}"/>
              </a:ext>
            </a:extLst>
          </p:cNvPr>
          <p:cNvCxnSpPr>
            <a:cxnSpLocks/>
          </p:cNvCxnSpPr>
          <p:nvPr/>
        </p:nvCxnSpPr>
        <p:spPr>
          <a:xfrm>
            <a:off x="4544666" y="2951747"/>
            <a:ext cx="0" cy="368887"/>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20B59DE-086C-45F2-BB0F-675F98C236E8}"/>
              </a:ext>
            </a:extLst>
          </p:cNvPr>
          <p:cNvCxnSpPr>
            <a:cxnSpLocks/>
          </p:cNvCxnSpPr>
          <p:nvPr/>
        </p:nvCxnSpPr>
        <p:spPr>
          <a:xfrm flipH="1">
            <a:off x="1677931" y="3712925"/>
            <a:ext cx="4263080" cy="45049"/>
          </a:xfrm>
          <a:prstGeom prst="line">
            <a:avLst/>
          </a:prstGeom>
          <a:ln w="317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Arrow Connector 26">
            <a:extLst>
              <a:ext uri="{FF2B5EF4-FFF2-40B4-BE49-F238E27FC236}">
                <a16:creationId xmlns:a16="http://schemas.microsoft.com/office/drawing/2014/main" id="{8134CAB8-ECAB-470F-B8C4-3878D6300986}"/>
              </a:ext>
            </a:extLst>
          </p:cNvPr>
          <p:cNvCxnSpPr>
            <a:cxnSpLocks/>
          </p:cNvCxnSpPr>
          <p:nvPr/>
        </p:nvCxnSpPr>
        <p:spPr>
          <a:xfrm>
            <a:off x="4248925" y="3320633"/>
            <a:ext cx="0" cy="449916"/>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2E6F1C2-AE28-493A-A516-86151C0F976D}"/>
              </a:ext>
            </a:extLst>
          </p:cNvPr>
          <p:cNvCxnSpPr>
            <a:cxnSpLocks/>
          </p:cNvCxnSpPr>
          <p:nvPr/>
        </p:nvCxnSpPr>
        <p:spPr>
          <a:xfrm flipH="1">
            <a:off x="3540661" y="3305176"/>
            <a:ext cx="1346516" cy="748"/>
          </a:xfrm>
          <a:prstGeom prst="line">
            <a:avLst/>
          </a:prstGeom>
          <a:ln w="9525">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F6CF12E-F462-420C-BD53-0093088EAC72}"/>
              </a:ext>
            </a:extLst>
          </p:cNvPr>
          <p:cNvSpPr txBox="1"/>
          <p:nvPr/>
        </p:nvSpPr>
        <p:spPr>
          <a:xfrm>
            <a:off x="3905260" y="2964271"/>
            <a:ext cx="5899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40mm</a:t>
            </a:r>
          </a:p>
        </p:txBody>
      </p:sp>
      <p:sp>
        <p:nvSpPr>
          <p:cNvPr id="31" name="TextBox 30">
            <a:extLst>
              <a:ext uri="{FF2B5EF4-FFF2-40B4-BE49-F238E27FC236}">
                <a16:creationId xmlns:a16="http://schemas.microsoft.com/office/drawing/2014/main" id="{14E528B3-7FA2-45A1-B47D-F625973CD202}"/>
              </a:ext>
            </a:extLst>
          </p:cNvPr>
          <p:cNvSpPr txBox="1"/>
          <p:nvPr/>
        </p:nvSpPr>
        <p:spPr>
          <a:xfrm>
            <a:off x="3584721" y="3285917"/>
            <a:ext cx="599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60mm</a:t>
            </a:r>
          </a:p>
        </p:txBody>
      </p:sp>
      <p:sp>
        <p:nvSpPr>
          <p:cNvPr id="2" name="Arrow: Down 1">
            <a:extLst>
              <a:ext uri="{FF2B5EF4-FFF2-40B4-BE49-F238E27FC236}">
                <a16:creationId xmlns:a16="http://schemas.microsoft.com/office/drawing/2014/main" id="{A150E764-32D2-40B4-95C9-DF75C2C4A521}"/>
              </a:ext>
            </a:extLst>
          </p:cNvPr>
          <p:cNvSpPr/>
          <p:nvPr/>
        </p:nvSpPr>
        <p:spPr>
          <a:xfrm>
            <a:off x="1625475" y="3862255"/>
            <a:ext cx="1453637" cy="543985"/>
          </a:xfrm>
          <a:prstGeom prst="downArrow">
            <a:avLst/>
          </a:prstGeom>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C93D9689-C7C0-4050-AA1F-66008A006D3D}"/>
              </a:ext>
            </a:extLst>
          </p:cNvPr>
          <p:cNvSpPr txBox="1"/>
          <p:nvPr/>
        </p:nvSpPr>
        <p:spPr>
          <a:xfrm>
            <a:off x="1973164" y="3941754"/>
            <a:ext cx="9992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Existing</a:t>
            </a:r>
          </a:p>
        </p:txBody>
      </p:sp>
      <p:sp>
        <p:nvSpPr>
          <p:cNvPr id="32" name="Arrow: Down 31">
            <a:extLst>
              <a:ext uri="{FF2B5EF4-FFF2-40B4-BE49-F238E27FC236}">
                <a16:creationId xmlns:a16="http://schemas.microsoft.com/office/drawing/2014/main" id="{ABDD5D7F-FE43-44F3-A2C9-BF5130289945}"/>
              </a:ext>
            </a:extLst>
          </p:cNvPr>
          <p:cNvSpPr/>
          <p:nvPr/>
        </p:nvSpPr>
        <p:spPr>
          <a:xfrm rot="10800000">
            <a:off x="1608373" y="3058872"/>
            <a:ext cx="1453637" cy="526226"/>
          </a:xfrm>
          <a:prstGeom prst="downArrow">
            <a:avLst/>
          </a:prstGeom>
          <a:solidFill>
            <a:schemeClr val="accent3">
              <a:lumMod val="20000"/>
              <a:lumOff val="80000"/>
            </a:schemeClr>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B830759E-8659-455A-8075-DB213B25F2E5}"/>
              </a:ext>
            </a:extLst>
          </p:cNvPr>
          <p:cNvSpPr txBox="1"/>
          <p:nvPr/>
        </p:nvSpPr>
        <p:spPr>
          <a:xfrm>
            <a:off x="2062712" y="3237815"/>
            <a:ext cx="9992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a:t>
            </a:r>
          </a:p>
        </p:txBody>
      </p:sp>
      <p:sp>
        <p:nvSpPr>
          <p:cNvPr id="36" name="Freeform: Shape 35">
            <a:extLst>
              <a:ext uri="{FF2B5EF4-FFF2-40B4-BE49-F238E27FC236}">
                <a16:creationId xmlns:a16="http://schemas.microsoft.com/office/drawing/2014/main" id="{330D6C48-AFCA-4818-97B7-9AE2DB1F98C2}"/>
              </a:ext>
            </a:extLst>
          </p:cNvPr>
          <p:cNvSpPr/>
          <p:nvPr/>
        </p:nvSpPr>
        <p:spPr>
          <a:xfrm>
            <a:off x="5402251" y="3753360"/>
            <a:ext cx="24470" cy="214489"/>
          </a:xfrm>
          <a:custGeom>
            <a:avLst/>
            <a:gdLst>
              <a:gd name="connsiteX0" fmla="*/ 22695 w 24470"/>
              <a:gd name="connsiteY0" fmla="*/ 0 h 214489"/>
              <a:gd name="connsiteX1" fmla="*/ 118 w 24470"/>
              <a:gd name="connsiteY1" fmla="*/ 56445 h 214489"/>
              <a:gd name="connsiteX2" fmla="*/ 11406 w 24470"/>
              <a:gd name="connsiteY2" fmla="*/ 90312 h 214489"/>
              <a:gd name="connsiteX3" fmla="*/ 118 w 24470"/>
              <a:gd name="connsiteY3" fmla="*/ 124178 h 214489"/>
              <a:gd name="connsiteX4" fmla="*/ 22695 w 24470"/>
              <a:gd name="connsiteY4" fmla="*/ 158045 h 214489"/>
              <a:gd name="connsiteX5" fmla="*/ 22695 w 24470"/>
              <a:gd name="connsiteY5" fmla="*/ 214489 h 2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70" h="214489">
                <a:moveTo>
                  <a:pt x="22695" y="0"/>
                </a:moveTo>
                <a:cubicBezTo>
                  <a:pt x="15169" y="18815"/>
                  <a:pt x="2631" y="36337"/>
                  <a:pt x="118" y="56445"/>
                </a:cubicBezTo>
                <a:cubicBezTo>
                  <a:pt x="-1358" y="68253"/>
                  <a:pt x="11406" y="78412"/>
                  <a:pt x="11406" y="90312"/>
                </a:cubicBezTo>
                <a:cubicBezTo>
                  <a:pt x="11406" y="102211"/>
                  <a:pt x="3881" y="112889"/>
                  <a:pt x="118" y="124178"/>
                </a:cubicBezTo>
                <a:cubicBezTo>
                  <a:pt x="7644" y="135467"/>
                  <a:pt x="20776" y="144614"/>
                  <a:pt x="22695" y="158045"/>
                </a:cubicBezTo>
                <a:cubicBezTo>
                  <a:pt x="33177" y="231425"/>
                  <a:pt x="-7475" y="184319"/>
                  <a:pt x="22695" y="214489"/>
                </a:cubicBezTo>
              </a:path>
            </a:pathLst>
          </a:custGeom>
          <a:ln w="4762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5AA5DB55-E3C7-46C7-A2B3-3ED29EA5C5A5}"/>
              </a:ext>
            </a:extLst>
          </p:cNvPr>
          <p:cNvSpPr/>
          <p:nvPr/>
        </p:nvSpPr>
        <p:spPr>
          <a:xfrm>
            <a:off x="6591228" y="3533016"/>
            <a:ext cx="24470" cy="214489"/>
          </a:xfrm>
          <a:custGeom>
            <a:avLst/>
            <a:gdLst>
              <a:gd name="connsiteX0" fmla="*/ 22695 w 24470"/>
              <a:gd name="connsiteY0" fmla="*/ 0 h 214489"/>
              <a:gd name="connsiteX1" fmla="*/ 118 w 24470"/>
              <a:gd name="connsiteY1" fmla="*/ 56445 h 214489"/>
              <a:gd name="connsiteX2" fmla="*/ 11406 w 24470"/>
              <a:gd name="connsiteY2" fmla="*/ 90312 h 214489"/>
              <a:gd name="connsiteX3" fmla="*/ 118 w 24470"/>
              <a:gd name="connsiteY3" fmla="*/ 124178 h 214489"/>
              <a:gd name="connsiteX4" fmla="*/ 22695 w 24470"/>
              <a:gd name="connsiteY4" fmla="*/ 158045 h 214489"/>
              <a:gd name="connsiteX5" fmla="*/ 22695 w 24470"/>
              <a:gd name="connsiteY5" fmla="*/ 214489 h 2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70" h="214489">
                <a:moveTo>
                  <a:pt x="22695" y="0"/>
                </a:moveTo>
                <a:cubicBezTo>
                  <a:pt x="15169" y="18815"/>
                  <a:pt x="2631" y="36337"/>
                  <a:pt x="118" y="56445"/>
                </a:cubicBezTo>
                <a:cubicBezTo>
                  <a:pt x="-1358" y="68253"/>
                  <a:pt x="11406" y="78412"/>
                  <a:pt x="11406" y="90312"/>
                </a:cubicBezTo>
                <a:cubicBezTo>
                  <a:pt x="11406" y="102211"/>
                  <a:pt x="3881" y="112889"/>
                  <a:pt x="118" y="124178"/>
                </a:cubicBezTo>
                <a:cubicBezTo>
                  <a:pt x="7644" y="135467"/>
                  <a:pt x="20776" y="144614"/>
                  <a:pt x="22695" y="158045"/>
                </a:cubicBezTo>
                <a:cubicBezTo>
                  <a:pt x="33177" y="231425"/>
                  <a:pt x="-7475" y="184319"/>
                  <a:pt x="22695" y="214489"/>
                </a:cubicBezTo>
              </a:path>
            </a:pathLst>
          </a:custGeom>
          <a:ln w="4762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3DE7212-54C8-48CE-8A8C-35D826DBB12E}"/>
              </a:ext>
            </a:extLst>
          </p:cNvPr>
          <p:cNvSpPr/>
          <p:nvPr/>
        </p:nvSpPr>
        <p:spPr>
          <a:xfrm>
            <a:off x="8761948" y="3931798"/>
            <a:ext cx="24470" cy="214489"/>
          </a:xfrm>
          <a:custGeom>
            <a:avLst/>
            <a:gdLst>
              <a:gd name="connsiteX0" fmla="*/ 22695 w 24470"/>
              <a:gd name="connsiteY0" fmla="*/ 0 h 214489"/>
              <a:gd name="connsiteX1" fmla="*/ 118 w 24470"/>
              <a:gd name="connsiteY1" fmla="*/ 56445 h 214489"/>
              <a:gd name="connsiteX2" fmla="*/ 11406 w 24470"/>
              <a:gd name="connsiteY2" fmla="*/ 90312 h 214489"/>
              <a:gd name="connsiteX3" fmla="*/ 118 w 24470"/>
              <a:gd name="connsiteY3" fmla="*/ 124178 h 214489"/>
              <a:gd name="connsiteX4" fmla="*/ 22695 w 24470"/>
              <a:gd name="connsiteY4" fmla="*/ 158045 h 214489"/>
              <a:gd name="connsiteX5" fmla="*/ 22695 w 24470"/>
              <a:gd name="connsiteY5" fmla="*/ 214489 h 2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70" h="214489">
                <a:moveTo>
                  <a:pt x="22695" y="0"/>
                </a:moveTo>
                <a:cubicBezTo>
                  <a:pt x="15169" y="18815"/>
                  <a:pt x="2631" y="36337"/>
                  <a:pt x="118" y="56445"/>
                </a:cubicBezTo>
                <a:cubicBezTo>
                  <a:pt x="-1358" y="68253"/>
                  <a:pt x="11406" y="78412"/>
                  <a:pt x="11406" y="90312"/>
                </a:cubicBezTo>
                <a:cubicBezTo>
                  <a:pt x="11406" y="102211"/>
                  <a:pt x="3881" y="112889"/>
                  <a:pt x="118" y="124178"/>
                </a:cubicBezTo>
                <a:cubicBezTo>
                  <a:pt x="7644" y="135467"/>
                  <a:pt x="20776" y="144614"/>
                  <a:pt x="22695" y="158045"/>
                </a:cubicBezTo>
                <a:cubicBezTo>
                  <a:pt x="33177" y="231425"/>
                  <a:pt x="-7475" y="184319"/>
                  <a:pt x="22695" y="214489"/>
                </a:cubicBezTo>
              </a:path>
            </a:pathLst>
          </a:custGeom>
          <a:ln w="4762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64">
            <a:extLst>
              <a:ext uri="{FF2B5EF4-FFF2-40B4-BE49-F238E27FC236}">
                <a16:creationId xmlns:a16="http://schemas.microsoft.com/office/drawing/2014/main" id="{17CC33F3-CDC4-45B7-9207-1CCE3BD4A25E}"/>
              </a:ext>
            </a:extLst>
          </p:cNvPr>
          <p:cNvSpPr txBox="1"/>
          <p:nvPr/>
        </p:nvSpPr>
        <p:spPr>
          <a:xfrm rot="20239712">
            <a:off x="3395937" y="4136729"/>
            <a:ext cx="1971414" cy="3897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b"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Existing Pavement </a:t>
            </a:r>
            <a:endParaRPr kumimoji="0" lang="en-GB"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endParaRPr>
          </a:p>
        </p:txBody>
      </p:sp>
      <p:cxnSp>
        <p:nvCxnSpPr>
          <p:cNvPr id="41" name="Straight Connector 40">
            <a:extLst>
              <a:ext uri="{FF2B5EF4-FFF2-40B4-BE49-F238E27FC236}">
                <a16:creationId xmlns:a16="http://schemas.microsoft.com/office/drawing/2014/main" id="{17F8AD5B-78B6-4135-890B-A685DEF78C1B}"/>
              </a:ext>
            </a:extLst>
          </p:cNvPr>
          <p:cNvCxnSpPr>
            <a:cxnSpLocks/>
          </p:cNvCxnSpPr>
          <p:nvPr/>
        </p:nvCxnSpPr>
        <p:spPr>
          <a:xfrm flipH="1">
            <a:off x="6052103" y="1451145"/>
            <a:ext cx="30811" cy="3810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94581D16-570D-43B8-8BE3-4988883C61CB}"/>
              </a:ext>
            </a:extLst>
          </p:cNvPr>
          <p:cNvSpPr/>
          <p:nvPr/>
        </p:nvSpPr>
        <p:spPr>
          <a:xfrm>
            <a:off x="4097621" y="3899451"/>
            <a:ext cx="24470" cy="214489"/>
          </a:xfrm>
          <a:custGeom>
            <a:avLst/>
            <a:gdLst>
              <a:gd name="connsiteX0" fmla="*/ 22695 w 24470"/>
              <a:gd name="connsiteY0" fmla="*/ 0 h 214489"/>
              <a:gd name="connsiteX1" fmla="*/ 118 w 24470"/>
              <a:gd name="connsiteY1" fmla="*/ 56445 h 214489"/>
              <a:gd name="connsiteX2" fmla="*/ 11406 w 24470"/>
              <a:gd name="connsiteY2" fmla="*/ 90312 h 214489"/>
              <a:gd name="connsiteX3" fmla="*/ 118 w 24470"/>
              <a:gd name="connsiteY3" fmla="*/ 124178 h 214489"/>
              <a:gd name="connsiteX4" fmla="*/ 22695 w 24470"/>
              <a:gd name="connsiteY4" fmla="*/ 158045 h 214489"/>
              <a:gd name="connsiteX5" fmla="*/ 22695 w 24470"/>
              <a:gd name="connsiteY5" fmla="*/ 214489 h 2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70" h="214489">
                <a:moveTo>
                  <a:pt x="22695" y="0"/>
                </a:moveTo>
                <a:cubicBezTo>
                  <a:pt x="15169" y="18815"/>
                  <a:pt x="2631" y="36337"/>
                  <a:pt x="118" y="56445"/>
                </a:cubicBezTo>
                <a:cubicBezTo>
                  <a:pt x="-1358" y="68253"/>
                  <a:pt x="11406" y="78412"/>
                  <a:pt x="11406" y="90312"/>
                </a:cubicBezTo>
                <a:cubicBezTo>
                  <a:pt x="11406" y="102211"/>
                  <a:pt x="3881" y="112889"/>
                  <a:pt x="118" y="124178"/>
                </a:cubicBezTo>
                <a:cubicBezTo>
                  <a:pt x="7644" y="135467"/>
                  <a:pt x="20776" y="144614"/>
                  <a:pt x="22695" y="158045"/>
                </a:cubicBezTo>
                <a:cubicBezTo>
                  <a:pt x="33177" y="231425"/>
                  <a:pt x="-7475" y="184319"/>
                  <a:pt x="22695" y="214489"/>
                </a:cubicBezTo>
              </a:path>
            </a:pathLst>
          </a:custGeom>
          <a:ln w="4762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Arrow: Down 41">
            <a:extLst>
              <a:ext uri="{FF2B5EF4-FFF2-40B4-BE49-F238E27FC236}">
                <a16:creationId xmlns:a16="http://schemas.microsoft.com/office/drawing/2014/main" id="{E21D8856-2A5C-45EB-A952-B4C780E3FABD}"/>
              </a:ext>
            </a:extLst>
          </p:cNvPr>
          <p:cNvSpPr/>
          <p:nvPr/>
        </p:nvSpPr>
        <p:spPr>
          <a:xfrm>
            <a:off x="9224638" y="3669761"/>
            <a:ext cx="1453637" cy="543985"/>
          </a:xfrm>
          <a:prstGeom prst="downArrow">
            <a:avLst/>
          </a:prstGeom>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Arrow: Down 42">
            <a:extLst>
              <a:ext uri="{FF2B5EF4-FFF2-40B4-BE49-F238E27FC236}">
                <a16:creationId xmlns:a16="http://schemas.microsoft.com/office/drawing/2014/main" id="{551E89F4-09CF-44A2-833F-ABDA55459437}"/>
              </a:ext>
            </a:extLst>
          </p:cNvPr>
          <p:cNvSpPr/>
          <p:nvPr/>
        </p:nvSpPr>
        <p:spPr>
          <a:xfrm rot="10800000">
            <a:off x="9174137" y="2857705"/>
            <a:ext cx="1453637" cy="526226"/>
          </a:xfrm>
          <a:prstGeom prst="downArrow">
            <a:avLst/>
          </a:prstGeom>
          <a:solidFill>
            <a:schemeClr val="accent3">
              <a:lumMod val="20000"/>
              <a:lumOff val="80000"/>
            </a:schemeClr>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CB0401EB-9564-4DF1-9EA0-526089C31D45}"/>
              </a:ext>
            </a:extLst>
          </p:cNvPr>
          <p:cNvSpPr txBox="1"/>
          <p:nvPr/>
        </p:nvSpPr>
        <p:spPr>
          <a:xfrm>
            <a:off x="9567228" y="3731265"/>
            <a:ext cx="9992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Existing</a:t>
            </a:r>
          </a:p>
        </p:txBody>
      </p:sp>
      <p:sp>
        <p:nvSpPr>
          <p:cNvPr id="45" name="TextBox 44">
            <a:extLst>
              <a:ext uri="{FF2B5EF4-FFF2-40B4-BE49-F238E27FC236}">
                <a16:creationId xmlns:a16="http://schemas.microsoft.com/office/drawing/2014/main" id="{632BFC9E-2AF2-489E-A559-94DBF63232FB}"/>
              </a:ext>
            </a:extLst>
          </p:cNvPr>
          <p:cNvSpPr txBox="1"/>
          <p:nvPr/>
        </p:nvSpPr>
        <p:spPr>
          <a:xfrm>
            <a:off x="9629639" y="3073012"/>
            <a:ext cx="9992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a:t>
            </a:r>
          </a:p>
        </p:txBody>
      </p:sp>
      <p:cxnSp>
        <p:nvCxnSpPr>
          <p:cNvPr id="46" name="Straight Connector 45">
            <a:extLst>
              <a:ext uri="{FF2B5EF4-FFF2-40B4-BE49-F238E27FC236}">
                <a16:creationId xmlns:a16="http://schemas.microsoft.com/office/drawing/2014/main" id="{46E089F1-CDB4-46F6-A3DF-B7D7DA232DE2}"/>
              </a:ext>
            </a:extLst>
          </p:cNvPr>
          <p:cNvCxnSpPr>
            <a:cxnSpLocks/>
          </p:cNvCxnSpPr>
          <p:nvPr/>
        </p:nvCxnSpPr>
        <p:spPr>
          <a:xfrm flipH="1" flipV="1">
            <a:off x="5750298" y="3536338"/>
            <a:ext cx="4657050" cy="13160"/>
          </a:xfrm>
          <a:prstGeom prst="line">
            <a:avLst/>
          </a:prstGeom>
          <a:ln w="317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4EDDD9EA-FA10-4805-8D29-C6370D4D5B41}"/>
              </a:ext>
            </a:extLst>
          </p:cNvPr>
          <p:cNvCxnSpPr>
            <a:cxnSpLocks/>
          </p:cNvCxnSpPr>
          <p:nvPr/>
        </p:nvCxnSpPr>
        <p:spPr>
          <a:xfrm flipH="1" flipV="1">
            <a:off x="3780564" y="2920421"/>
            <a:ext cx="4657050" cy="13160"/>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289402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437A-E7EF-461A-8783-A1FF2600C988}"/>
              </a:ext>
            </a:extLst>
          </p:cNvPr>
          <p:cNvSpPr>
            <a:spLocks noGrp="1"/>
          </p:cNvSpPr>
          <p:nvPr>
            <p:ph type="title"/>
          </p:nvPr>
        </p:nvSpPr>
        <p:spPr/>
        <p:txBody>
          <a:bodyPr/>
          <a:lstStyle/>
          <a:p>
            <a:r>
              <a:rPr lang="en-GB"/>
              <a:t>Shell Bitumen </a:t>
            </a:r>
            <a:r>
              <a:rPr lang="en-GB" err="1"/>
              <a:t>CarbonSink</a:t>
            </a:r>
            <a:endParaRPr lang="en-GB"/>
          </a:p>
        </p:txBody>
      </p:sp>
      <p:sp>
        <p:nvSpPr>
          <p:cNvPr id="6" name="Slide Number Placeholder 5">
            <a:extLst>
              <a:ext uri="{FF2B5EF4-FFF2-40B4-BE49-F238E27FC236}">
                <a16:creationId xmlns:a16="http://schemas.microsoft.com/office/drawing/2014/main" id="{EADBC90E-0448-482B-910C-6EBDDC708698}"/>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BAE6A-B452-4007-8177-56DD051636F9}" type="slidenum">
              <a:rPr kumimoji="0" lang="en-US" sz="850" b="0" i="0" u="none" strike="noStrike" kern="1200" cap="none" spc="0" normalizeH="0" baseline="0" noProof="1" smtClean="0">
                <a:ln>
                  <a:noFill/>
                </a:ln>
                <a:solidFill>
                  <a:srgbClr val="404040"/>
                </a:solidFill>
                <a:effectLst/>
                <a:uLnTx/>
                <a:uFillTx/>
                <a:latin typeface="ShellMedium" panose="00000600000000000000" pitchFamily="50"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50" b="0" i="0" u="none" strike="noStrike" kern="1200" cap="none" spc="0" normalizeH="0" baseline="0" noProof="1">
              <a:ln>
                <a:noFill/>
              </a:ln>
              <a:solidFill>
                <a:srgbClr val="404040"/>
              </a:solidFill>
              <a:effectLst/>
              <a:uLnTx/>
              <a:uFillTx/>
              <a:latin typeface="ShellMedium" panose="00000600000000000000" pitchFamily="50" charset="0"/>
              <a:ea typeface="+mn-ea"/>
              <a:cs typeface="Arial" pitchFamily="34" charset="0"/>
            </a:endParaRPr>
          </a:p>
        </p:txBody>
      </p:sp>
      <p:grpSp>
        <p:nvGrpSpPr>
          <p:cNvPr id="7" name="object 3">
            <a:extLst>
              <a:ext uri="{FF2B5EF4-FFF2-40B4-BE49-F238E27FC236}">
                <a16:creationId xmlns:a16="http://schemas.microsoft.com/office/drawing/2014/main" id="{598736A7-3BE6-40D3-96BB-B339D2301EF4}"/>
              </a:ext>
            </a:extLst>
          </p:cNvPr>
          <p:cNvGrpSpPr/>
          <p:nvPr/>
        </p:nvGrpSpPr>
        <p:grpSpPr>
          <a:xfrm>
            <a:off x="5986796" y="3063897"/>
            <a:ext cx="242411" cy="232410"/>
            <a:chOff x="7982394" y="3234296"/>
            <a:chExt cx="323215" cy="309880"/>
          </a:xfrm>
        </p:grpSpPr>
        <p:sp>
          <p:nvSpPr>
            <p:cNvPr id="8" name="object 4">
              <a:extLst>
                <a:ext uri="{FF2B5EF4-FFF2-40B4-BE49-F238E27FC236}">
                  <a16:creationId xmlns:a16="http://schemas.microsoft.com/office/drawing/2014/main" id="{3D502EF9-6FC0-4415-A36C-4C48D1123635}"/>
                </a:ext>
              </a:extLst>
            </p:cNvPr>
            <p:cNvSpPr/>
            <p:nvPr/>
          </p:nvSpPr>
          <p:spPr>
            <a:xfrm>
              <a:off x="8150554" y="3266046"/>
              <a:ext cx="123189" cy="246379"/>
            </a:xfrm>
            <a:custGeom>
              <a:avLst/>
              <a:gdLst/>
              <a:ahLst/>
              <a:cxnLst/>
              <a:rect l="l" t="t" r="r" b="b"/>
              <a:pathLst>
                <a:path w="123190" h="246379">
                  <a:moveTo>
                    <a:pt x="0" y="0"/>
                  </a:moveTo>
                  <a:lnTo>
                    <a:pt x="123075" y="123088"/>
                  </a:lnTo>
                  <a:lnTo>
                    <a:pt x="0" y="246164"/>
                  </a:lnTo>
                </a:path>
              </a:pathLst>
            </a:custGeom>
            <a:ln w="63500">
              <a:solidFill>
                <a:srgbClr val="FFD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04040"/>
                </a:solidFill>
                <a:effectLst/>
                <a:uLnTx/>
                <a:uFillTx/>
                <a:latin typeface="ShellBook"/>
                <a:ea typeface="+mn-ea"/>
                <a:cs typeface="+mn-cs"/>
              </a:endParaRPr>
            </a:p>
          </p:txBody>
        </p:sp>
        <p:sp>
          <p:nvSpPr>
            <p:cNvPr id="9" name="object 5">
              <a:extLst>
                <a:ext uri="{FF2B5EF4-FFF2-40B4-BE49-F238E27FC236}">
                  <a16:creationId xmlns:a16="http://schemas.microsoft.com/office/drawing/2014/main" id="{5A466D57-D407-477D-B1EE-4E0D63FD5BE6}"/>
                </a:ext>
              </a:extLst>
            </p:cNvPr>
            <p:cNvSpPr/>
            <p:nvPr/>
          </p:nvSpPr>
          <p:spPr>
            <a:xfrm>
              <a:off x="7982394" y="3389134"/>
              <a:ext cx="266700" cy="0"/>
            </a:xfrm>
            <a:custGeom>
              <a:avLst/>
              <a:gdLst/>
              <a:ahLst/>
              <a:cxnLst/>
              <a:rect l="l" t="t" r="r" b="b"/>
              <a:pathLst>
                <a:path w="266700">
                  <a:moveTo>
                    <a:pt x="0" y="0"/>
                  </a:moveTo>
                  <a:lnTo>
                    <a:pt x="266496" y="0"/>
                  </a:lnTo>
                </a:path>
              </a:pathLst>
            </a:custGeom>
            <a:ln w="63500">
              <a:solidFill>
                <a:srgbClr val="FFD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04040"/>
                </a:solidFill>
                <a:effectLst/>
                <a:uLnTx/>
                <a:uFillTx/>
                <a:latin typeface="ShellBook"/>
                <a:ea typeface="+mn-ea"/>
                <a:cs typeface="+mn-cs"/>
              </a:endParaRPr>
            </a:p>
          </p:txBody>
        </p:sp>
      </p:grpSp>
      <p:sp>
        <p:nvSpPr>
          <p:cNvPr id="10" name="object 6">
            <a:extLst>
              <a:ext uri="{FF2B5EF4-FFF2-40B4-BE49-F238E27FC236}">
                <a16:creationId xmlns:a16="http://schemas.microsoft.com/office/drawing/2014/main" id="{DE4375C2-6BA3-4C71-A34F-BD72ECB6FD20}"/>
              </a:ext>
            </a:extLst>
          </p:cNvPr>
          <p:cNvSpPr/>
          <p:nvPr/>
        </p:nvSpPr>
        <p:spPr>
          <a:xfrm>
            <a:off x="6304169" y="2361447"/>
            <a:ext cx="1524000" cy="1524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04040"/>
              </a:solidFill>
              <a:effectLst/>
              <a:uLnTx/>
              <a:uFillTx/>
              <a:latin typeface="ShellBook"/>
              <a:ea typeface="+mn-ea"/>
              <a:cs typeface="+mn-cs"/>
            </a:endParaRPr>
          </a:p>
        </p:txBody>
      </p:sp>
      <p:sp>
        <p:nvSpPr>
          <p:cNvPr id="11" name="object 7">
            <a:extLst>
              <a:ext uri="{FF2B5EF4-FFF2-40B4-BE49-F238E27FC236}">
                <a16:creationId xmlns:a16="http://schemas.microsoft.com/office/drawing/2014/main" id="{000D0641-9246-4ECE-A890-2B25873085CB}"/>
              </a:ext>
            </a:extLst>
          </p:cNvPr>
          <p:cNvSpPr/>
          <p:nvPr/>
        </p:nvSpPr>
        <p:spPr>
          <a:xfrm>
            <a:off x="1150829" y="2072868"/>
            <a:ext cx="2193893" cy="209047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04040"/>
              </a:solidFill>
              <a:effectLst/>
              <a:uLnTx/>
              <a:uFillTx/>
              <a:latin typeface="ShellBook"/>
              <a:ea typeface="+mn-ea"/>
              <a:cs typeface="+mn-cs"/>
            </a:endParaRPr>
          </a:p>
        </p:txBody>
      </p:sp>
      <p:sp>
        <p:nvSpPr>
          <p:cNvPr id="12" name="object 8">
            <a:extLst>
              <a:ext uri="{FF2B5EF4-FFF2-40B4-BE49-F238E27FC236}">
                <a16:creationId xmlns:a16="http://schemas.microsoft.com/office/drawing/2014/main" id="{5D681AB8-AE52-4FC3-A82B-3AE6099DBA10}"/>
              </a:ext>
            </a:extLst>
          </p:cNvPr>
          <p:cNvSpPr/>
          <p:nvPr/>
        </p:nvSpPr>
        <p:spPr>
          <a:xfrm>
            <a:off x="4363841" y="2361448"/>
            <a:ext cx="1524000" cy="152399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04040"/>
              </a:solidFill>
              <a:effectLst/>
              <a:uLnTx/>
              <a:uFillTx/>
              <a:latin typeface="ShellBook"/>
              <a:ea typeface="+mn-ea"/>
              <a:cs typeface="+mn-cs"/>
            </a:endParaRPr>
          </a:p>
        </p:txBody>
      </p:sp>
      <p:sp>
        <p:nvSpPr>
          <p:cNvPr id="13" name="object 9">
            <a:extLst>
              <a:ext uri="{FF2B5EF4-FFF2-40B4-BE49-F238E27FC236}">
                <a16:creationId xmlns:a16="http://schemas.microsoft.com/office/drawing/2014/main" id="{5B72D277-4F17-4DF8-B560-ECF291204702}"/>
              </a:ext>
            </a:extLst>
          </p:cNvPr>
          <p:cNvSpPr/>
          <p:nvPr/>
        </p:nvSpPr>
        <p:spPr>
          <a:xfrm>
            <a:off x="8961326" y="2072868"/>
            <a:ext cx="2193887" cy="209047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04040"/>
              </a:solidFill>
              <a:effectLst/>
              <a:uLnTx/>
              <a:uFillTx/>
              <a:latin typeface="ShellBook"/>
              <a:ea typeface="+mn-ea"/>
              <a:cs typeface="+mn-cs"/>
            </a:endParaRPr>
          </a:p>
        </p:txBody>
      </p:sp>
      <p:sp>
        <p:nvSpPr>
          <p:cNvPr id="14" name="object 10">
            <a:extLst>
              <a:ext uri="{FF2B5EF4-FFF2-40B4-BE49-F238E27FC236}">
                <a16:creationId xmlns:a16="http://schemas.microsoft.com/office/drawing/2014/main" id="{B73322EC-4563-48BE-9D0E-3F0CE7F623B9}"/>
              </a:ext>
            </a:extLst>
          </p:cNvPr>
          <p:cNvSpPr txBox="1"/>
          <p:nvPr/>
        </p:nvSpPr>
        <p:spPr>
          <a:xfrm>
            <a:off x="371475" y="4383139"/>
            <a:ext cx="3523774" cy="1328697"/>
          </a:xfrm>
          <a:prstGeom prst="rect">
            <a:avLst/>
          </a:prstGeom>
        </p:spPr>
        <p:txBody>
          <a:bodyPr vert="horz" wrap="square" lIns="0" tIns="9525" rIns="0" bIns="0" rtlCol="0">
            <a:spAutoFit/>
          </a:bodyPr>
          <a:lstStyle/>
          <a:p>
            <a:pPr marL="9525" marR="3810" lvl="0" indent="0" algn="l" defTabSz="914400" rtl="0" eaLnBrk="1" fontAlgn="auto" latinLnBrk="0" hangingPunct="1">
              <a:lnSpc>
                <a:spcPct val="106500"/>
              </a:lnSpc>
              <a:spcBef>
                <a:spcPts val="75"/>
              </a:spcBef>
              <a:spcAft>
                <a:spcPts val="0"/>
              </a:spcAft>
              <a:buClrTx/>
              <a:buSzTx/>
              <a:buFontTx/>
              <a:buNone/>
              <a:tabLst/>
              <a:defRPr/>
            </a:pPr>
            <a:r>
              <a:rPr kumimoji="0" sz="1350" b="0" i="0" u="none" strike="noStrike" kern="1200" cap="none" spc="0" normalizeH="0" baseline="0" noProof="0">
                <a:ln>
                  <a:noFill/>
                </a:ln>
                <a:solidFill>
                  <a:srgbClr val="595959"/>
                </a:solidFill>
                <a:effectLst/>
                <a:uLnTx/>
                <a:uFillTx/>
                <a:latin typeface="ShellBook" pitchFamily="2" charset="0"/>
                <a:ea typeface="+mn-ea"/>
                <a:cs typeface="Arial Black"/>
              </a:rPr>
              <a:t>A natural carbon sink is formed when natural  materials absorb carbon as part of their growth  or life cycle. This sink expires when the natural  materials reach the end of their lives and  breakdown into organic matter, which over time  sends carbon back into the atmosphere.</a:t>
            </a:r>
            <a:endParaRPr kumimoji="0" sz="1350" b="0" i="0" u="none" strike="noStrike" kern="1200" cap="none" spc="0" normalizeH="0" baseline="0" noProof="0">
              <a:ln>
                <a:noFill/>
              </a:ln>
              <a:solidFill>
                <a:srgbClr val="404040"/>
              </a:solidFill>
              <a:effectLst/>
              <a:uLnTx/>
              <a:uFillTx/>
              <a:latin typeface="ShellBook" pitchFamily="2" charset="0"/>
              <a:ea typeface="+mn-ea"/>
              <a:cs typeface="Arial Black"/>
            </a:endParaRPr>
          </a:p>
        </p:txBody>
      </p:sp>
      <p:sp>
        <p:nvSpPr>
          <p:cNvPr id="15" name="object 11">
            <a:extLst>
              <a:ext uri="{FF2B5EF4-FFF2-40B4-BE49-F238E27FC236}">
                <a16:creationId xmlns:a16="http://schemas.microsoft.com/office/drawing/2014/main" id="{FCC37B2E-ADFB-4887-9131-BC4E1CCFB0E0}"/>
              </a:ext>
            </a:extLst>
          </p:cNvPr>
          <p:cNvSpPr txBox="1"/>
          <p:nvPr/>
        </p:nvSpPr>
        <p:spPr>
          <a:xfrm>
            <a:off x="4257675" y="4383138"/>
            <a:ext cx="3405188" cy="1328697"/>
          </a:xfrm>
          <a:prstGeom prst="rect">
            <a:avLst/>
          </a:prstGeom>
        </p:spPr>
        <p:txBody>
          <a:bodyPr vert="horz" wrap="square" lIns="0" tIns="9525" rIns="0" bIns="0" rtlCol="0">
            <a:spAutoFit/>
          </a:bodyPr>
          <a:lstStyle/>
          <a:p>
            <a:pPr marL="28575" marR="22860" lvl="0" indent="0" algn="l" defTabSz="914400" rtl="0" eaLnBrk="1" fontAlgn="auto" latinLnBrk="0" hangingPunct="1">
              <a:lnSpc>
                <a:spcPct val="106500"/>
              </a:lnSpc>
              <a:spcBef>
                <a:spcPts val="75"/>
              </a:spcBef>
              <a:spcAft>
                <a:spcPts val="0"/>
              </a:spcAft>
              <a:buClrTx/>
              <a:buSzTx/>
              <a:buFontTx/>
              <a:buNone/>
              <a:tabLst/>
              <a:defRPr/>
            </a:pPr>
            <a:r>
              <a:rPr kumimoji="0" sz="1350" b="0" i="0" u="none" strike="noStrike" kern="1200" cap="none" spc="0" normalizeH="0" baseline="0" noProof="0">
                <a:ln>
                  <a:noFill/>
                </a:ln>
                <a:solidFill>
                  <a:srgbClr val="595959"/>
                </a:solidFill>
                <a:effectLst/>
                <a:uLnTx/>
                <a:uFillTx/>
                <a:latin typeface="ShellBook" pitchFamily="2" charset="0"/>
                <a:ea typeface="+mn-ea"/>
                <a:cs typeface="Arial Black"/>
              </a:rPr>
              <a:t>A temporary carbon sink is created when  biomass is used in industry. Carbon from CO</a:t>
            </a:r>
            <a:r>
              <a:rPr kumimoji="0" sz="1181" b="0" i="0" u="none" strike="noStrike" kern="1200" cap="none" spc="0" normalizeH="0" baseline="-15873" noProof="0">
                <a:ln>
                  <a:noFill/>
                </a:ln>
                <a:solidFill>
                  <a:srgbClr val="595959"/>
                </a:solidFill>
                <a:effectLst/>
                <a:uLnTx/>
                <a:uFillTx/>
                <a:latin typeface="ShellBook" pitchFamily="2" charset="0"/>
                <a:ea typeface="+mn-ea"/>
                <a:cs typeface="Arial Black"/>
              </a:rPr>
              <a:t>2  </a:t>
            </a:r>
            <a:r>
              <a:rPr kumimoji="0" sz="1350" b="0" i="0" u="none" strike="noStrike" kern="1200" cap="none" spc="0" normalizeH="0" baseline="0" noProof="0">
                <a:ln>
                  <a:noFill/>
                </a:ln>
                <a:solidFill>
                  <a:srgbClr val="595959"/>
                </a:solidFill>
                <a:effectLst/>
                <a:uLnTx/>
                <a:uFillTx/>
                <a:latin typeface="ShellBook" pitchFamily="2" charset="0"/>
                <a:ea typeface="+mn-ea"/>
                <a:cs typeface="Arial Black"/>
              </a:rPr>
              <a:t>is locked into the product until it’s re-released  during decomposition or burning. Biofuels, for  example, re-release carbon primarily as CO</a:t>
            </a:r>
            <a:r>
              <a:rPr kumimoji="0" sz="1181" b="0" i="0" u="none" strike="noStrike" kern="1200" cap="none" spc="0" normalizeH="0" baseline="-15873" noProof="0">
                <a:ln>
                  <a:noFill/>
                </a:ln>
                <a:solidFill>
                  <a:srgbClr val="595959"/>
                </a:solidFill>
                <a:effectLst/>
                <a:uLnTx/>
                <a:uFillTx/>
                <a:latin typeface="ShellBook" pitchFamily="2" charset="0"/>
                <a:ea typeface="+mn-ea"/>
                <a:cs typeface="Arial Black"/>
              </a:rPr>
              <a:t>2  </a:t>
            </a:r>
            <a:r>
              <a:rPr kumimoji="0" sz="1350" b="0" i="0" u="none" strike="noStrike" kern="1200" cap="none" spc="0" normalizeH="0" baseline="0" noProof="0">
                <a:ln>
                  <a:noFill/>
                </a:ln>
                <a:solidFill>
                  <a:srgbClr val="595959"/>
                </a:solidFill>
                <a:effectLst/>
                <a:uLnTx/>
                <a:uFillTx/>
                <a:latin typeface="ShellBook" pitchFamily="2" charset="0"/>
                <a:ea typeface="+mn-ea"/>
                <a:cs typeface="Arial Black"/>
              </a:rPr>
              <a:t>when burned.</a:t>
            </a:r>
            <a:endParaRPr kumimoji="0" sz="1350" b="0" i="0" u="none" strike="noStrike" kern="1200" cap="none" spc="0" normalizeH="0" baseline="0" noProof="0">
              <a:ln>
                <a:noFill/>
              </a:ln>
              <a:solidFill>
                <a:srgbClr val="404040"/>
              </a:solidFill>
              <a:effectLst/>
              <a:uLnTx/>
              <a:uFillTx/>
              <a:latin typeface="ShellBook" pitchFamily="2" charset="0"/>
              <a:ea typeface="+mn-ea"/>
              <a:cs typeface="Arial Black"/>
            </a:endParaRPr>
          </a:p>
        </p:txBody>
      </p:sp>
      <p:sp>
        <p:nvSpPr>
          <p:cNvPr id="16" name="object 12">
            <a:extLst>
              <a:ext uri="{FF2B5EF4-FFF2-40B4-BE49-F238E27FC236}">
                <a16:creationId xmlns:a16="http://schemas.microsoft.com/office/drawing/2014/main" id="{B673996C-C430-4C71-9C9F-D9E58719C23A}"/>
              </a:ext>
            </a:extLst>
          </p:cNvPr>
          <p:cNvSpPr txBox="1"/>
          <p:nvPr/>
        </p:nvSpPr>
        <p:spPr>
          <a:xfrm>
            <a:off x="8181975" y="4383139"/>
            <a:ext cx="3473768" cy="1551002"/>
          </a:xfrm>
          <a:prstGeom prst="rect">
            <a:avLst/>
          </a:prstGeom>
        </p:spPr>
        <p:txBody>
          <a:bodyPr vert="horz" wrap="square" lIns="0" tIns="9525" rIns="0" bIns="0" rtlCol="0">
            <a:spAutoFit/>
          </a:bodyPr>
          <a:lstStyle/>
          <a:p>
            <a:pPr marL="9525" marR="3810" lvl="0" indent="0" algn="l" defTabSz="914400" rtl="0" eaLnBrk="1" fontAlgn="auto" latinLnBrk="0" hangingPunct="1">
              <a:lnSpc>
                <a:spcPct val="106500"/>
              </a:lnSpc>
              <a:spcBef>
                <a:spcPts val="75"/>
              </a:spcBef>
              <a:spcAft>
                <a:spcPts val="0"/>
              </a:spcAft>
              <a:buClrTx/>
              <a:buSzTx/>
              <a:buFontTx/>
              <a:buNone/>
              <a:tabLst/>
              <a:defRPr/>
            </a:pPr>
            <a:r>
              <a:rPr kumimoji="0" sz="1350" b="0" i="0" u="none" strike="noStrike" kern="1200" cap="none" spc="0" normalizeH="0" baseline="0" noProof="0">
                <a:ln>
                  <a:noFill/>
                </a:ln>
                <a:solidFill>
                  <a:srgbClr val="595959"/>
                </a:solidFill>
                <a:effectLst/>
                <a:uLnTx/>
                <a:uFillTx/>
                <a:latin typeface="ShellBook" pitchFamily="2" charset="0"/>
                <a:ea typeface="+mn-ea"/>
                <a:cs typeface="Arial Black"/>
              </a:rPr>
              <a:t>Shell’s new bio-component binder locks carbon  into asphalt and bitumen, turning the road</a:t>
            </a:r>
            <a:r>
              <a:rPr kumimoji="0" lang="en-US" sz="1350" b="0" i="0" u="none" strike="noStrike" kern="1200" cap="none" spc="0" normalizeH="0" baseline="0" noProof="0">
                <a:ln>
                  <a:noFill/>
                </a:ln>
                <a:solidFill>
                  <a:srgbClr val="595959"/>
                </a:solidFill>
                <a:effectLst/>
                <a:uLnTx/>
                <a:uFillTx/>
                <a:latin typeface="ShellBook" pitchFamily="2" charset="0"/>
                <a:ea typeface="+mn-ea"/>
                <a:cs typeface="Arial Black"/>
              </a:rPr>
              <a:t> </a:t>
            </a:r>
            <a:r>
              <a:rPr kumimoji="0" sz="1350" b="0" i="0" u="none" strike="noStrike" kern="1200" cap="none" spc="0" normalizeH="0" baseline="0" noProof="0">
                <a:ln>
                  <a:noFill/>
                </a:ln>
                <a:solidFill>
                  <a:srgbClr val="595959"/>
                </a:solidFill>
                <a:effectLst/>
                <a:uLnTx/>
                <a:uFillTx/>
                <a:latin typeface="ShellBook" pitchFamily="2" charset="0"/>
                <a:ea typeface="+mn-ea"/>
                <a:cs typeface="Arial Black"/>
              </a:rPr>
              <a:t>into a technical carbon sink. As the asphalt  road is recyclable, most of this carbon will not  re-enter the atmosphere, even at the end of its  life, helping you on your path to net zero.</a:t>
            </a:r>
            <a:endParaRPr kumimoji="0" sz="1350" b="0" i="0" u="none" strike="noStrike" kern="1200" cap="none" spc="0" normalizeH="0" baseline="0" noProof="0">
              <a:ln>
                <a:noFill/>
              </a:ln>
              <a:solidFill>
                <a:srgbClr val="404040"/>
              </a:solidFill>
              <a:effectLst/>
              <a:uLnTx/>
              <a:uFillTx/>
              <a:latin typeface="ShellBook" pitchFamily="2" charset="0"/>
              <a:ea typeface="+mn-ea"/>
              <a:cs typeface="Arial Black"/>
            </a:endParaRPr>
          </a:p>
        </p:txBody>
      </p:sp>
    </p:spTree>
    <p:extLst>
      <p:ext uri="{BB962C8B-B14F-4D97-AF65-F5344CB8AC3E}">
        <p14:creationId xmlns:p14="http://schemas.microsoft.com/office/powerpoint/2010/main" val="63493446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7209B650-C106-95A4-C081-30B9DE9C56F0}"/>
              </a:ext>
            </a:extLst>
          </p:cNvPr>
          <p:cNvGrpSpPr/>
          <p:nvPr/>
        </p:nvGrpSpPr>
        <p:grpSpPr>
          <a:xfrm>
            <a:off x="716503" y="1531615"/>
            <a:ext cx="11397555" cy="3075570"/>
            <a:chOff x="298551" y="2043681"/>
            <a:chExt cx="11397555" cy="3075570"/>
          </a:xfrm>
        </p:grpSpPr>
        <p:pic>
          <p:nvPicPr>
            <p:cNvPr id="3" name="Picture 2" descr="Shape, arrow&#10;&#10;Description automatically generated">
              <a:extLst>
                <a:ext uri="{FF2B5EF4-FFF2-40B4-BE49-F238E27FC236}">
                  <a16:creationId xmlns:a16="http://schemas.microsoft.com/office/drawing/2014/main" id="{A82B05BC-E7E1-6889-C5CA-EBC381C66C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551" y="2043681"/>
              <a:ext cx="11397555" cy="2897738"/>
            </a:xfrm>
            <a:prstGeom prst="rect">
              <a:avLst/>
            </a:prstGeom>
          </p:spPr>
        </p:pic>
        <p:grpSp>
          <p:nvGrpSpPr>
            <p:cNvPr id="2" name="Group 1">
              <a:extLst>
                <a:ext uri="{FF2B5EF4-FFF2-40B4-BE49-F238E27FC236}">
                  <a16:creationId xmlns:a16="http://schemas.microsoft.com/office/drawing/2014/main" id="{370EE070-1D9D-CAAB-7615-D78F92B735D1}"/>
                </a:ext>
              </a:extLst>
            </p:cNvPr>
            <p:cNvGrpSpPr/>
            <p:nvPr/>
          </p:nvGrpSpPr>
          <p:grpSpPr>
            <a:xfrm>
              <a:off x="1615029" y="2918756"/>
              <a:ext cx="8820173" cy="2200495"/>
              <a:chOff x="42244" y="4691807"/>
              <a:chExt cx="5246427" cy="1114534"/>
            </a:xfrm>
          </p:grpSpPr>
          <p:grpSp>
            <p:nvGrpSpPr>
              <p:cNvPr id="5" name="Group 4">
                <a:extLst>
                  <a:ext uri="{FF2B5EF4-FFF2-40B4-BE49-F238E27FC236}">
                    <a16:creationId xmlns:a16="http://schemas.microsoft.com/office/drawing/2014/main" id="{75086BF4-2B6B-A68A-04CB-F30D74D1E755}"/>
                  </a:ext>
                </a:extLst>
              </p:cNvPr>
              <p:cNvGrpSpPr/>
              <p:nvPr/>
            </p:nvGrpSpPr>
            <p:grpSpPr>
              <a:xfrm>
                <a:off x="42244" y="4691807"/>
                <a:ext cx="5246427" cy="1114534"/>
                <a:chOff x="42244" y="4691807"/>
                <a:chExt cx="5246427" cy="1114534"/>
              </a:xfrm>
            </p:grpSpPr>
            <p:sp>
              <p:nvSpPr>
                <p:cNvPr id="7" name="Rectangle 6">
                  <a:extLst>
                    <a:ext uri="{FF2B5EF4-FFF2-40B4-BE49-F238E27FC236}">
                      <a16:creationId xmlns:a16="http://schemas.microsoft.com/office/drawing/2014/main" id="{124F6A31-DAD7-93F3-7885-A0A73C934F88}"/>
                    </a:ext>
                  </a:extLst>
                </p:cNvPr>
                <p:cNvSpPr/>
                <p:nvPr/>
              </p:nvSpPr>
              <p:spPr>
                <a:xfrm>
                  <a:off x="52656" y="5114736"/>
                  <a:ext cx="5192548" cy="577684"/>
                </a:xfrm>
                <a:prstGeom prst="rect">
                  <a:avLst/>
                </a:prstGeom>
                <a:blipFill>
                  <a:blip r:embed="rId4">
                    <a:extLst>
                      <a:ext uri="{837473B0-CC2E-450A-ABE3-18F120FF3D39}">
                        <a1611:picAttrSrcUrl xmlns:a1611="http://schemas.microsoft.com/office/drawing/2016/11/main" r:i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p>
              </p:txBody>
            </p:sp>
            <p:sp>
              <p:nvSpPr>
                <p:cNvPr id="8" name="Rectangle 7">
                  <a:extLst>
                    <a:ext uri="{FF2B5EF4-FFF2-40B4-BE49-F238E27FC236}">
                      <a16:creationId xmlns:a16="http://schemas.microsoft.com/office/drawing/2014/main" id="{35F07C36-AF46-F6C6-5D4D-5A196B33593F}"/>
                    </a:ext>
                  </a:extLst>
                </p:cNvPr>
                <p:cNvSpPr/>
                <p:nvPr/>
              </p:nvSpPr>
              <p:spPr>
                <a:xfrm>
                  <a:off x="42244" y="4691807"/>
                  <a:ext cx="5216077" cy="429458"/>
                </a:xfrm>
                <a:prstGeom prst="rect">
                  <a:avLst/>
                </a:prstGeom>
                <a:blipFill>
                  <a:blip r:embed="rId6">
                    <a:extLst>
                      <a:ext uri="{837473B0-CC2E-450A-ABE3-18F120FF3D39}">
                        <a1611:picAttrSrcUrl xmlns:a1611="http://schemas.microsoft.com/office/drawing/2016/11/main" r:i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p>
              </p:txBody>
            </p:sp>
            <p:sp>
              <p:nvSpPr>
                <p:cNvPr id="9" name="TextBox 64">
                  <a:extLst>
                    <a:ext uri="{FF2B5EF4-FFF2-40B4-BE49-F238E27FC236}">
                      <a16:creationId xmlns:a16="http://schemas.microsoft.com/office/drawing/2014/main" id="{7E372F84-0380-5681-66ED-CAD8A73FED66}"/>
                    </a:ext>
                  </a:extLst>
                </p:cNvPr>
                <p:cNvSpPr txBox="1"/>
                <p:nvPr/>
              </p:nvSpPr>
              <p:spPr>
                <a:xfrm>
                  <a:off x="107751" y="5219950"/>
                  <a:ext cx="5180920" cy="58639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3200">
                      <a:solidFill>
                        <a:schemeClr val="bg1"/>
                      </a:solidFill>
                      <a:effectLst>
                        <a:outerShdw blurRad="38100" dist="38100" dir="2700000" algn="tl">
                          <a:srgbClr val="000000">
                            <a:alpha val="43137"/>
                          </a:srgbClr>
                        </a:outerShdw>
                      </a:effectLst>
                      <a:latin typeface="Arial"/>
                      <a:ea typeface="Times New Roman" panose="02020603050405020304" pitchFamily="18" charset="0"/>
                      <a:cs typeface="Calibri"/>
                    </a:rPr>
                    <a:t>Dense 20mm Binder </a:t>
                  </a:r>
                  <a:r>
                    <a:rPr lang="en-GB" sz="3200">
                      <a:solidFill>
                        <a:schemeClr val="bg2"/>
                      </a:solidFill>
                      <a:effectLst>
                        <a:outerShdw blurRad="38100" dist="38100" dir="2700000" algn="tl">
                          <a:srgbClr val="000000">
                            <a:alpha val="43137"/>
                          </a:srgbClr>
                        </a:outerShdw>
                      </a:effectLst>
                      <a:latin typeface="Arial"/>
                      <a:ea typeface="Times New Roman" panose="02020603050405020304" pitchFamily="18" charset="0"/>
                      <a:cs typeface="Calibri"/>
                    </a:rPr>
                    <a:t>Bio </a:t>
                  </a:r>
                  <a:r>
                    <a:rPr lang="en-GB" sz="3200" b="1">
                      <a:solidFill>
                        <a:schemeClr val="bg2"/>
                      </a:solidFill>
                      <a:effectLst>
                        <a:outerShdw blurRad="38100" dist="38100" dir="2700000" algn="tl">
                          <a:srgbClr val="000000">
                            <a:alpha val="43137"/>
                          </a:srgbClr>
                        </a:outerShdw>
                      </a:effectLst>
                      <a:latin typeface="Arial"/>
                      <a:ea typeface="Times New Roman" panose="02020603050405020304" pitchFamily="18" charset="0"/>
                      <a:cs typeface="Calibri"/>
                    </a:rPr>
                    <a:t>Prototype </a:t>
                  </a:r>
                  <a:r>
                    <a:rPr lang="en-GB" sz="3200" b="1">
                      <a:solidFill>
                        <a:schemeClr val="bg1"/>
                      </a:solidFill>
                      <a:effectLst>
                        <a:outerShdw blurRad="38100" dist="38100" dir="2700000" algn="tl">
                          <a:srgbClr val="000000">
                            <a:alpha val="43137"/>
                          </a:srgbClr>
                        </a:outerShdw>
                      </a:effectLst>
                      <a:latin typeface="Arial"/>
                      <a:ea typeface="Times New Roman" panose="02020603050405020304" pitchFamily="18" charset="0"/>
                      <a:cs typeface="Calibri"/>
                    </a:rPr>
                    <a:t>375  </a:t>
                  </a:r>
                  <a:endParaRPr lang="en-GB" sz="2400" b="1">
                    <a:solidFill>
                      <a:schemeClr val="bg1"/>
                    </a:solidFill>
                    <a:effectLst>
                      <a:outerShdw blurRad="38100" dist="38100" dir="2700000" algn="tl">
                        <a:srgbClr val="000000">
                          <a:alpha val="43137"/>
                        </a:srgbClr>
                      </a:outerShdw>
                    </a:effectLst>
                    <a:cs typeface="Arial"/>
                  </a:endParaRPr>
                </a:p>
              </p:txBody>
            </p:sp>
          </p:grpSp>
          <p:sp>
            <p:nvSpPr>
              <p:cNvPr id="6" name="TextBox 64">
                <a:extLst>
                  <a:ext uri="{FF2B5EF4-FFF2-40B4-BE49-F238E27FC236}">
                    <a16:creationId xmlns:a16="http://schemas.microsoft.com/office/drawing/2014/main" id="{238BA758-2984-D1B9-CBA1-45514A922842}"/>
                  </a:ext>
                </a:extLst>
              </p:cNvPr>
              <p:cNvSpPr txBox="1"/>
              <p:nvPr/>
            </p:nvSpPr>
            <p:spPr>
              <a:xfrm>
                <a:off x="1834921" y="4716383"/>
                <a:ext cx="1943992" cy="4048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4000" b="1">
                    <a:solidFill>
                      <a:schemeClr val="bg1"/>
                    </a:solidFill>
                    <a:effectLst>
                      <a:outerShdw blurRad="38100" dist="38100" dir="2700000" algn="tl">
                        <a:srgbClr val="000000">
                          <a:alpha val="43137"/>
                        </a:srgbClr>
                      </a:outerShdw>
                    </a:effectLst>
                    <a:latin typeface="Arial"/>
                    <a:ea typeface="Times New Roman" panose="02020603050405020304" pitchFamily="18" charset="0"/>
                    <a:cs typeface="Calibri"/>
                  </a:rPr>
                  <a:t>Bio-</a:t>
                </a:r>
                <a:r>
                  <a:rPr lang="en-GB" sz="4000" b="1" err="1">
                    <a:solidFill>
                      <a:schemeClr val="bg1"/>
                    </a:solidFill>
                    <a:effectLst>
                      <a:outerShdw blurRad="38100" dist="38100" dir="2700000" algn="tl">
                        <a:srgbClr val="000000">
                          <a:alpha val="43137"/>
                        </a:srgbClr>
                      </a:outerShdw>
                    </a:effectLst>
                    <a:latin typeface="Arial"/>
                    <a:ea typeface="Times New Roman" panose="02020603050405020304" pitchFamily="18" charset="0"/>
                    <a:cs typeface="Calibri"/>
                  </a:rPr>
                  <a:t>UltiPave</a:t>
                </a:r>
                <a:endParaRPr lang="en-GB" sz="3200" b="1">
                  <a:solidFill>
                    <a:schemeClr val="bg1"/>
                  </a:solidFill>
                  <a:effectLst>
                    <a:outerShdw blurRad="38100" dist="38100" dir="2700000" algn="tl">
                      <a:srgbClr val="000000">
                        <a:alpha val="43137"/>
                      </a:srgbClr>
                    </a:outerShdw>
                  </a:effectLst>
                  <a:latin typeface="Arial"/>
                  <a:cs typeface="Calibri"/>
                </a:endParaRPr>
              </a:p>
            </p:txBody>
          </p:sp>
        </p:grpSp>
      </p:grpSp>
      <p:sp>
        <p:nvSpPr>
          <p:cNvPr id="44" name="Title 1">
            <a:extLst>
              <a:ext uri="{FF2B5EF4-FFF2-40B4-BE49-F238E27FC236}">
                <a16:creationId xmlns:a16="http://schemas.microsoft.com/office/drawing/2014/main" id="{31C3DD7E-6926-2EFF-BF65-8B12D5AB7B73}"/>
              </a:ext>
            </a:extLst>
          </p:cNvPr>
          <p:cNvSpPr txBox="1">
            <a:spLocks/>
          </p:cNvSpPr>
          <p:nvPr/>
        </p:nvSpPr>
        <p:spPr>
          <a:xfrm>
            <a:off x="6262550" y="1159530"/>
            <a:ext cx="2833482" cy="14774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a:lnSpc>
                <a:spcPts val="7000"/>
              </a:lnSpc>
            </a:pPr>
            <a:endParaRPr lang="en-US" sz="2400" spc="-300">
              <a:solidFill>
                <a:schemeClr val="bg1"/>
              </a:solidFill>
            </a:endParaRPr>
          </a:p>
        </p:txBody>
      </p:sp>
      <p:sp>
        <p:nvSpPr>
          <p:cNvPr id="48" name="Title 1">
            <a:extLst>
              <a:ext uri="{FF2B5EF4-FFF2-40B4-BE49-F238E27FC236}">
                <a16:creationId xmlns:a16="http://schemas.microsoft.com/office/drawing/2014/main" id="{47A2F98C-EB2A-C1EA-0B24-6FE9ADD3B284}"/>
              </a:ext>
            </a:extLst>
          </p:cNvPr>
          <p:cNvSpPr txBox="1">
            <a:spLocks/>
          </p:cNvSpPr>
          <p:nvPr/>
        </p:nvSpPr>
        <p:spPr>
          <a:xfrm>
            <a:off x="0" y="4501052"/>
            <a:ext cx="12191999" cy="1417740"/>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algn="ctr">
              <a:lnSpc>
                <a:spcPts val="4600"/>
              </a:lnSpc>
            </a:pPr>
            <a:r>
              <a:rPr lang="en-US" sz="2800" spc="0">
                <a:latin typeface="+mn-lt"/>
              </a:rPr>
              <a:t>Lowest Carbon Footprint installed</a:t>
            </a:r>
          </a:p>
          <a:p>
            <a:pPr algn="ctr">
              <a:lnSpc>
                <a:spcPts val="4600"/>
              </a:lnSpc>
            </a:pPr>
            <a:r>
              <a:rPr lang="en-US" sz="2800" spc="0">
                <a:latin typeface="+mn-lt"/>
              </a:rPr>
              <a:t>Standard Performance</a:t>
            </a:r>
          </a:p>
        </p:txBody>
      </p:sp>
      <p:sp>
        <p:nvSpPr>
          <p:cNvPr id="13" name="Title 1">
            <a:extLst>
              <a:ext uri="{FF2B5EF4-FFF2-40B4-BE49-F238E27FC236}">
                <a16:creationId xmlns:a16="http://schemas.microsoft.com/office/drawing/2014/main" id="{C97FC901-8BBA-17CA-7374-5EF2616ABC69}"/>
              </a:ext>
            </a:extLst>
          </p:cNvPr>
          <p:cNvSpPr txBox="1">
            <a:spLocks/>
          </p:cNvSpPr>
          <p:nvPr/>
        </p:nvSpPr>
        <p:spPr>
          <a:xfrm>
            <a:off x="0" y="0"/>
            <a:ext cx="12192000" cy="1531615"/>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algn="ctr">
              <a:lnSpc>
                <a:spcPts val="4600"/>
              </a:lnSpc>
            </a:pPr>
            <a:r>
              <a:rPr lang="en-US" spc="-300"/>
              <a:t>Section 1  A689 </a:t>
            </a:r>
          </a:p>
        </p:txBody>
      </p:sp>
    </p:spTree>
    <p:extLst>
      <p:ext uri="{BB962C8B-B14F-4D97-AF65-F5344CB8AC3E}">
        <p14:creationId xmlns:p14="http://schemas.microsoft.com/office/powerpoint/2010/main" val="467166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31C3DD7E-6926-2EFF-BF65-8B12D5AB7B73}"/>
              </a:ext>
            </a:extLst>
          </p:cNvPr>
          <p:cNvSpPr txBox="1">
            <a:spLocks/>
          </p:cNvSpPr>
          <p:nvPr/>
        </p:nvSpPr>
        <p:spPr>
          <a:xfrm>
            <a:off x="6262550" y="1159530"/>
            <a:ext cx="2833482" cy="14774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a:lnSpc>
                <a:spcPts val="7000"/>
              </a:lnSpc>
            </a:pPr>
            <a:endParaRPr lang="en-US" sz="2400" spc="-300">
              <a:solidFill>
                <a:schemeClr val="bg1"/>
              </a:solidFill>
            </a:endParaRPr>
          </a:p>
        </p:txBody>
      </p:sp>
      <p:grpSp>
        <p:nvGrpSpPr>
          <p:cNvPr id="21" name="Group 20">
            <a:extLst>
              <a:ext uri="{FF2B5EF4-FFF2-40B4-BE49-F238E27FC236}">
                <a16:creationId xmlns:a16="http://schemas.microsoft.com/office/drawing/2014/main" id="{B3F55750-FC64-7A39-E55D-07029F69B995}"/>
              </a:ext>
            </a:extLst>
          </p:cNvPr>
          <p:cNvGrpSpPr/>
          <p:nvPr/>
        </p:nvGrpSpPr>
        <p:grpSpPr>
          <a:xfrm>
            <a:off x="686023" y="1527969"/>
            <a:ext cx="11397555" cy="3075566"/>
            <a:chOff x="298551" y="2043681"/>
            <a:chExt cx="11397555" cy="3075566"/>
          </a:xfrm>
        </p:grpSpPr>
        <p:pic>
          <p:nvPicPr>
            <p:cNvPr id="14" name="Picture 13" descr="Shape, arrow&#10;&#10;Description automatically generated">
              <a:extLst>
                <a:ext uri="{FF2B5EF4-FFF2-40B4-BE49-F238E27FC236}">
                  <a16:creationId xmlns:a16="http://schemas.microsoft.com/office/drawing/2014/main" id="{2C489BE4-5112-E5C7-0667-0B98F76A70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551" y="2043681"/>
              <a:ext cx="11397555" cy="2897738"/>
            </a:xfrm>
            <a:prstGeom prst="rect">
              <a:avLst/>
            </a:prstGeom>
          </p:spPr>
        </p:pic>
        <p:grpSp>
          <p:nvGrpSpPr>
            <p:cNvPr id="15" name="Group 14">
              <a:extLst>
                <a:ext uri="{FF2B5EF4-FFF2-40B4-BE49-F238E27FC236}">
                  <a16:creationId xmlns:a16="http://schemas.microsoft.com/office/drawing/2014/main" id="{9F5C6792-C798-89FC-E62E-D36E534B5675}"/>
                </a:ext>
              </a:extLst>
            </p:cNvPr>
            <p:cNvGrpSpPr/>
            <p:nvPr/>
          </p:nvGrpSpPr>
          <p:grpSpPr>
            <a:xfrm>
              <a:off x="1615029" y="2918753"/>
              <a:ext cx="8820173" cy="2200494"/>
              <a:chOff x="42244" y="4691807"/>
              <a:chExt cx="5246427" cy="1114534"/>
            </a:xfrm>
          </p:grpSpPr>
          <p:grpSp>
            <p:nvGrpSpPr>
              <p:cNvPr id="16" name="Group 15">
                <a:extLst>
                  <a:ext uri="{FF2B5EF4-FFF2-40B4-BE49-F238E27FC236}">
                    <a16:creationId xmlns:a16="http://schemas.microsoft.com/office/drawing/2014/main" id="{87DAB1D7-038C-9E13-637D-132A1ECDD307}"/>
                  </a:ext>
                </a:extLst>
              </p:cNvPr>
              <p:cNvGrpSpPr/>
              <p:nvPr/>
            </p:nvGrpSpPr>
            <p:grpSpPr>
              <a:xfrm>
                <a:off x="42244" y="4691807"/>
                <a:ext cx="5246427" cy="1114534"/>
                <a:chOff x="42244" y="4691807"/>
                <a:chExt cx="5246427" cy="1114534"/>
              </a:xfrm>
            </p:grpSpPr>
            <p:sp>
              <p:nvSpPr>
                <p:cNvPr id="18" name="Rectangle 17">
                  <a:extLst>
                    <a:ext uri="{FF2B5EF4-FFF2-40B4-BE49-F238E27FC236}">
                      <a16:creationId xmlns:a16="http://schemas.microsoft.com/office/drawing/2014/main" id="{A8A59B7B-DB83-F164-F818-B0500D585692}"/>
                    </a:ext>
                  </a:extLst>
                </p:cNvPr>
                <p:cNvSpPr/>
                <p:nvPr/>
              </p:nvSpPr>
              <p:spPr>
                <a:xfrm>
                  <a:off x="52656" y="5114736"/>
                  <a:ext cx="5192548" cy="577684"/>
                </a:xfrm>
                <a:prstGeom prst="rect">
                  <a:avLst/>
                </a:prstGeom>
                <a:blipFill>
                  <a:blip r:embed="rId4">
                    <a:extLst>
                      <a:ext uri="{837473B0-CC2E-450A-ABE3-18F120FF3D39}">
                        <a1611:picAttrSrcUrl xmlns:a1611="http://schemas.microsoft.com/office/drawing/2016/11/main" r:i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p>
              </p:txBody>
            </p:sp>
            <p:sp>
              <p:nvSpPr>
                <p:cNvPr id="19" name="Rectangle 18">
                  <a:extLst>
                    <a:ext uri="{FF2B5EF4-FFF2-40B4-BE49-F238E27FC236}">
                      <a16:creationId xmlns:a16="http://schemas.microsoft.com/office/drawing/2014/main" id="{69B532CB-4E4D-3122-8DE0-6BD84709A6ED}"/>
                    </a:ext>
                  </a:extLst>
                </p:cNvPr>
                <p:cNvSpPr/>
                <p:nvPr/>
              </p:nvSpPr>
              <p:spPr>
                <a:xfrm>
                  <a:off x="42244" y="4691807"/>
                  <a:ext cx="5216077" cy="429458"/>
                </a:xfrm>
                <a:prstGeom prst="rect">
                  <a:avLst/>
                </a:prstGeom>
                <a:blipFill>
                  <a:blip r:embed="rId6">
                    <a:extLst>
                      <a:ext uri="{837473B0-CC2E-450A-ABE3-18F120FF3D39}">
                        <a1611:picAttrSrcUrl xmlns:a1611="http://schemas.microsoft.com/office/drawing/2016/11/main" r:i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p>
              </p:txBody>
            </p:sp>
            <p:sp>
              <p:nvSpPr>
                <p:cNvPr id="20" name="TextBox 64">
                  <a:extLst>
                    <a:ext uri="{FF2B5EF4-FFF2-40B4-BE49-F238E27FC236}">
                      <a16:creationId xmlns:a16="http://schemas.microsoft.com/office/drawing/2014/main" id="{CEAE005C-818E-F47C-806D-DF5AA6C3C5F5}"/>
                    </a:ext>
                  </a:extLst>
                </p:cNvPr>
                <p:cNvSpPr txBox="1"/>
                <p:nvPr/>
              </p:nvSpPr>
              <p:spPr>
                <a:xfrm>
                  <a:off x="107751" y="5219950"/>
                  <a:ext cx="5180920" cy="58639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3200">
                      <a:solidFill>
                        <a:schemeClr val="bg1"/>
                      </a:solidFill>
                      <a:effectLst>
                        <a:outerShdw blurRad="38100" dist="38100" dir="2700000" algn="tl">
                          <a:srgbClr val="000000">
                            <a:alpha val="43137"/>
                          </a:srgbClr>
                        </a:outerShdw>
                      </a:effectLst>
                      <a:latin typeface="Arial"/>
                      <a:ea typeface="Times New Roman" panose="02020603050405020304" pitchFamily="18" charset="0"/>
                      <a:cs typeface="Arial"/>
                    </a:rPr>
                    <a:t>Dense 20mm Binder Bio </a:t>
                  </a:r>
                  <a:r>
                    <a:rPr lang="en-GB" sz="3200" b="1">
                      <a:solidFill>
                        <a:schemeClr val="bg1"/>
                      </a:solidFill>
                      <a:effectLst>
                        <a:outerShdw blurRad="38100" dist="38100" dir="2700000" algn="tl">
                          <a:srgbClr val="000000">
                            <a:alpha val="43137"/>
                          </a:srgbClr>
                        </a:outerShdw>
                      </a:effectLst>
                      <a:latin typeface="Arial"/>
                      <a:ea typeface="Times New Roman" panose="02020603050405020304" pitchFamily="18" charset="0"/>
                      <a:cs typeface="Arial"/>
                    </a:rPr>
                    <a:t>Prototype 375  </a:t>
                  </a:r>
                  <a:endParaRPr lang="en-GB" sz="2400" b="1">
                    <a:solidFill>
                      <a:schemeClr val="bg1"/>
                    </a:solidFill>
                    <a:effectLst>
                      <a:outerShdw blurRad="38100" dist="38100" dir="2700000" algn="tl">
                        <a:srgbClr val="000000">
                          <a:alpha val="43137"/>
                        </a:srgbClr>
                      </a:outerShdw>
                    </a:effectLst>
                    <a:latin typeface="Arial"/>
                    <a:cs typeface="Arial"/>
                  </a:endParaRPr>
                </a:p>
              </p:txBody>
            </p:sp>
          </p:grpSp>
          <p:sp>
            <p:nvSpPr>
              <p:cNvPr id="17" name="TextBox 64">
                <a:extLst>
                  <a:ext uri="{FF2B5EF4-FFF2-40B4-BE49-F238E27FC236}">
                    <a16:creationId xmlns:a16="http://schemas.microsoft.com/office/drawing/2014/main" id="{EC55F887-E9E3-2F21-B8C1-E55C088CAB9A}"/>
                  </a:ext>
                </a:extLst>
              </p:cNvPr>
              <p:cNvSpPr txBox="1"/>
              <p:nvPr/>
            </p:nvSpPr>
            <p:spPr>
              <a:xfrm>
                <a:off x="52656" y="4745671"/>
                <a:ext cx="5192548" cy="2949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4000" b="1" err="1">
                    <a:solidFill>
                      <a:schemeClr val="bg1"/>
                    </a:solidFill>
                    <a:effectLst/>
                    <a:latin typeface="Arial"/>
                    <a:ea typeface="Times New Roman" panose="02020603050405020304" pitchFamily="18" charset="0"/>
                    <a:cs typeface="Arial"/>
                  </a:rPr>
                  <a:t>UltiPave</a:t>
                </a:r>
                <a:r>
                  <a:rPr lang="en-GB" sz="4000" b="1">
                    <a:solidFill>
                      <a:schemeClr val="bg1"/>
                    </a:solidFill>
                    <a:effectLst/>
                    <a:latin typeface="Arial"/>
                    <a:ea typeface="Times New Roman" panose="02020603050405020304" pitchFamily="18" charset="0"/>
                    <a:cs typeface="Arial"/>
                  </a:rPr>
                  <a:t> PMB </a:t>
                </a:r>
                <a:r>
                  <a:rPr lang="en-GB" sz="4000" b="1" err="1">
                    <a:solidFill>
                      <a:schemeClr val="bg1"/>
                    </a:solidFill>
                    <a:effectLst/>
                    <a:latin typeface="Arial"/>
                    <a:ea typeface="Times New Roman" panose="02020603050405020304" pitchFamily="18" charset="0"/>
                    <a:cs typeface="Arial"/>
                  </a:rPr>
                  <a:t>LongLife</a:t>
                </a:r>
                <a:endParaRPr lang="en-GB" sz="3200" b="1">
                  <a:solidFill>
                    <a:schemeClr val="bg1"/>
                  </a:solidFill>
                  <a:effectLst>
                    <a:outerShdw blurRad="38100" dist="38100" dir="2700000" algn="tl">
                      <a:srgbClr val="000000">
                        <a:alpha val="43137"/>
                      </a:srgbClr>
                    </a:outerShdw>
                  </a:effectLst>
                  <a:latin typeface="Arial"/>
                  <a:cs typeface="Arial"/>
                </a:endParaRPr>
              </a:p>
            </p:txBody>
          </p:sp>
        </p:grpSp>
      </p:grpSp>
      <p:sp>
        <p:nvSpPr>
          <p:cNvPr id="23" name="Title 1">
            <a:extLst>
              <a:ext uri="{FF2B5EF4-FFF2-40B4-BE49-F238E27FC236}">
                <a16:creationId xmlns:a16="http://schemas.microsoft.com/office/drawing/2014/main" id="{98B7201C-56D0-8D61-9CAA-777DAAE0E4CE}"/>
              </a:ext>
            </a:extLst>
          </p:cNvPr>
          <p:cNvSpPr txBox="1">
            <a:spLocks/>
          </p:cNvSpPr>
          <p:nvPr/>
        </p:nvSpPr>
        <p:spPr>
          <a:xfrm>
            <a:off x="6414950" y="1311930"/>
            <a:ext cx="2833482" cy="14774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a:lnSpc>
                <a:spcPts val="7000"/>
              </a:lnSpc>
            </a:pPr>
            <a:endParaRPr lang="en-US" sz="2400" spc="-300">
              <a:solidFill>
                <a:schemeClr val="bg1"/>
              </a:solidFill>
            </a:endParaRPr>
          </a:p>
        </p:txBody>
      </p:sp>
      <p:sp>
        <p:nvSpPr>
          <p:cNvPr id="25" name="Title 1">
            <a:extLst>
              <a:ext uri="{FF2B5EF4-FFF2-40B4-BE49-F238E27FC236}">
                <a16:creationId xmlns:a16="http://schemas.microsoft.com/office/drawing/2014/main" id="{F4E00294-B2C5-B9FD-8977-78C31AA9F5EC}"/>
              </a:ext>
            </a:extLst>
          </p:cNvPr>
          <p:cNvSpPr txBox="1">
            <a:spLocks/>
          </p:cNvSpPr>
          <p:nvPr/>
        </p:nvSpPr>
        <p:spPr>
          <a:xfrm>
            <a:off x="0" y="4205095"/>
            <a:ext cx="12192000" cy="1927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algn="ctr">
              <a:lnSpc>
                <a:spcPts val="4600"/>
              </a:lnSpc>
            </a:pPr>
            <a:r>
              <a:rPr lang="en-US" sz="2800" spc="0">
                <a:latin typeface="+mn-lt"/>
              </a:rPr>
              <a:t>Enhanced Performance (Additional Life)</a:t>
            </a:r>
          </a:p>
          <a:p>
            <a:pPr algn="ctr">
              <a:lnSpc>
                <a:spcPts val="4600"/>
              </a:lnSpc>
            </a:pPr>
            <a:r>
              <a:rPr lang="en-US" sz="2800" spc="0">
                <a:latin typeface="+mn-lt"/>
              </a:rPr>
              <a:t>Less of a Carbon reduction </a:t>
            </a:r>
          </a:p>
        </p:txBody>
      </p:sp>
      <p:sp>
        <p:nvSpPr>
          <p:cNvPr id="27" name="Title 1">
            <a:extLst>
              <a:ext uri="{FF2B5EF4-FFF2-40B4-BE49-F238E27FC236}">
                <a16:creationId xmlns:a16="http://schemas.microsoft.com/office/drawing/2014/main" id="{8ED74CDF-6A5B-59AD-350F-4C3BA66FC9F1}"/>
              </a:ext>
            </a:extLst>
          </p:cNvPr>
          <p:cNvSpPr txBox="1">
            <a:spLocks/>
          </p:cNvSpPr>
          <p:nvPr/>
        </p:nvSpPr>
        <p:spPr>
          <a:xfrm>
            <a:off x="0" y="95434"/>
            <a:ext cx="12192000" cy="13873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algn="ctr">
              <a:lnSpc>
                <a:spcPts val="4600"/>
              </a:lnSpc>
            </a:pPr>
            <a:r>
              <a:rPr lang="en-US" spc="-300"/>
              <a:t>Section 2  A689 </a:t>
            </a:r>
          </a:p>
        </p:txBody>
      </p:sp>
    </p:spTree>
    <p:extLst>
      <p:ext uri="{BB962C8B-B14F-4D97-AF65-F5344CB8AC3E}">
        <p14:creationId xmlns:p14="http://schemas.microsoft.com/office/powerpoint/2010/main" val="2733580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0F29-62C7-1AC3-321A-B3EA3B6AB398}"/>
              </a:ext>
            </a:extLst>
          </p:cNvPr>
          <p:cNvSpPr>
            <a:spLocks noGrp="1"/>
          </p:cNvSpPr>
          <p:nvPr>
            <p:ph type="title"/>
          </p:nvPr>
        </p:nvSpPr>
        <p:spPr>
          <a:xfrm>
            <a:off x="838200" y="136526"/>
            <a:ext cx="10515600" cy="924832"/>
          </a:xfrm>
        </p:spPr>
        <p:txBody>
          <a:bodyPr/>
          <a:lstStyle/>
          <a:p>
            <a:r>
              <a:rPr lang="en-GB" dirty="0"/>
              <a:t>Climate Change </a:t>
            </a:r>
          </a:p>
        </p:txBody>
      </p:sp>
      <p:sp>
        <p:nvSpPr>
          <p:cNvPr id="3" name="Content Placeholder 2">
            <a:extLst>
              <a:ext uri="{FF2B5EF4-FFF2-40B4-BE49-F238E27FC236}">
                <a16:creationId xmlns:a16="http://schemas.microsoft.com/office/drawing/2014/main" id="{656AADDB-A9AB-CDF5-AE3F-EF871DEBE270}"/>
              </a:ext>
            </a:extLst>
          </p:cNvPr>
          <p:cNvSpPr>
            <a:spLocks noGrp="1"/>
          </p:cNvSpPr>
          <p:nvPr>
            <p:ph idx="1"/>
          </p:nvPr>
        </p:nvSpPr>
        <p:spPr>
          <a:xfrm>
            <a:off x="838200" y="800100"/>
            <a:ext cx="10515600" cy="5376863"/>
          </a:xfrm>
        </p:spPr>
        <p:txBody>
          <a:bodyPr>
            <a:normAutofit/>
          </a:bodyPr>
          <a:lstStyle/>
          <a:p>
            <a:pPr marL="0" indent="0" algn="l">
              <a:buNone/>
            </a:pPr>
            <a:endParaRPr lang="en-GB" b="1" i="0" dirty="0">
              <a:solidFill>
                <a:srgbClr val="1E1E1C"/>
              </a:solidFill>
              <a:effectLst/>
              <a:latin typeface="Standard Text"/>
            </a:endParaRPr>
          </a:p>
          <a:p>
            <a:pPr algn="l"/>
            <a:r>
              <a:rPr lang="en-GB" sz="2400" b="0" i="0" dirty="0">
                <a:effectLst/>
                <a:latin typeface="Arial" panose="020B0604020202020204" pitchFamily="34" charset="0"/>
                <a:cs typeface="Arial" panose="020B0604020202020204" pitchFamily="34" charset="0"/>
              </a:rPr>
              <a:t>Heatwaves, floods, droughts and wildfires have become more common in Europe during summer months, and May 2024 was the 12th consecutive month with record-high temperatures.</a:t>
            </a:r>
          </a:p>
          <a:p>
            <a:pPr algn="l"/>
            <a:endParaRPr lang="en-GB" sz="2400" b="0" i="0" dirty="0">
              <a:effectLst/>
              <a:latin typeface="Arial" panose="020B0604020202020204" pitchFamily="34" charset="0"/>
              <a:cs typeface="Arial" panose="020B0604020202020204" pitchFamily="34" charset="0"/>
            </a:endParaRPr>
          </a:p>
          <a:p>
            <a:pPr algn="l"/>
            <a:r>
              <a:rPr lang="en-GB" sz="2400" b="0" i="0" dirty="0">
                <a:effectLst/>
                <a:latin typeface="Arial" panose="020B0604020202020204" pitchFamily="34" charset="0"/>
                <a:cs typeface="Arial" panose="020B0604020202020204" pitchFamily="34" charset="0"/>
              </a:rPr>
              <a:t>In June 2024, the devastating floods in Germany and Poland caused several fatalities and significant economic damage.</a:t>
            </a:r>
          </a:p>
          <a:p>
            <a:pPr algn="l"/>
            <a:endParaRPr lang="en-GB" sz="2400" b="0" i="0" dirty="0">
              <a:effectLst/>
              <a:latin typeface="Arial" panose="020B0604020202020204" pitchFamily="34" charset="0"/>
              <a:cs typeface="Arial" panose="020B0604020202020204" pitchFamily="34" charset="0"/>
            </a:endParaRPr>
          </a:p>
          <a:p>
            <a:pPr algn="l"/>
            <a:r>
              <a:rPr lang="en-GB" sz="2400" b="0" i="0" dirty="0">
                <a:effectLst/>
                <a:latin typeface="Arial" panose="020B0604020202020204" pitchFamily="34" charset="0"/>
                <a:cs typeface="Arial" panose="020B0604020202020204" pitchFamily="34" charset="0"/>
              </a:rPr>
              <a:t>Intense rainfall in Dubai, the UAE and Oman in April 2024.</a:t>
            </a:r>
          </a:p>
          <a:p>
            <a:pPr algn="l"/>
            <a:endParaRPr lang="en-GB" sz="2400" b="0" i="0" dirty="0">
              <a:effectLst/>
              <a:latin typeface="Arial" panose="020B0604020202020204" pitchFamily="34" charset="0"/>
              <a:cs typeface="Arial" panose="020B0604020202020204" pitchFamily="34" charset="0"/>
            </a:endParaRPr>
          </a:p>
          <a:p>
            <a:pPr algn="l"/>
            <a:r>
              <a:rPr lang="en-GB" sz="2400" b="0" i="0" dirty="0">
                <a:effectLst/>
                <a:latin typeface="Arial" panose="020B0604020202020204" pitchFamily="34" charset="0"/>
                <a:cs typeface="Arial" panose="020B0604020202020204" pitchFamily="34" charset="0"/>
              </a:rPr>
              <a:t>In May 2024, southern Brazil experienced heavy rains which lead to widespread flooding, displacing about 150,000 people.</a:t>
            </a:r>
            <a:endParaRPr lang="en-GB" sz="2400" dirty="0">
              <a:latin typeface="Arial" panose="020B0604020202020204" pitchFamily="34" charset="0"/>
              <a:cs typeface="Arial" panose="020B0604020202020204" pitchFamily="34" charset="0"/>
            </a:endParaRPr>
          </a:p>
          <a:p>
            <a:pPr algn="l"/>
            <a:endParaRPr lang="en-GB" dirty="0"/>
          </a:p>
        </p:txBody>
      </p:sp>
      <p:sp>
        <p:nvSpPr>
          <p:cNvPr id="4" name="Date Placeholder 3">
            <a:extLst>
              <a:ext uri="{FF2B5EF4-FFF2-40B4-BE49-F238E27FC236}">
                <a16:creationId xmlns:a16="http://schemas.microsoft.com/office/drawing/2014/main" id="{0CD00D59-D647-72DE-A356-05140CE922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2DC97D-7FC5-D041-86BC-CC35AF5EB3C5}" type="datetime1">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18/11/2024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E34E8D73-3228-B76B-4824-B963C9D43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A71D2-E4C3-934F-AE2B-72AA9473B4BF}"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3307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B751E6-12F1-EE16-934A-C1F8E306DB5C}"/>
              </a:ext>
            </a:extLst>
          </p:cNvPr>
          <p:cNvSpPr/>
          <p:nvPr/>
        </p:nvSpPr>
        <p:spPr>
          <a:xfrm>
            <a:off x="277792" y="6389225"/>
            <a:ext cx="1747778" cy="254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B1463131-FFFC-FF22-174F-5669CB694B9B}"/>
              </a:ext>
            </a:extLst>
          </p:cNvPr>
          <p:cNvSpPr>
            <a:spLocks noGrp="1"/>
          </p:cNvSpPr>
          <p:nvPr>
            <p:ph type="title"/>
          </p:nvPr>
        </p:nvSpPr>
        <p:spPr/>
        <p:txBody>
          <a:bodyPr/>
          <a:lstStyle/>
          <a:p>
            <a:pPr algn="ctr"/>
            <a:r>
              <a:rPr lang="en-US">
                <a:cs typeface="Arial"/>
              </a:rPr>
              <a:t>Art of the Possible : </a:t>
            </a:r>
            <a:r>
              <a:rPr lang="en-US" err="1">
                <a:cs typeface="Arial"/>
              </a:rPr>
              <a:t>Hartlepool</a:t>
            </a:r>
            <a:r>
              <a:rPr lang="en-US">
                <a:cs typeface="Arial"/>
              </a:rPr>
              <a:t> Scenario 1</a:t>
            </a:r>
          </a:p>
        </p:txBody>
      </p:sp>
      <p:grpSp>
        <p:nvGrpSpPr>
          <p:cNvPr id="4" name="Group 3">
            <a:extLst>
              <a:ext uri="{FF2B5EF4-FFF2-40B4-BE49-F238E27FC236}">
                <a16:creationId xmlns:a16="http://schemas.microsoft.com/office/drawing/2014/main" id="{6A2ADD5D-8212-61C1-5A7D-23F48BAAE092}"/>
              </a:ext>
            </a:extLst>
          </p:cNvPr>
          <p:cNvGrpSpPr/>
          <p:nvPr/>
        </p:nvGrpSpPr>
        <p:grpSpPr>
          <a:xfrm>
            <a:off x="230657" y="6312158"/>
            <a:ext cx="9491444" cy="406696"/>
            <a:chOff x="230657" y="6312158"/>
            <a:chExt cx="9491444" cy="406696"/>
          </a:xfrm>
        </p:grpSpPr>
        <p:sp>
          <p:nvSpPr>
            <p:cNvPr id="5" name="Rectangle 4">
              <a:extLst>
                <a:ext uri="{FF2B5EF4-FFF2-40B4-BE49-F238E27FC236}">
                  <a16:creationId xmlns:a16="http://schemas.microsoft.com/office/drawing/2014/main" id="{8B9BB067-BCA9-CD77-6A9C-3942C0591391}"/>
                </a:ext>
              </a:extLst>
            </p:cNvPr>
            <p:cNvSpPr/>
            <p:nvPr/>
          </p:nvSpPr>
          <p:spPr>
            <a:xfrm>
              <a:off x="277792" y="6389225"/>
              <a:ext cx="1747778" cy="254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1A94312-F175-6E00-07AE-6F248E93A54B}"/>
                </a:ext>
              </a:extLst>
            </p:cNvPr>
            <p:cNvGrpSpPr/>
            <p:nvPr/>
          </p:nvGrpSpPr>
          <p:grpSpPr>
            <a:xfrm>
              <a:off x="230657" y="6320454"/>
              <a:ext cx="7340021" cy="387315"/>
              <a:chOff x="4641447" y="365016"/>
              <a:chExt cx="9142612" cy="482435"/>
            </a:xfrm>
          </p:grpSpPr>
          <p:pic>
            <p:nvPicPr>
              <p:cNvPr id="17" name="Picture 16" descr="A blue and black logo&#10;&#10;Description automatically generated">
                <a:extLst>
                  <a:ext uri="{FF2B5EF4-FFF2-40B4-BE49-F238E27FC236}">
                    <a16:creationId xmlns:a16="http://schemas.microsoft.com/office/drawing/2014/main" id="{C87A5F39-2062-B56A-6E4D-234C08A6B5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1447" y="365016"/>
                <a:ext cx="1042547" cy="469645"/>
              </a:xfrm>
              <a:prstGeom prst="rect">
                <a:avLst/>
              </a:prstGeom>
            </p:spPr>
          </p:pic>
          <p:grpSp>
            <p:nvGrpSpPr>
              <p:cNvPr id="18" name="Group 17">
                <a:extLst>
                  <a:ext uri="{FF2B5EF4-FFF2-40B4-BE49-F238E27FC236}">
                    <a16:creationId xmlns:a16="http://schemas.microsoft.com/office/drawing/2014/main" id="{CA0A2FE8-32B8-3DE2-D389-C8DF4F8654C3}"/>
                  </a:ext>
                </a:extLst>
              </p:cNvPr>
              <p:cNvGrpSpPr/>
              <p:nvPr/>
            </p:nvGrpSpPr>
            <p:grpSpPr>
              <a:xfrm>
                <a:off x="5876827" y="389760"/>
                <a:ext cx="7907232" cy="457691"/>
                <a:chOff x="-858562" y="5748769"/>
                <a:chExt cx="9121394" cy="527970"/>
              </a:xfrm>
            </p:grpSpPr>
            <p:grpSp>
              <p:nvGrpSpPr>
                <p:cNvPr id="19" name="Group 18">
                  <a:extLst>
                    <a:ext uri="{FF2B5EF4-FFF2-40B4-BE49-F238E27FC236}">
                      <a16:creationId xmlns:a16="http://schemas.microsoft.com/office/drawing/2014/main" id="{9E47BA79-FA9C-949A-D533-A746D4274FAE}"/>
                    </a:ext>
                  </a:extLst>
                </p:cNvPr>
                <p:cNvGrpSpPr/>
                <p:nvPr/>
              </p:nvGrpSpPr>
              <p:grpSpPr>
                <a:xfrm>
                  <a:off x="-858562" y="5748769"/>
                  <a:ext cx="7190576" cy="527970"/>
                  <a:chOff x="801188" y="5999434"/>
                  <a:chExt cx="8343351" cy="612613"/>
                </a:xfrm>
              </p:grpSpPr>
              <p:pic>
                <p:nvPicPr>
                  <p:cNvPr id="21" name="Picture 20" descr="A green and blue text on a black background&#10;&#10;Description automatically generated">
                    <a:extLst>
                      <a:ext uri="{FF2B5EF4-FFF2-40B4-BE49-F238E27FC236}">
                        <a16:creationId xmlns:a16="http://schemas.microsoft.com/office/drawing/2014/main" id="{9EEBC14D-16E4-049D-C193-E66FACA5F8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188" y="6142239"/>
                    <a:ext cx="1215181" cy="298533"/>
                  </a:xfrm>
                  <a:prstGeom prst="rect">
                    <a:avLst/>
                  </a:prstGeom>
                </p:spPr>
              </p:pic>
              <p:pic>
                <p:nvPicPr>
                  <p:cNvPr id="22" name="Picture 21">
                    <a:extLst>
                      <a:ext uri="{FF2B5EF4-FFF2-40B4-BE49-F238E27FC236}">
                        <a16:creationId xmlns:a16="http://schemas.microsoft.com/office/drawing/2014/main" id="{F96F7026-F906-81C8-3337-E0E8B4586A2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395522" y="5999434"/>
                    <a:ext cx="1186497" cy="612613"/>
                  </a:xfrm>
                  <a:prstGeom prst="rect">
                    <a:avLst/>
                  </a:prstGeom>
                </p:spPr>
              </p:pic>
              <p:pic>
                <p:nvPicPr>
                  <p:cNvPr id="25" name="Picture 24" descr="A black background with a black square&#10;&#10;Description automatically generated with medium confidence">
                    <a:extLst>
                      <a:ext uri="{FF2B5EF4-FFF2-40B4-BE49-F238E27FC236}">
                        <a16:creationId xmlns:a16="http://schemas.microsoft.com/office/drawing/2014/main" id="{02DAC93B-E00C-79B6-2970-314C60FF69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0093" y="6156458"/>
                    <a:ext cx="1667807" cy="268684"/>
                  </a:xfrm>
                  <a:prstGeom prst="rect">
                    <a:avLst/>
                  </a:prstGeom>
                </p:spPr>
              </p:pic>
              <p:pic>
                <p:nvPicPr>
                  <p:cNvPr id="26" name="Picture 25" descr="A yellow and black sign with white letters&#10;&#10;Description automatically generated">
                    <a:extLst>
                      <a:ext uri="{FF2B5EF4-FFF2-40B4-BE49-F238E27FC236}">
                        <a16:creationId xmlns:a16="http://schemas.microsoft.com/office/drawing/2014/main" id="{720773FB-E9ED-C26B-26FC-DE70C256C6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31585" y="6122244"/>
                    <a:ext cx="812954" cy="326343"/>
                  </a:xfrm>
                  <a:prstGeom prst="rect">
                    <a:avLst/>
                  </a:prstGeom>
                </p:spPr>
              </p:pic>
              <p:pic>
                <p:nvPicPr>
                  <p:cNvPr id="27" name="Picture 26">
                    <a:extLst>
                      <a:ext uri="{FF2B5EF4-FFF2-40B4-BE49-F238E27FC236}">
                        <a16:creationId xmlns:a16="http://schemas.microsoft.com/office/drawing/2014/main" id="{86D3AA84-64E2-94AE-4AC9-0ACBF7F63EE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8242" y="6236117"/>
                    <a:ext cx="1484923" cy="114225"/>
                  </a:xfrm>
                  <a:prstGeom prst="rect">
                    <a:avLst/>
                  </a:prstGeom>
                </p:spPr>
              </p:pic>
            </p:grpSp>
            <p:pic>
              <p:nvPicPr>
                <p:cNvPr id="20" name="Picture 19" descr="A close up of a logo&#10;&#10;Description automatically generated">
                  <a:extLst>
                    <a:ext uri="{FF2B5EF4-FFF2-40B4-BE49-F238E27FC236}">
                      <a16:creationId xmlns:a16="http://schemas.microsoft.com/office/drawing/2014/main" id="{5C835881-FCB2-4D79-4CCB-6DED508960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4477" y="5907132"/>
                  <a:ext cx="1448355" cy="208529"/>
                </a:xfrm>
                <a:prstGeom prst="rect">
                  <a:avLst/>
                </a:prstGeom>
              </p:spPr>
            </p:pic>
          </p:grpSp>
        </p:grpSp>
        <p:pic>
          <p:nvPicPr>
            <p:cNvPr id="16" name="Picture 15" descr="A blue text on a black background&#10;&#10;Description automatically generated">
              <a:extLst>
                <a:ext uri="{FF2B5EF4-FFF2-40B4-BE49-F238E27FC236}">
                  <a16:creationId xmlns:a16="http://schemas.microsoft.com/office/drawing/2014/main" id="{47994E7A-3EA9-A4EF-76B8-DA2E655DBB1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76103" y="6312158"/>
              <a:ext cx="1845998" cy="406696"/>
            </a:xfrm>
            <a:prstGeom prst="rect">
              <a:avLst/>
            </a:prstGeom>
          </p:spPr>
        </p:pic>
      </p:grpSp>
      <p:sp>
        <p:nvSpPr>
          <p:cNvPr id="11" name="Content Placeholder 2">
            <a:extLst>
              <a:ext uri="{FF2B5EF4-FFF2-40B4-BE49-F238E27FC236}">
                <a16:creationId xmlns:a16="http://schemas.microsoft.com/office/drawing/2014/main" id="{9AB129B0-CA9E-6E59-5B89-EAA78E0D7C72}"/>
              </a:ext>
            </a:extLst>
          </p:cNvPr>
          <p:cNvSpPr txBox="1">
            <a:spLocks/>
          </p:cNvSpPr>
          <p:nvPr/>
        </p:nvSpPr>
        <p:spPr>
          <a:xfrm>
            <a:off x="8485762" y="1976691"/>
            <a:ext cx="3058846" cy="2174626"/>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A1 - A3 : 80% reduction</a:t>
            </a:r>
          </a:p>
          <a:p>
            <a:r>
              <a:rPr lang="en-US">
                <a:cs typeface="Arial"/>
              </a:rPr>
              <a:t>A4 - : 100% reduction</a:t>
            </a:r>
            <a:endParaRPr lang="en-US"/>
          </a:p>
          <a:p>
            <a:r>
              <a:rPr lang="en-US">
                <a:cs typeface="Arial"/>
              </a:rPr>
              <a:t>A5 - : 98.9% reduction</a:t>
            </a:r>
          </a:p>
          <a:p>
            <a:r>
              <a:rPr lang="en-US">
                <a:cs typeface="Arial"/>
              </a:rPr>
              <a:t>Prototype 375 bio content</a:t>
            </a:r>
          </a:p>
          <a:p>
            <a:endParaRPr lang="en-US">
              <a:cs typeface="Arial"/>
            </a:endParaRPr>
          </a:p>
          <a:p>
            <a:pPr marL="0" indent="0">
              <a:buNone/>
            </a:pPr>
            <a:r>
              <a:rPr lang="en-US" sz="2000" b="1">
                <a:solidFill>
                  <a:schemeClr val="accent1"/>
                </a:solidFill>
                <a:cs typeface="Arial" panose="020B0604020202020204"/>
              </a:rPr>
              <a:t>83% reduction overall</a:t>
            </a:r>
          </a:p>
          <a:p>
            <a:pPr lvl="1"/>
            <a:endParaRPr lang="en-US">
              <a:cs typeface="Arial" panose="020B0604020202020204"/>
            </a:endParaRPr>
          </a:p>
        </p:txBody>
      </p:sp>
      <p:graphicFrame>
        <p:nvGraphicFramePr>
          <p:cNvPr id="3" name="Table 2">
            <a:extLst>
              <a:ext uri="{FF2B5EF4-FFF2-40B4-BE49-F238E27FC236}">
                <a16:creationId xmlns:a16="http://schemas.microsoft.com/office/drawing/2014/main" id="{8EE4FD5F-56F7-C51B-C695-0B188D57D791}"/>
              </a:ext>
            </a:extLst>
          </p:cNvPr>
          <p:cNvGraphicFramePr>
            <a:graphicFrameLocks noGrp="1"/>
          </p:cNvGraphicFramePr>
          <p:nvPr/>
        </p:nvGraphicFramePr>
        <p:xfrm>
          <a:off x="784431" y="4526280"/>
          <a:ext cx="6432464" cy="1501436"/>
        </p:xfrm>
        <a:graphic>
          <a:graphicData uri="http://schemas.openxmlformats.org/drawingml/2006/table">
            <a:tbl>
              <a:tblPr firstRow="1" bandRow="1">
                <a:tableStyleId>{5C22544A-7EE6-4342-B048-85BDC9FD1C3A}</a:tableStyleId>
              </a:tblPr>
              <a:tblGrid>
                <a:gridCol w="1019297">
                  <a:extLst>
                    <a:ext uri="{9D8B030D-6E8A-4147-A177-3AD203B41FA5}">
                      <a16:colId xmlns:a16="http://schemas.microsoft.com/office/drawing/2014/main" val="1321354015"/>
                    </a:ext>
                  </a:extLst>
                </a:gridCol>
                <a:gridCol w="1712026">
                  <a:extLst>
                    <a:ext uri="{9D8B030D-6E8A-4147-A177-3AD203B41FA5}">
                      <a16:colId xmlns:a16="http://schemas.microsoft.com/office/drawing/2014/main" val="3351776488"/>
                    </a:ext>
                  </a:extLst>
                </a:gridCol>
                <a:gridCol w="1820882">
                  <a:extLst>
                    <a:ext uri="{9D8B030D-6E8A-4147-A177-3AD203B41FA5}">
                      <a16:colId xmlns:a16="http://schemas.microsoft.com/office/drawing/2014/main" val="1329655424"/>
                    </a:ext>
                  </a:extLst>
                </a:gridCol>
                <a:gridCol w="1880259">
                  <a:extLst>
                    <a:ext uri="{9D8B030D-6E8A-4147-A177-3AD203B41FA5}">
                      <a16:colId xmlns:a16="http://schemas.microsoft.com/office/drawing/2014/main" val="2854117532"/>
                    </a:ext>
                  </a:extLst>
                </a:gridCol>
              </a:tblGrid>
              <a:tr h="465116">
                <a:tc>
                  <a:txBody>
                    <a:bodyPr/>
                    <a:lstStyle/>
                    <a:p>
                      <a:endParaRPr lang="en-US" sz="1100">
                        <a:solidFill>
                          <a:schemeClr val="accent1"/>
                        </a:solidFill>
                        <a:effectLst/>
                      </a:endParaRPr>
                    </a:p>
                  </a:txBody>
                  <a:tcPr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accent1"/>
                          </a:solidFill>
                          <a:effectLst/>
                        </a:rPr>
                        <a:t>Enhanced vs Standard</a:t>
                      </a:r>
                    </a:p>
                  </a:txBody>
                  <a:tcPr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accent1"/>
                          </a:solidFill>
                          <a:effectLst/>
                        </a:rPr>
                        <a:t>Prototype vs Enhanced</a:t>
                      </a:r>
                    </a:p>
                  </a:txBody>
                  <a:tcPr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accent1"/>
                          </a:solidFill>
                          <a:effectLst/>
                        </a:rPr>
                        <a:t>Prototype vs Standard</a:t>
                      </a:r>
                    </a:p>
                  </a:txBody>
                  <a:tcPr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7754793"/>
                  </a:ext>
                </a:extLst>
              </a:tr>
              <a:tr h="180975">
                <a:tc>
                  <a:txBody>
                    <a:bodyPr/>
                    <a:lstStyle/>
                    <a:p>
                      <a:pPr algn="ctr"/>
                      <a:r>
                        <a:rPr lang="en-US" sz="1100" b="1">
                          <a:effectLst/>
                        </a:rPr>
                        <a:t>A1 - A3</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t>32.21%</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t>71.36%</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t>80.59%</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4590006"/>
                  </a:ext>
                </a:extLst>
              </a:tr>
              <a:tr h="180975">
                <a:tc>
                  <a:txBody>
                    <a:bodyPr/>
                    <a:lstStyle/>
                    <a:p>
                      <a:pPr algn="ctr"/>
                      <a:r>
                        <a:rPr lang="en-US" sz="1100" b="1">
                          <a:effectLst/>
                        </a:rPr>
                        <a:t>A4</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t>22.90%</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t>100.00%</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t>100.00%</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4954858"/>
                  </a:ext>
                </a:extLst>
              </a:tr>
              <a:tr h="180975">
                <a:tc>
                  <a:txBody>
                    <a:bodyPr/>
                    <a:lstStyle/>
                    <a:p>
                      <a:pPr algn="ctr"/>
                      <a:r>
                        <a:rPr lang="en-US" sz="1100" b="1">
                          <a:effectLst/>
                        </a:rPr>
                        <a:t>A5</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t>24.85%</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t>98.66%</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t>98.99%</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25256"/>
                  </a:ext>
                </a:extLst>
              </a:tr>
              <a:tr h="190500">
                <a:tc>
                  <a:txBody>
                    <a:bodyPr/>
                    <a:lstStyle/>
                    <a:p>
                      <a:pPr algn="ctr"/>
                      <a:r>
                        <a:rPr lang="en-US" sz="1100" b="1">
                          <a:effectLst/>
                        </a:rPr>
                        <a:t>A1 - A5</a:t>
                      </a:r>
                    </a:p>
                  </a:txBody>
                  <a:tcPr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r>
                        <a:rPr lang="en-US" sz="1100"/>
                        <a:t>31.30%</a:t>
                      </a:r>
                    </a:p>
                  </a:txBody>
                  <a:tcPr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r>
                        <a:rPr lang="en-US" sz="1100"/>
                        <a:t>74.92%</a:t>
                      </a:r>
                    </a:p>
                  </a:txBody>
                  <a:tcPr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r>
                        <a:rPr lang="en-US" sz="1100"/>
                        <a:t>82.77%</a:t>
                      </a:r>
                    </a:p>
                  </a:txBody>
                  <a:tcPr anchor="ctr">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72275382"/>
                  </a:ext>
                </a:extLst>
              </a:tr>
            </a:tbl>
          </a:graphicData>
        </a:graphic>
      </p:graphicFrame>
      <p:graphicFrame>
        <p:nvGraphicFramePr>
          <p:cNvPr id="15" name="Chart 14">
            <a:extLst>
              <a:ext uri="{FF2B5EF4-FFF2-40B4-BE49-F238E27FC236}">
                <a16:creationId xmlns:a16="http://schemas.microsoft.com/office/drawing/2014/main" id="{8D2D3F9E-9560-4E6B-9776-0ED236BD3477}"/>
              </a:ext>
            </a:extLst>
          </p:cNvPr>
          <p:cNvGraphicFramePr>
            <a:graphicFrameLocks/>
          </p:cNvGraphicFramePr>
          <p:nvPr/>
        </p:nvGraphicFramePr>
        <p:xfrm>
          <a:off x="784431" y="1141825"/>
          <a:ext cx="6432464" cy="3275526"/>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1438516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B751E6-12F1-EE16-934A-C1F8E306DB5C}"/>
              </a:ext>
            </a:extLst>
          </p:cNvPr>
          <p:cNvSpPr/>
          <p:nvPr/>
        </p:nvSpPr>
        <p:spPr>
          <a:xfrm>
            <a:off x="277792" y="6389225"/>
            <a:ext cx="1747778" cy="254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B1463131-FFFC-FF22-174F-5669CB694B9B}"/>
              </a:ext>
            </a:extLst>
          </p:cNvPr>
          <p:cNvSpPr>
            <a:spLocks noGrp="1"/>
          </p:cNvSpPr>
          <p:nvPr>
            <p:ph type="title"/>
          </p:nvPr>
        </p:nvSpPr>
        <p:spPr/>
        <p:txBody>
          <a:bodyPr/>
          <a:lstStyle/>
          <a:p>
            <a:pPr algn="ctr"/>
            <a:r>
              <a:rPr lang="en-US">
                <a:cs typeface="Arial"/>
              </a:rPr>
              <a:t>Art of the Possible : </a:t>
            </a:r>
            <a:r>
              <a:rPr lang="en-US" err="1">
                <a:cs typeface="Arial"/>
              </a:rPr>
              <a:t>Hartlepool</a:t>
            </a:r>
            <a:r>
              <a:rPr lang="en-US">
                <a:cs typeface="Arial"/>
              </a:rPr>
              <a:t> Scenario 2</a:t>
            </a:r>
          </a:p>
        </p:txBody>
      </p:sp>
      <p:grpSp>
        <p:nvGrpSpPr>
          <p:cNvPr id="4" name="Group 3">
            <a:extLst>
              <a:ext uri="{FF2B5EF4-FFF2-40B4-BE49-F238E27FC236}">
                <a16:creationId xmlns:a16="http://schemas.microsoft.com/office/drawing/2014/main" id="{6A2ADD5D-8212-61C1-5A7D-23F48BAAE092}"/>
              </a:ext>
            </a:extLst>
          </p:cNvPr>
          <p:cNvGrpSpPr/>
          <p:nvPr/>
        </p:nvGrpSpPr>
        <p:grpSpPr>
          <a:xfrm>
            <a:off x="230657" y="6312158"/>
            <a:ext cx="9491444" cy="406696"/>
            <a:chOff x="230657" y="6312158"/>
            <a:chExt cx="9491444" cy="406696"/>
          </a:xfrm>
        </p:grpSpPr>
        <p:sp>
          <p:nvSpPr>
            <p:cNvPr id="5" name="Rectangle 4">
              <a:extLst>
                <a:ext uri="{FF2B5EF4-FFF2-40B4-BE49-F238E27FC236}">
                  <a16:creationId xmlns:a16="http://schemas.microsoft.com/office/drawing/2014/main" id="{8B9BB067-BCA9-CD77-6A9C-3942C0591391}"/>
                </a:ext>
              </a:extLst>
            </p:cNvPr>
            <p:cNvSpPr/>
            <p:nvPr/>
          </p:nvSpPr>
          <p:spPr>
            <a:xfrm>
              <a:off x="277792" y="6389225"/>
              <a:ext cx="1747778" cy="254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1A94312-F175-6E00-07AE-6F248E93A54B}"/>
                </a:ext>
              </a:extLst>
            </p:cNvPr>
            <p:cNvGrpSpPr/>
            <p:nvPr/>
          </p:nvGrpSpPr>
          <p:grpSpPr>
            <a:xfrm>
              <a:off x="230657" y="6320454"/>
              <a:ext cx="7340021" cy="387315"/>
              <a:chOff x="4641447" y="365016"/>
              <a:chExt cx="9142612" cy="482435"/>
            </a:xfrm>
          </p:grpSpPr>
          <p:pic>
            <p:nvPicPr>
              <p:cNvPr id="17" name="Picture 16" descr="A blue and black logo&#10;&#10;Description automatically generated">
                <a:extLst>
                  <a:ext uri="{FF2B5EF4-FFF2-40B4-BE49-F238E27FC236}">
                    <a16:creationId xmlns:a16="http://schemas.microsoft.com/office/drawing/2014/main" id="{C87A5F39-2062-B56A-6E4D-234C08A6B5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1447" y="365016"/>
                <a:ext cx="1042547" cy="469645"/>
              </a:xfrm>
              <a:prstGeom prst="rect">
                <a:avLst/>
              </a:prstGeom>
            </p:spPr>
          </p:pic>
          <p:grpSp>
            <p:nvGrpSpPr>
              <p:cNvPr id="18" name="Group 17">
                <a:extLst>
                  <a:ext uri="{FF2B5EF4-FFF2-40B4-BE49-F238E27FC236}">
                    <a16:creationId xmlns:a16="http://schemas.microsoft.com/office/drawing/2014/main" id="{CA0A2FE8-32B8-3DE2-D389-C8DF4F8654C3}"/>
                  </a:ext>
                </a:extLst>
              </p:cNvPr>
              <p:cNvGrpSpPr/>
              <p:nvPr/>
            </p:nvGrpSpPr>
            <p:grpSpPr>
              <a:xfrm>
                <a:off x="5876827" y="389760"/>
                <a:ext cx="7907232" cy="457691"/>
                <a:chOff x="-858562" y="5748769"/>
                <a:chExt cx="9121394" cy="527970"/>
              </a:xfrm>
            </p:grpSpPr>
            <p:grpSp>
              <p:nvGrpSpPr>
                <p:cNvPr id="19" name="Group 18">
                  <a:extLst>
                    <a:ext uri="{FF2B5EF4-FFF2-40B4-BE49-F238E27FC236}">
                      <a16:creationId xmlns:a16="http://schemas.microsoft.com/office/drawing/2014/main" id="{9E47BA79-FA9C-949A-D533-A746D4274FAE}"/>
                    </a:ext>
                  </a:extLst>
                </p:cNvPr>
                <p:cNvGrpSpPr/>
                <p:nvPr/>
              </p:nvGrpSpPr>
              <p:grpSpPr>
                <a:xfrm>
                  <a:off x="-858562" y="5748769"/>
                  <a:ext cx="7190576" cy="527970"/>
                  <a:chOff x="801188" y="5999434"/>
                  <a:chExt cx="8343351" cy="612613"/>
                </a:xfrm>
              </p:grpSpPr>
              <p:pic>
                <p:nvPicPr>
                  <p:cNvPr id="21" name="Picture 20" descr="A green and blue text on a black background&#10;&#10;Description automatically generated">
                    <a:extLst>
                      <a:ext uri="{FF2B5EF4-FFF2-40B4-BE49-F238E27FC236}">
                        <a16:creationId xmlns:a16="http://schemas.microsoft.com/office/drawing/2014/main" id="{9EEBC14D-16E4-049D-C193-E66FACA5F8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188" y="6142239"/>
                    <a:ext cx="1215181" cy="298533"/>
                  </a:xfrm>
                  <a:prstGeom prst="rect">
                    <a:avLst/>
                  </a:prstGeom>
                </p:spPr>
              </p:pic>
              <p:pic>
                <p:nvPicPr>
                  <p:cNvPr id="22" name="Picture 21">
                    <a:extLst>
                      <a:ext uri="{FF2B5EF4-FFF2-40B4-BE49-F238E27FC236}">
                        <a16:creationId xmlns:a16="http://schemas.microsoft.com/office/drawing/2014/main" id="{F96F7026-F906-81C8-3337-E0E8B4586A2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395522" y="5999434"/>
                    <a:ext cx="1186497" cy="612613"/>
                  </a:xfrm>
                  <a:prstGeom prst="rect">
                    <a:avLst/>
                  </a:prstGeom>
                </p:spPr>
              </p:pic>
              <p:pic>
                <p:nvPicPr>
                  <p:cNvPr id="25" name="Picture 24" descr="A black background with a black square&#10;&#10;Description automatically generated with medium confidence">
                    <a:extLst>
                      <a:ext uri="{FF2B5EF4-FFF2-40B4-BE49-F238E27FC236}">
                        <a16:creationId xmlns:a16="http://schemas.microsoft.com/office/drawing/2014/main" id="{02DAC93B-E00C-79B6-2970-314C60FF69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0093" y="6156458"/>
                    <a:ext cx="1667807" cy="268684"/>
                  </a:xfrm>
                  <a:prstGeom prst="rect">
                    <a:avLst/>
                  </a:prstGeom>
                </p:spPr>
              </p:pic>
              <p:pic>
                <p:nvPicPr>
                  <p:cNvPr id="26" name="Picture 25" descr="A yellow and black sign with white letters&#10;&#10;Description automatically generated">
                    <a:extLst>
                      <a:ext uri="{FF2B5EF4-FFF2-40B4-BE49-F238E27FC236}">
                        <a16:creationId xmlns:a16="http://schemas.microsoft.com/office/drawing/2014/main" id="{720773FB-E9ED-C26B-26FC-DE70C256C6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31585" y="6122244"/>
                    <a:ext cx="812954" cy="326343"/>
                  </a:xfrm>
                  <a:prstGeom prst="rect">
                    <a:avLst/>
                  </a:prstGeom>
                </p:spPr>
              </p:pic>
              <p:pic>
                <p:nvPicPr>
                  <p:cNvPr id="27" name="Picture 26">
                    <a:extLst>
                      <a:ext uri="{FF2B5EF4-FFF2-40B4-BE49-F238E27FC236}">
                        <a16:creationId xmlns:a16="http://schemas.microsoft.com/office/drawing/2014/main" id="{86D3AA84-64E2-94AE-4AC9-0ACBF7F63EE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8242" y="6236117"/>
                    <a:ext cx="1484923" cy="114225"/>
                  </a:xfrm>
                  <a:prstGeom prst="rect">
                    <a:avLst/>
                  </a:prstGeom>
                </p:spPr>
              </p:pic>
            </p:grpSp>
            <p:pic>
              <p:nvPicPr>
                <p:cNvPr id="20" name="Picture 19" descr="A close up of a logo&#10;&#10;Description automatically generated">
                  <a:extLst>
                    <a:ext uri="{FF2B5EF4-FFF2-40B4-BE49-F238E27FC236}">
                      <a16:creationId xmlns:a16="http://schemas.microsoft.com/office/drawing/2014/main" id="{5C835881-FCB2-4D79-4CCB-6DED508960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4477" y="5907132"/>
                  <a:ext cx="1448355" cy="208529"/>
                </a:xfrm>
                <a:prstGeom prst="rect">
                  <a:avLst/>
                </a:prstGeom>
              </p:spPr>
            </p:pic>
          </p:grpSp>
        </p:grpSp>
        <p:pic>
          <p:nvPicPr>
            <p:cNvPr id="16" name="Picture 15" descr="A blue text on a black background&#10;&#10;Description automatically generated">
              <a:extLst>
                <a:ext uri="{FF2B5EF4-FFF2-40B4-BE49-F238E27FC236}">
                  <a16:creationId xmlns:a16="http://schemas.microsoft.com/office/drawing/2014/main" id="{47994E7A-3EA9-A4EF-76B8-DA2E655DBB1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76103" y="6312158"/>
              <a:ext cx="1845998" cy="406696"/>
            </a:xfrm>
            <a:prstGeom prst="rect">
              <a:avLst/>
            </a:prstGeom>
          </p:spPr>
        </p:pic>
      </p:grpSp>
      <p:sp>
        <p:nvSpPr>
          <p:cNvPr id="11" name="Content Placeholder 2">
            <a:extLst>
              <a:ext uri="{FF2B5EF4-FFF2-40B4-BE49-F238E27FC236}">
                <a16:creationId xmlns:a16="http://schemas.microsoft.com/office/drawing/2014/main" id="{9AB129B0-CA9E-6E59-5B89-EAA78E0D7C72}"/>
              </a:ext>
            </a:extLst>
          </p:cNvPr>
          <p:cNvSpPr txBox="1">
            <a:spLocks/>
          </p:cNvSpPr>
          <p:nvPr/>
        </p:nvSpPr>
        <p:spPr>
          <a:xfrm>
            <a:off x="8485762" y="1673725"/>
            <a:ext cx="3021705" cy="3005898"/>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Arial"/>
              </a:rPr>
              <a:t>A1 - A3 : 70% reduction</a:t>
            </a:r>
          </a:p>
          <a:p>
            <a:r>
              <a:rPr lang="en-US" dirty="0">
                <a:cs typeface="Arial"/>
              </a:rPr>
              <a:t>A4 - : 100% reduction</a:t>
            </a:r>
            <a:endParaRPr lang="en-US" dirty="0"/>
          </a:p>
          <a:p>
            <a:r>
              <a:rPr lang="en-US" dirty="0">
                <a:cs typeface="Arial"/>
              </a:rPr>
              <a:t>A5 - : 98.9% reduction</a:t>
            </a:r>
          </a:p>
          <a:p>
            <a:r>
              <a:rPr lang="en-US" dirty="0" err="1">
                <a:cs typeface="Arial"/>
              </a:rPr>
              <a:t>Ultipave</a:t>
            </a:r>
            <a:r>
              <a:rPr lang="en-US" dirty="0">
                <a:cs typeface="Arial"/>
              </a:rPr>
              <a:t> Long Life - longer life paving solution</a:t>
            </a:r>
          </a:p>
          <a:p>
            <a:endParaRPr lang="en-US" dirty="0">
              <a:cs typeface="Arial"/>
            </a:endParaRPr>
          </a:p>
          <a:p>
            <a:pPr marL="0" indent="0">
              <a:buNone/>
            </a:pPr>
            <a:r>
              <a:rPr lang="en-US" sz="2000" b="1" dirty="0">
                <a:solidFill>
                  <a:schemeClr val="accent1"/>
                </a:solidFill>
                <a:cs typeface="Arial" panose="020B0604020202020204"/>
              </a:rPr>
              <a:t>70% reduction overall</a:t>
            </a:r>
          </a:p>
          <a:p>
            <a:pPr marL="0" indent="0">
              <a:buNone/>
            </a:pPr>
            <a:r>
              <a:rPr lang="en-US" sz="2000" b="1" dirty="0">
                <a:solidFill>
                  <a:schemeClr val="accent1"/>
                </a:solidFill>
                <a:cs typeface="Arial" panose="020B0604020202020204"/>
              </a:rPr>
              <a:t>20% extension </a:t>
            </a:r>
            <a:br>
              <a:rPr lang="en-US" sz="2000" b="1" dirty="0">
                <a:cs typeface="Arial" panose="020B0604020202020204"/>
              </a:rPr>
            </a:br>
            <a:r>
              <a:rPr lang="en-US" sz="2000" b="1" dirty="0">
                <a:solidFill>
                  <a:schemeClr val="accent1"/>
                </a:solidFill>
                <a:cs typeface="Arial" panose="020B0604020202020204"/>
              </a:rPr>
              <a:t>(up to 3 years)</a:t>
            </a:r>
          </a:p>
          <a:p>
            <a:pPr lvl="1"/>
            <a:endParaRPr lang="en-US" dirty="0">
              <a:cs typeface="Arial" panose="020B0604020202020204"/>
            </a:endParaRPr>
          </a:p>
        </p:txBody>
      </p:sp>
      <p:graphicFrame>
        <p:nvGraphicFramePr>
          <p:cNvPr id="12" name="Chart 11">
            <a:extLst>
              <a:ext uri="{FF2B5EF4-FFF2-40B4-BE49-F238E27FC236}">
                <a16:creationId xmlns:a16="http://schemas.microsoft.com/office/drawing/2014/main" id="{81A1C03B-D07B-47E4-908D-362B67A34E6E}"/>
              </a:ext>
            </a:extLst>
          </p:cNvPr>
          <p:cNvGraphicFramePr>
            <a:graphicFrameLocks/>
          </p:cNvGraphicFramePr>
          <p:nvPr/>
        </p:nvGraphicFramePr>
        <p:xfrm>
          <a:off x="1067652" y="1112136"/>
          <a:ext cx="5919654" cy="318646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3" name="Table 22">
            <a:extLst>
              <a:ext uri="{FF2B5EF4-FFF2-40B4-BE49-F238E27FC236}">
                <a16:creationId xmlns:a16="http://schemas.microsoft.com/office/drawing/2014/main" id="{5D759FCA-BB51-DC42-4D26-1E03D02603E8}"/>
              </a:ext>
            </a:extLst>
          </p:cNvPr>
          <p:cNvGraphicFramePr>
            <a:graphicFrameLocks noGrp="1"/>
          </p:cNvGraphicFramePr>
          <p:nvPr/>
        </p:nvGraphicFramePr>
        <p:xfrm>
          <a:off x="1097890" y="4727604"/>
          <a:ext cx="5889416" cy="1237903"/>
        </p:xfrm>
        <a:graphic>
          <a:graphicData uri="http://schemas.openxmlformats.org/drawingml/2006/table">
            <a:tbl>
              <a:tblPr firstRow="1" bandRow="1">
                <a:tableStyleId>{5C22544A-7EE6-4342-B048-85BDC9FD1C3A}</a:tableStyleId>
              </a:tblPr>
              <a:tblGrid>
                <a:gridCol w="1365660">
                  <a:extLst>
                    <a:ext uri="{9D8B030D-6E8A-4147-A177-3AD203B41FA5}">
                      <a16:colId xmlns:a16="http://schemas.microsoft.com/office/drawing/2014/main" val="2545642760"/>
                    </a:ext>
                  </a:extLst>
                </a:gridCol>
                <a:gridCol w="1444830">
                  <a:extLst>
                    <a:ext uri="{9D8B030D-6E8A-4147-A177-3AD203B41FA5}">
                      <a16:colId xmlns:a16="http://schemas.microsoft.com/office/drawing/2014/main" val="3211818683"/>
                    </a:ext>
                  </a:extLst>
                </a:gridCol>
                <a:gridCol w="1494311">
                  <a:extLst>
                    <a:ext uri="{9D8B030D-6E8A-4147-A177-3AD203B41FA5}">
                      <a16:colId xmlns:a16="http://schemas.microsoft.com/office/drawing/2014/main" val="2686902557"/>
                    </a:ext>
                  </a:extLst>
                </a:gridCol>
                <a:gridCol w="1584615">
                  <a:extLst>
                    <a:ext uri="{9D8B030D-6E8A-4147-A177-3AD203B41FA5}">
                      <a16:colId xmlns:a16="http://schemas.microsoft.com/office/drawing/2014/main" val="3716079920"/>
                    </a:ext>
                  </a:extLst>
                </a:gridCol>
              </a:tblGrid>
              <a:tr h="346363">
                <a:tc>
                  <a:txBody>
                    <a:bodyPr/>
                    <a:lstStyle/>
                    <a:p>
                      <a:pPr fontAlgn="b"/>
                      <a:endParaRPr lang="en-US" sz="1100" b="1">
                        <a:solidFill>
                          <a:schemeClr val="accent1"/>
                        </a:solidFill>
                        <a:effectLst/>
                        <a:latin typeface="Calibri" panose="020F0502020204030204" pitchFamily="34" charset="0"/>
                      </a:endParaRP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1">
                          <a:solidFill>
                            <a:schemeClr val="accent1"/>
                          </a:solidFill>
                          <a:effectLst/>
                          <a:latin typeface="Calibri"/>
                        </a:rPr>
                        <a:t>Enhanced vs Standard</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1">
                          <a:solidFill>
                            <a:schemeClr val="accent1"/>
                          </a:solidFill>
                          <a:effectLst/>
                          <a:latin typeface="Calibri"/>
                        </a:rPr>
                        <a:t>Prototype vs Enhanced</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1">
                          <a:solidFill>
                            <a:schemeClr val="accent1"/>
                          </a:solidFill>
                          <a:effectLst/>
                          <a:latin typeface="Calibri"/>
                        </a:rPr>
                        <a:t>Prototype vs Standard</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7691230"/>
                  </a:ext>
                </a:extLst>
              </a:tr>
              <a:tr h="180975">
                <a:tc>
                  <a:txBody>
                    <a:bodyPr/>
                    <a:lstStyle/>
                    <a:p>
                      <a:pPr algn="ctr" fontAlgn="b"/>
                      <a:r>
                        <a:rPr lang="en-US" sz="1100" b="1">
                          <a:effectLst/>
                          <a:latin typeface="Calibri"/>
                        </a:rPr>
                        <a:t>A1 - A3</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a:effectLst/>
                          <a:latin typeface="Calibri"/>
                        </a:rPr>
                        <a:t>32.21%</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a:effectLst/>
                          <a:latin typeface="Calibri"/>
                        </a:rPr>
                        <a:t>56.91%</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a:effectLst/>
                          <a:latin typeface="Calibri"/>
                        </a:rPr>
                        <a:t>70.79%</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4557866"/>
                  </a:ext>
                </a:extLst>
              </a:tr>
              <a:tr h="180975">
                <a:tc>
                  <a:txBody>
                    <a:bodyPr/>
                    <a:lstStyle/>
                    <a:p>
                      <a:pPr algn="ctr" fontAlgn="b"/>
                      <a:r>
                        <a:rPr lang="en-US" sz="1100" b="1">
                          <a:effectLst/>
                          <a:latin typeface="Calibri"/>
                        </a:rPr>
                        <a:t>A4</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a:effectLst/>
                          <a:latin typeface="Calibri"/>
                        </a:rPr>
                        <a:t>22.90%</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a:effectLst/>
                          <a:latin typeface="Calibri"/>
                        </a:rPr>
                        <a:t>100.00%</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a:effectLst/>
                          <a:latin typeface="Calibri"/>
                        </a:rPr>
                        <a:t>100.00%</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2228820"/>
                  </a:ext>
                </a:extLst>
              </a:tr>
              <a:tr h="180975">
                <a:tc>
                  <a:txBody>
                    <a:bodyPr/>
                    <a:lstStyle/>
                    <a:p>
                      <a:pPr algn="ctr" fontAlgn="b"/>
                      <a:r>
                        <a:rPr lang="en-US" sz="1100" b="1">
                          <a:effectLst/>
                          <a:latin typeface="Calibri"/>
                        </a:rPr>
                        <a:t>A5</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a:effectLst/>
                          <a:latin typeface="Calibri"/>
                        </a:rPr>
                        <a:t>24.85%</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a:effectLst/>
                          <a:latin typeface="Calibri"/>
                        </a:rPr>
                        <a:t>98.66%</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a:effectLst/>
                          <a:latin typeface="Calibri"/>
                        </a:rPr>
                        <a:t>98.99%</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4898768"/>
                  </a:ext>
                </a:extLst>
              </a:tr>
              <a:tr h="190500">
                <a:tc>
                  <a:txBody>
                    <a:bodyPr/>
                    <a:lstStyle/>
                    <a:p>
                      <a:pPr algn="ctr" fontAlgn="b"/>
                      <a:r>
                        <a:rPr lang="en-US" sz="1100" b="1">
                          <a:effectLst/>
                          <a:latin typeface="Calibri"/>
                        </a:rPr>
                        <a:t>A1 - A5</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100">
                          <a:effectLst/>
                          <a:latin typeface="Calibri"/>
                        </a:rPr>
                        <a:t>31.30%</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100">
                          <a:effectLst/>
                          <a:latin typeface="Calibri"/>
                        </a:rPr>
                        <a:t>62.34%</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100">
                          <a:effectLst/>
                          <a:latin typeface="Calibri"/>
                        </a:rPr>
                        <a:t>74.13%</a:t>
                      </a:r>
                    </a:p>
                  </a:txBody>
                  <a:tcPr marL="9525" marR="9525" marT="95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07641109"/>
                  </a:ext>
                </a:extLst>
              </a:tr>
            </a:tbl>
          </a:graphicData>
        </a:graphic>
      </p:graphicFrame>
    </p:spTree>
    <p:extLst>
      <p:ext uri="{BB962C8B-B14F-4D97-AF65-F5344CB8AC3E}">
        <p14:creationId xmlns:p14="http://schemas.microsoft.com/office/powerpoint/2010/main" val="427593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grass, outdoor, way, road&#10;&#10;Description automatically generated">
            <a:extLst>
              <a:ext uri="{FF2B5EF4-FFF2-40B4-BE49-F238E27FC236}">
                <a16:creationId xmlns:a16="http://schemas.microsoft.com/office/drawing/2014/main" id="{B74A911C-35DB-3C1F-9A87-784CB967E5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5616" y="857250"/>
            <a:ext cx="4612385" cy="5143500"/>
          </a:xfrm>
          <a:prstGeom prst="rect">
            <a:avLst/>
          </a:prstGeom>
        </p:spPr>
      </p:pic>
      <p:pic>
        <p:nvPicPr>
          <p:cNvPr id="36" name="Picture 35" descr="A picture containing highland&#10;&#10;Description automatically generated">
            <a:extLst>
              <a:ext uri="{FF2B5EF4-FFF2-40B4-BE49-F238E27FC236}">
                <a16:creationId xmlns:a16="http://schemas.microsoft.com/office/drawing/2014/main" id="{E3577D5A-CBAB-80EB-1DA7-5B6348B510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4227"/>
          <a:stretch/>
        </p:blipFill>
        <p:spPr>
          <a:xfrm>
            <a:off x="1524002" y="471488"/>
            <a:ext cx="4654367" cy="5529263"/>
          </a:xfrm>
          <a:prstGeom prst="rect">
            <a:avLst/>
          </a:prstGeom>
        </p:spPr>
      </p:pic>
      <p:pic>
        <p:nvPicPr>
          <p:cNvPr id="30" name="Graphic 29" descr="Back with solid fill">
            <a:extLst>
              <a:ext uri="{FF2B5EF4-FFF2-40B4-BE49-F238E27FC236}">
                <a16:creationId xmlns:a16="http://schemas.microsoft.com/office/drawing/2014/main" id="{F42FDFE0-879F-D852-9F33-27E13CED58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810009">
            <a:off x="1354334" y="2803936"/>
            <a:ext cx="1913839" cy="1640174"/>
          </a:xfrm>
          <a:prstGeom prst="rect">
            <a:avLst/>
          </a:prstGeom>
        </p:spPr>
      </p:pic>
      <p:pic>
        <p:nvPicPr>
          <p:cNvPr id="33" name="Graphic 32" descr="Back with solid fill">
            <a:extLst>
              <a:ext uri="{FF2B5EF4-FFF2-40B4-BE49-F238E27FC236}">
                <a16:creationId xmlns:a16="http://schemas.microsoft.com/office/drawing/2014/main" id="{3DAE0195-0E9B-E32F-942A-A2A4FC5338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15016">
            <a:off x="8723995" y="2944986"/>
            <a:ext cx="1913839" cy="1180030"/>
          </a:xfrm>
          <a:prstGeom prst="rect">
            <a:avLst/>
          </a:prstGeom>
        </p:spPr>
      </p:pic>
      <p:sp>
        <p:nvSpPr>
          <p:cNvPr id="51" name="Title 1">
            <a:extLst>
              <a:ext uri="{FF2B5EF4-FFF2-40B4-BE49-F238E27FC236}">
                <a16:creationId xmlns:a16="http://schemas.microsoft.com/office/drawing/2014/main" id="{9D866C17-81F3-728F-6D85-7B771B0827D2}"/>
              </a:ext>
            </a:extLst>
          </p:cNvPr>
          <p:cNvSpPr txBox="1">
            <a:spLocks/>
          </p:cNvSpPr>
          <p:nvPr/>
        </p:nvSpPr>
        <p:spPr>
          <a:xfrm>
            <a:off x="6494655" y="832208"/>
            <a:ext cx="4213731" cy="170341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defTabSz="685800">
              <a:lnSpc>
                <a:spcPts val="5250"/>
              </a:lnSpc>
              <a:defRPr/>
            </a:pPr>
            <a:r>
              <a:rPr lang="en-US" sz="4950" spc="-225" dirty="0">
                <a:solidFill>
                  <a:srgbClr val="FFFFFF"/>
                </a:solidFill>
                <a:latin typeface="Arial" panose="020B0604020202020204"/>
              </a:rPr>
              <a:t>L</a:t>
            </a:r>
            <a:r>
              <a:rPr lang="en-US" sz="4950" spc="-225" dirty="0">
                <a:solidFill>
                  <a:srgbClr val="007BB3"/>
                </a:solidFill>
                <a:latin typeface="Arial" panose="020B0604020202020204"/>
              </a:rPr>
              <a:t>o</a:t>
            </a:r>
            <a:r>
              <a:rPr lang="en-US" sz="4950" spc="-225" dirty="0">
                <a:solidFill>
                  <a:srgbClr val="FFFFFF"/>
                </a:solidFill>
                <a:latin typeface="Arial" panose="020B0604020202020204"/>
              </a:rPr>
              <a:t>nger Life</a:t>
            </a:r>
            <a:br>
              <a:rPr lang="en-US" sz="4950" spc="-225" dirty="0">
                <a:solidFill>
                  <a:srgbClr val="FFFFFF"/>
                </a:solidFill>
                <a:latin typeface="Arial" panose="020B0604020202020204"/>
              </a:rPr>
            </a:br>
            <a:endParaRPr lang="en-US" sz="4950" spc="-225" dirty="0">
              <a:solidFill>
                <a:srgbClr val="FFFFFF"/>
              </a:solidFill>
              <a:latin typeface="Arial" panose="020B0604020202020204"/>
            </a:endParaRPr>
          </a:p>
        </p:txBody>
      </p:sp>
      <p:sp>
        <p:nvSpPr>
          <p:cNvPr id="35" name="Title 1">
            <a:extLst>
              <a:ext uri="{FF2B5EF4-FFF2-40B4-BE49-F238E27FC236}">
                <a16:creationId xmlns:a16="http://schemas.microsoft.com/office/drawing/2014/main" id="{7266AD4C-26B1-2452-5357-DFEC9FB4E611}"/>
              </a:ext>
            </a:extLst>
          </p:cNvPr>
          <p:cNvSpPr txBox="1">
            <a:spLocks/>
          </p:cNvSpPr>
          <p:nvPr/>
        </p:nvSpPr>
        <p:spPr>
          <a:xfrm>
            <a:off x="3364298" y="917021"/>
            <a:ext cx="2807735" cy="147299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defTabSz="685800">
              <a:lnSpc>
                <a:spcPts val="5250"/>
              </a:lnSpc>
              <a:defRPr/>
            </a:pPr>
            <a:r>
              <a:rPr lang="en-US" sz="5400" spc="-225" dirty="0">
                <a:solidFill>
                  <a:srgbClr val="70AD47"/>
                </a:solidFill>
                <a:latin typeface="Arial" panose="020B0604020202020204"/>
              </a:rPr>
              <a:t>Ulti-Bi</a:t>
            </a:r>
            <a:r>
              <a:rPr lang="en-US" sz="5400" spc="-225" dirty="0">
                <a:solidFill>
                  <a:srgbClr val="007BB3"/>
                </a:solidFill>
                <a:latin typeface="Arial" panose="020B0604020202020204"/>
              </a:rPr>
              <a:t>o</a:t>
            </a:r>
            <a:br>
              <a:rPr lang="en-US" sz="6000" spc="-225" dirty="0">
                <a:solidFill>
                  <a:srgbClr val="FFFFFF"/>
                </a:solidFill>
                <a:latin typeface="Arial" panose="020B0604020202020204"/>
              </a:rPr>
            </a:br>
            <a:endParaRPr lang="en-US" sz="6000" spc="-225" dirty="0">
              <a:solidFill>
                <a:srgbClr val="007BB3"/>
              </a:solidFill>
              <a:latin typeface="Arial" panose="020B0604020202020204"/>
            </a:endParaRPr>
          </a:p>
        </p:txBody>
      </p:sp>
      <p:sp>
        <p:nvSpPr>
          <p:cNvPr id="44" name="Title 1">
            <a:extLst>
              <a:ext uri="{FF2B5EF4-FFF2-40B4-BE49-F238E27FC236}">
                <a16:creationId xmlns:a16="http://schemas.microsoft.com/office/drawing/2014/main" id="{31C3DD7E-6926-2EFF-BF65-8B12D5AB7B73}"/>
              </a:ext>
            </a:extLst>
          </p:cNvPr>
          <p:cNvSpPr txBox="1">
            <a:spLocks/>
          </p:cNvSpPr>
          <p:nvPr/>
        </p:nvSpPr>
        <p:spPr>
          <a:xfrm>
            <a:off x="6220912" y="1726899"/>
            <a:ext cx="2125112" cy="110811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defTabSz="685800">
              <a:lnSpc>
                <a:spcPts val="5250"/>
              </a:lnSpc>
              <a:defRPr/>
            </a:pPr>
            <a:endParaRPr lang="en-US" sz="1800" spc="-225" dirty="0">
              <a:solidFill>
                <a:srgbClr val="FFFFFF"/>
              </a:solidFill>
              <a:latin typeface="Arial" panose="020B0604020202020204"/>
            </a:endParaRPr>
          </a:p>
        </p:txBody>
      </p:sp>
      <p:sp>
        <p:nvSpPr>
          <p:cNvPr id="45" name="Title 1">
            <a:extLst>
              <a:ext uri="{FF2B5EF4-FFF2-40B4-BE49-F238E27FC236}">
                <a16:creationId xmlns:a16="http://schemas.microsoft.com/office/drawing/2014/main" id="{6940966B-80E4-D3C5-EF8E-0C907DE4785B}"/>
              </a:ext>
            </a:extLst>
          </p:cNvPr>
          <p:cNvSpPr txBox="1">
            <a:spLocks/>
          </p:cNvSpPr>
          <p:nvPr/>
        </p:nvSpPr>
        <p:spPr>
          <a:xfrm>
            <a:off x="6686319" y="3311259"/>
            <a:ext cx="2472370" cy="119808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defTabSz="685800">
              <a:lnSpc>
                <a:spcPts val="5250"/>
              </a:lnSpc>
              <a:defRPr/>
            </a:pPr>
            <a:r>
              <a:rPr lang="en-US" sz="2700" spc="-225" dirty="0">
                <a:solidFill>
                  <a:srgbClr val="FFFFFF"/>
                </a:solidFill>
                <a:latin typeface="Arial" panose="020B0604020202020204"/>
              </a:rPr>
              <a:t>Enhanced  Perf</a:t>
            </a:r>
            <a:r>
              <a:rPr lang="en-US" sz="2700" spc="-225" dirty="0">
                <a:solidFill>
                  <a:srgbClr val="007BB3"/>
                </a:solidFill>
                <a:latin typeface="Arial" panose="020B0604020202020204"/>
              </a:rPr>
              <a:t>o</a:t>
            </a:r>
            <a:r>
              <a:rPr lang="en-US" sz="2700" spc="-225" dirty="0">
                <a:solidFill>
                  <a:srgbClr val="FFFFFF"/>
                </a:solidFill>
                <a:latin typeface="Arial" panose="020B0604020202020204"/>
              </a:rPr>
              <a:t>rmance </a:t>
            </a:r>
          </a:p>
        </p:txBody>
      </p:sp>
      <p:sp>
        <p:nvSpPr>
          <p:cNvPr id="47" name="Freeform: Shape 46">
            <a:extLst>
              <a:ext uri="{FF2B5EF4-FFF2-40B4-BE49-F238E27FC236}">
                <a16:creationId xmlns:a16="http://schemas.microsoft.com/office/drawing/2014/main" id="{4F8AE815-2B25-8E96-3FC5-0602E8D3A519}"/>
              </a:ext>
            </a:extLst>
          </p:cNvPr>
          <p:cNvSpPr/>
          <p:nvPr/>
        </p:nvSpPr>
        <p:spPr>
          <a:xfrm>
            <a:off x="9225118" y="1213535"/>
            <a:ext cx="508844" cy="307944"/>
          </a:xfrm>
          <a:custGeom>
            <a:avLst/>
            <a:gdLst>
              <a:gd name="connsiteX0" fmla="*/ 936223 w 2072925"/>
              <a:gd name="connsiteY0" fmla="*/ 343542 h 820012"/>
              <a:gd name="connsiteX1" fmla="*/ 193273 w 2072925"/>
              <a:gd name="connsiteY1" fmla="*/ 642 h 820012"/>
              <a:gd name="connsiteX2" fmla="*/ 2773 w 2072925"/>
              <a:gd name="connsiteY2" fmla="*/ 419742 h 820012"/>
              <a:gd name="connsiteX3" fmla="*/ 288523 w 2072925"/>
              <a:gd name="connsiteY3" fmla="*/ 724542 h 820012"/>
              <a:gd name="connsiteX4" fmla="*/ 745723 w 2072925"/>
              <a:gd name="connsiteY4" fmla="*/ 591192 h 820012"/>
              <a:gd name="connsiteX5" fmla="*/ 1755373 w 2072925"/>
              <a:gd name="connsiteY5" fmla="*/ 133992 h 820012"/>
              <a:gd name="connsiteX6" fmla="*/ 2060173 w 2072925"/>
              <a:gd name="connsiteY6" fmla="*/ 457842 h 820012"/>
              <a:gd name="connsiteX7" fmla="*/ 1926823 w 2072925"/>
              <a:gd name="connsiteY7" fmla="*/ 819792 h 820012"/>
              <a:gd name="connsiteX8" fmla="*/ 1145773 w 2072925"/>
              <a:gd name="connsiteY8" fmla="*/ 514992 h 82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925" h="820012">
                <a:moveTo>
                  <a:pt x="936223" y="343542"/>
                </a:moveTo>
                <a:cubicBezTo>
                  <a:pt x="642535" y="165742"/>
                  <a:pt x="348848" y="-12058"/>
                  <a:pt x="193273" y="642"/>
                </a:cubicBezTo>
                <a:cubicBezTo>
                  <a:pt x="37698" y="13342"/>
                  <a:pt x="-13102" y="299092"/>
                  <a:pt x="2773" y="419742"/>
                </a:cubicBezTo>
                <a:cubicBezTo>
                  <a:pt x="18648" y="540392"/>
                  <a:pt x="164698" y="695967"/>
                  <a:pt x="288523" y="724542"/>
                </a:cubicBezTo>
                <a:cubicBezTo>
                  <a:pt x="412348" y="753117"/>
                  <a:pt x="501248" y="689617"/>
                  <a:pt x="745723" y="591192"/>
                </a:cubicBezTo>
                <a:cubicBezTo>
                  <a:pt x="990198" y="492767"/>
                  <a:pt x="1536298" y="156217"/>
                  <a:pt x="1755373" y="133992"/>
                </a:cubicBezTo>
                <a:cubicBezTo>
                  <a:pt x="1974448" y="111767"/>
                  <a:pt x="2031598" y="343542"/>
                  <a:pt x="2060173" y="457842"/>
                </a:cubicBezTo>
                <a:cubicBezTo>
                  <a:pt x="2088748" y="572142"/>
                  <a:pt x="2079223" y="810267"/>
                  <a:pt x="1926823" y="819792"/>
                </a:cubicBezTo>
                <a:cubicBezTo>
                  <a:pt x="1774423" y="829317"/>
                  <a:pt x="1199748" y="527692"/>
                  <a:pt x="1145773" y="514992"/>
                </a:cubicBez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050">
              <a:solidFill>
                <a:srgbClr val="FFFFFF"/>
              </a:solidFill>
              <a:latin typeface="Arial" panose="020B0604020202020204"/>
            </a:endParaRPr>
          </a:p>
        </p:txBody>
      </p:sp>
      <p:pic>
        <p:nvPicPr>
          <p:cNvPr id="52" name="Graphic 51" descr="Open hand with plant outline">
            <a:extLst>
              <a:ext uri="{FF2B5EF4-FFF2-40B4-BE49-F238E27FC236}">
                <a16:creationId xmlns:a16="http://schemas.microsoft.com/office/drawing/2014/main" id="{1580996D-22B3-0243-64B7-730EB70654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5273" y="1068026"/>
            <a:ext cx="484187" cy="484187"/>
          </a:xfrm>
          <a:prstGeom prst="rect">
            <a:avLst/>
          </a:prstGeom>
        </p:spPr>
      </p:pic>
      <p:sp>
        <p:nvSpPr>
          <p:cNvPr id="29" name="Title 1">
            <a:extLst>
              <a:ext uri="{FF2B5EF4-FFF2-40B4-BE49-F238E27FC236}">
                <a16:creationId xmlns:a16="http://schemas.microsoft.com/office/drawing/2014/main" id="{CDEE1E51-F13D-4F3D-8E63-C23E41BDC95D}"/>
              </a:ext>
            </a:extLst>
          </p:cNvPr>
          <p:cNvSpPr txBox="1">
            <a:spLocks/>
          </p:cNvSpPr>
          <p:nvPr/>
        </p:nvSpPr>
        <p:spPr>
          <a:xfrm>
            <a:off x="2953442" y="3150651"/>
            <a:ext cx="2536629" cy="147299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defTabSz="685800">
              <a:lnSpc>
                <a:spcPts val="5250"/>
              </a:lnSpc>
              <a:defRPr/>
            </a:pPr>
            <a:r>
              <a:rPr lang="en-US" sz="2700" spc="-225" dirty="0">
                <a:solidFill>
                  <a:srgbClr val="FFFFFF"/>
                </a:solidFill>
                <a:latin typeface="Arial" panose="020B0604020202020204"/>
              </a:rPr>
              <a:t>Lowest Installed Carbon Footprint</a:t>
            </a:r>
          </a:p>
        </p:txBody>
      </p:sp>
    </p:spTree>
    <p:extLst>
      <p:ext uri="{BB962C8B-B14F-4D97-AF65-F5344CB8AC3E}">
        <p14:creationId xmlns:p14="http://schemas.microsoft.com/office/powerpoint/2010/main" val="2505709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3DDE-F068-4291-A740-EF673C94DCA7}"/>
              </a:ext>
            </a:extLst>
          </p:cNvPr>
          <p:cNvSpPr>
            <a:spLocks noGrp="1"/>
          </p:cNvSpPr>
          <p:nvPr>
            <p:ph type="title"/>
          </p:nvPr>
        </p:nvSpPr>
        <p:spPr>
          <a:xfrm>
            <a:off x="2004172" y="613246"/>
            <a:ext cx="7626965" cy="753110"/>
          </a:xfrm>
        </p:spPr>
        <p:txBody>
          <a:bodyPr anchor="b">
            <a:normAutofit fontScale="90000"/>
          </a:bodyPr>
          <a:lstStyle/>
          <a:p>
            <a:r>
              <a:rPr lang="en-GB" sz="2850" dirty="0">
                <a:cs typeface="Arial"/>
              </a:rPr>
              <a:t>The Asphalt Journey so far   </a:t>
            </a:r>
            <a:br>
              <a:rPr lang="en-GB" sz="2850" dirty="0">
                <a:cs typeface="Arial"/>
              </a:rPr>
            </a:br>
            <a:endParaRPr lang="en-GB" sz="2850" dirty="0">
              <a:solidFill>
                <a:srgbClr val="FF0000"/>
              </a:solidFill>
            </a:endParaRPr>
          </a:p>
        </p:txBody>
      </p:sp>
      <p:sp>
        <p:nvSpPr>
          <p:cNvPr id="8" name="TextBox 7">
            <a:extLst>
              <a:ext uri="{FF2B5EF4-FFF2-40B4-BE49-F238E27FC236}">
                <a16:creationId xmlns:a16="http://schemas.microsoft.com/office/drawing/2014/main" id="{6F98B488-D0DE-4B06-B0BE-6252440EEF95}"/>
              </a:ext>
            </a:extLst>
          </p:cNvPr>
          <p:cNvSpPr txBox="1"/>
          <p:nvPr/>
        </p:nvSpPr>
        <p:spPr>
          <a:xfrm>
            <a:off x="4843668" y="2662144"/>
            <a:ext cx="75086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srgbClr val="000000"/>
                </a:solidFill>
                <a:effectLst/>
                <a:uLnTx/>
                <a:uFillTx/>
                <a:latin typeface="Arial" panose="020B0604020202020204"/>
                <a:ea typeface="+mn-ea"/>
                <a:cs typeface="+mn-cs"/>
              </a:rPr>
              <a:t>-16%</a:t>
            </a:r>
          </a:p>
        </p:txBody>
      </p:sp>
      <p:sp>
        <p:nvSpPr>
          <p:cNvPr id="9" name="TextBox 8">
            <a:extLst>
              <a:ext uri="{FF2B5EF4-FFF2-40B4-BE49-F238E27FC236}">
                <a16:creationId xmlns:a16="http://schemas.microsoft.com/office/drawing/2014/main" id="{0C60A8AB-5DB8-0ECF-26A3-CDC5F8A2CBCA}"/>
              </a:ext>
            </a:extLst>
          </p:cNvPr>
          <p:cNvSpPr txBox="1"/>
          <p:nvPr/>
        </p:nvSpPr>
        <p:spPr>
          <a:xfrm>
            <a:off x="6597465" y="2902404"/>
            <a:ext cx="857006"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srgbClr val="000000"/>
                </a:solidFill>
                <a:effectLst/>
                <a:uLnTx/>
                <a:uFillTx/>
                <a:latin typeface="Arial" panose="020B0604020202020204"/>
                <a:ea typeface="+mn-ea"/>
                <a:cs typeface="+mn-cs"/>
              </a:rPr>
              <a:t>-24%</a:t>
            </a:r>
          </a:p>
        </p:txBody>
      </p:sp>
      <p:sp>
        <p:nvSpPr>
          <p:cNvPr id="10" name="TextBox 9">
            <a:extLst>
              <a:ext uri="{FF2B5EF4-FFF2-40B4-BE49-F238E27FC236}">
                <a16:creationId xmlns:a16="http://schemas.microsoft.com/office/drawing/2014/main" id="{AAF1A394-F0AC-B43C-9139-2C929DC7EFC6}"/>
              </a:ext>
            </a:extLst>
          </p:cNvPr>
          <p:cNvSpPr txBox="1"/>
          <p:nvPr/>
        </p:nvSpPr>
        <p:spPr>
          <a:xfrm>
            <a:off x="3197679" y="2189055"/>
            <a:ext cx="987634"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11" name="TextBox 10">
            <a:extLst>
              <a:ext uri="{FF2B5EF4-FFF2-40B4-BE49-F238E27FC236}">
                <a16:creationId xmlns:a16="http://schemas.microsoft.com/office/drawing/2014/main" id="{9154970A-D1E4-71B2-10C5-2AA19AD5CB1B}"/>
              </a:ext>
            </a:extLst>
          </p:cNvPr>
          <p:cNvSpPr txBox="1"/>
          <p:nvPr/>
        </p:nvSpPr>
        <p:spPr>
          <a:xfrm>
            <a:off x="8334781" y="3290500"/>
            <a:ext cx="1199906"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srgbClr val="000000"/>
                </a:solidFill>
                <a:effectLst/>
                <a:uLnTx/>
                <a:uFillTx/>
                <a:latin typeface="Arial" panose="020B0604020202020204"/>
                <a:ea typeface="+mn-ea"/>
                <a:cs typeface="+mn-cs"/>
              </a:rPr>
              <a:t>-42%</a:t>
            </a:r>
          </a:p>
        </p:txBody>
      </p:sp>
      <p:pic>
        <p:nvPicPr>
          <p:cNvPr id="4" name="Picture 3">
            <a:extLst>
              <a:ext uri="{FF2B5EF4-FFF2-40B4-BE49-F238E27FC236}">
                <a16:creationId xmlns:a16="http://schemas.microsoft.com/office/drawing/2014/main" id="{BEFF693C-B752-589D-C99F-34D0D9C219F4}"/>
              </a:ext>
            </a:extLst>
          </p:cNvPr>
          <p:cNvPicPr>
            <a:picLocks noChangeAspect="1"/>
          </p:cNvPicPr>
          <p:nvPr/>
        </p:nvPicPr>
        <p:blipFill>
          <a:blip r:embed="rId3"/>
          <a:stretch>
            <a:fillRect/>
          </a:stretch>
        </p:blipFill>
        <p:spPr>
          <a:xfrm>
            <a:off x="1216284" y="999417"/>
            <a:ext cx="8191878" cy="4682926"/>
          </a:xfrm>
          <a:prstGeom prst="rect">
            <a:avLst/>
          </a:prstGeom>
        </p:spPr>
      </p:pic>
      <p:sp>
        <p:nvSpPr>
          <p:cNvPr id="5" name="TextBox 4">
            <a:extLst>
              <a:ext uri="{FF2B5EF4-FFF2-40B4-BE49-F238E27FC236}">
                <a16:creationId xmlns:a16="http://schemas.microsoft.com/office/drawing/2014/main" id="{7591C6EC-22D6-8B41-740B-0C1E20F9D68B}"/>
              </a:ext>
            </a:extLst>
          </p:cNvPr>
          <p:cNvSpPr txBox="1"/>
          <p:nvPr/>
        </p:nvSpPr>
        <p:spPr>
          <a:xfrm>
            <a:off x="1001486" y="5586080"/>
            <a:ext cx="9533609" cy="484748"/>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rPr>
              <a:t>                        Hot mix                        Hot mix + RAP                  Warm mix + RAP              Bio bitumen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rPr>
              <a:t>                                                                                                                                              /Warm/RAP</a:t>
            </a:r>
          </a:p>
        </p:txBody>
      </p:sp>
      <p:cxnSp>
        <p:nvCxnSpPr>
          <p:cNvPr id="6" name="Straight Connector 5">
            <a:extLst>
              <a:ext uri="{FF2B5EF4-FFF2-40B4-BE49-F238E27FC236}">
                <a16:creationId xmlns:a16="http://schemas.microsoft.com/office/drawing/2014/main" id="{EDC23317-6E61-E177-3285-441780B18436}"/>
              </a:ext>
            </a:extLst>
          </p:cNvPr>
          <p:cNvCxnSpPr/>
          <p:nvPr/>
        </p:nvCxnSpPr>
        <p:spPr>
          <a:xfrm>
            <a:off x="7900737" y="1795713"/>
            <a:ext cx="0" cy="3695932"/>
          </a:xfrm>
          <a:prstGeom prst="line">
            <a:avLst/>
          </a:prstGeom>
          <a:ln w="44450"/>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EFCC86F0-A25E-D9DE-7C2E-63D2302FD3A3}"/>
              </a:ext>
            </a:extLst>
          </p:cNvPr>
          <p:cNvSpPr txBox="1"/>
          <p:nvPr/>
        </p:nvSpPr>
        <p:spPr>
          <a:xfrm>
            <a:off x="6715760" y="1925050"/>
            <a:ext cx="1068198"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Arial" panose="020B0604020202020204"/>
                <a:ea typeface="+mn-ea"/>
                <a:cs typeface="+mn-cs"/>
              </a:rPr>
              <a:t>Historical</a:t>
            </a:r>
          </a:p>
        </p:txBody>
      </p:sp>
      <p:sp>
        <p:nvSpPr>
          <p:cNvPr id="12" name="TextBox 11">
            <a:extLst>
              <a:ext uri="{FF2B5EF4-FFF2-40B4-BE49-F238E27FC236}">
                <a16:creationId xmlns:a16="http://schemas.microsoft.com/office/drawing/2014/main" id="{E789E585-4B9B-FBB6-4019-1804BD289BE6}"/>
              </a:ext>
            </a:extLst>
          </p:cNvPr>
          <p:cNvSpPr txBox="1"/>
          <p:nvPr/>
        </p:nvSpPr>
        <p:spPr>
          <a:xfrm>
            <a:off x="8043382" y="1939886"/>
            <a:ext cx="1199906"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Arial" panose="020B0604020202020204"/>
                <a:ea typeface="+mn-ea"/>
                <a:cs typeface="+mn-cs"/>
              </a:rPr>
              <a:t>Now   </a:t>
            </a:r>
          </a:p>
        </p:txBody>
      </p:sp>
      <p:sp>
        <p:nvSpPr>
          <p:cNvPr id="13" name="Star: 5 Points 12">
            <a:extLst>
              <a:ext uri="{FF2B5EF4-FFF2-40B4-BE49-F238E27FC236}">
                <a16:creationId xmlns:a16="http://schemas.microsoft.com/office/drawing/2014/main" id="{7D0CB5AA-BA7C-AB73-21E2-5EA9B3BA8C98}"/>
              </a:ext>
            </a:extLst>
          </p:cNvPr>
          <p:cNvSpPr/>
          <p:nvPr/>
        </p:nvSpPr>
        <p:spPr>
          <a:xfrm>
            <a:off x="8863736" y="4063851"/>
            <a:ext cx="1518447" cy="1016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-70%</a:t>
            </a:r>
          </a:p>
        </p:txBody>
      </p:sp>
      <p:sp>
        <p:nvSpPr>
          <p:cNvPr id="14" name="Rectangle 13">
            <a:extLst>
              <a:ext uri="{FF2B5EF4-FFF2-40B4-BE49-F238E27FC236}">
                <a16:creationId xmlns:a16="http://schemas.microsoft.com/office/drawing/2014/main" id="{C626A937-5BD8-120D-351F-214CBC0A7F60}"/>
              </a:ext>
            </a:extLst>
          </p:cNvPr>
          <p:cNvSpPr/>
          <p:nvPr/>
        </p:nvSpPr>
        <p:spPr>
          <a:xfrm>
            <a:off x="9023008" y="3429000"/>
            <a:ext cx="1199901" cy="468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Tomorrow</a:t>
            </a:r>
          </a:p>
        </p:txBody>
      </p:sp>
      <p:sp>
        <p:nvSpPr>
          <p:cNvPr id="3" name="Star: 5 Points 2">
            <a:extLst>
              <a:ext uri="{FF2B5EF4-FFF2-40B4-BE49-F238E27FC236}">
                <a16:creationId xmlns:a16="http://schemas.microsoft.com/office/drawing/2014/main" id="{7889A1A2-55C7-FD97-F75B-378DD0B6D5DC}"/>
              </a:ext>
            </a:extLst>
          </p:cNvPr>
          <p:cNvSpPr/>
          <p:nvPr/>
        </p:nvSpPr>
        <p:spPr>
          <a:xfrm>
            <a:off x="10535095" y="4014863"/>
            <a:ext cx="1518447" cy="11885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-100% </a:t>
            </a:r>
          </a:p>
        </p:txBody>
      </p:sp>
      <p:sp>
        <p:nvSpPr>
          <p:cNvPr id="15" name="Rectangle 14">
            <a:extLst>
              <a:ext uri="{FF2B5EF4-FFF2-40B4-BE49-F238E27FC236}">
                <a16:creationId xmlns:a16="http://schemas.microsoft.com/office/drawing/2014/main" id="{20F26C44-608C-C510-12E5-C72058DDD5C9}"/>
              </a:ext>
            </a:extLst>
          </p:cNvPr>
          <p:cNvSpPr/>
          <p:nvPr/>
        </p:nvSpPr>
        <p:spPr>
          <a:xfrm>
            <a:off x="10514461" y="3425965"/>
            <a:ext cx="1199901" cy="468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prstClr val="black"/>
                </a:solidFill>
                <a:latin typeface="Calibri" panose="020F0502020204030204"/>
              </a:rPr>
              <a:t>Target</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78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7637A5D8-6187-432E-9114-7D5B1CFE94C4}"/>
              </a:ext>
            </a:extLst>
          </p:cNvPr>
          <p:cNvSpPr>
            <a:spLocks noGrp="1"/>
          </p:cNvSpPr>
          <p:nvPr>
            <p:ph type="pic" sz="quarter" idx="10"/>
          </p:nvPr>
        </p:nvSpPr>
        <p:spPr/>
      </p:sp>
      <p:sp>
        <p:nvSpPr>
          <p:cNvPr id="3" name="Textplatzhalter 2">
            <a:extLst>
              <a:ext uri="{FF2B5EF4-FFF2-40B4-BE49-F238E27FC236}">
                <a16:creationId xmlns:a16="http://schemas.microsoft.com/office/drawing/2014/main" id="{5AFCD444-FD8C-44D1-A5BC-DF5AB59E469D}"/>
              </a:ext>
            </a:extLst>
          </p:cNvPr>
          <p:cNvSpPr>
            <a:spLocks noGrp="1"/>
          </p:cNvSpPr>
          <p:nvPr>
            <p:ph type="body" sz="quarter" idx="11"/>
          </p:nvPr>
        </p:nvSpPr>
        <p:spPr>
          <a:xfrm>
            <a:off x="5567224" y="3861048"/>
            <a:ext cx="5786357" cy="683842"/>
          </a:xfrm>
        </p:spPr>
        <p:txBody>
          <a:bodyPr>
            <a:normAutofit fontScale="92500" lnSpcReduction="10000"/>
          </a:bodyPr>
          <a:lstStyle/>
          <a:p>
            <a:r>
              <a:rPr lang="de-DE" sz="2400" i="0" dirty="0">
                <a:solidFill>
                  <a:schemeClr val="tx1"/>
                </a:solidFill>
              </a:rPr>
              <a:t>Dr. Carsten Karcher, </a:t>
            </a:r>
            <a:r>
              <a:rPr lang="de-DE" sz="2400" i="0" dirty="0" err="1">
                <a:solidFill>
                  <a:schemeClr val="tx1"/>
                </a:solidFill>
              </a:rPr>
              <a:t>Secretary</a:t>
            </a:r>
            <a:r>
              <a:rPr lang="de-DE" sz="2400" i="0" dirty="0">
                <a:solidFill>
                  <a:schemeClr val="tx1"/>
                </a:solidFill>
              </a:rPr>
              <a:t> General</a:t>
            </a:r>
            <a:br>
              <a:rPr lang="de-DE" sz="2400" i="0" dirty="0">
                <a:solidFill>
                  <a:schemeClr val="tx1"/>
                </a:solidFill>
              </a:rPr>
            </a:br>
            <a:r>
              <a:rPr lang="de-DE" sz="2400" i="0" dirty="0">
                <a:solidFill>
                  <a:schemeClr val="tx1"/>
                </a:solidFill>
              </a:rPr>
              <a:t>European Asphalt Pavement </a:t>
            </a:r>
            <a:r>
              <a:rPr lang="de-DE" sz="2400" i="0" dirty="0" err="1">
                <a:solidFill>
                  <a:schemeClr val="tx1"/>
                </a:solidFill>
              </a:rPr>
              <a:t>Association</a:t>
            </a:r>
            <a:endParaRPr lang="en-GB" sz="2400" i="0" dirty="0">
              <a:solidFill>
                <a:schemeClr val="tx1"/>
              </a:solidFill>
            </a:endParaRPr>
          </a:p>
        </p:txBody>
      </p:sp>
      <p:sp>
        <p:nvSpPr>
          <p:cNvPr id="4" name="Textplatzhalter 3">
            <a:extLst>
              <a:ext uri="{FF2B5EF4-FFF2-40B4-BE49-F238E27FC236}">
                <a16:creationId xmlns:a16="http://schemas.microsoft.com/office/drawing/2014/main" id="{2FCB87DA-EEC7-495C-947B-A15395A3E6A9}"/>
              </a:ext>
            </a:extLst>
          </p:cNvPr>
          <p:cNvSpPr>
            <a:spLocks noGrp="1"/>
          </p:cNvSpPr>
          <p:nvPr>
            <p:ph type="body" sz="quarter" idx="12"/>
          </p:nvPr>
        </p:nvSpPr>
        <p:spPr>
          <a:xfrm>
            <a:off x="5567224" y="5229200"/>
            <a:ext cx="5786357" cy="862013"/>
          </a:xfrm>
        </p:spPr>
        <p:txBody>
          <a:bodyPr/>
          <a:lstStyle/>
          <a:p>
            <a:r>
              <a:rPr lang="de-DE" sz="2000" dirty="0"/>
              <a:t>Brussels, September 2022</a:t>
            </a:r>
            <a:endParaRPr lang="en-GB" sz="2400" i="0" dirty="0">
              <a:solidFill>
                <a:schemeClr val="tx1"/>
              </a:solidFill>
            </a:endParaRPr>
          </a:p>
        </p:txBody>
      </p:sp>
      <p:sp>
        <p:nvSpPr>
          <p:cNvPr id="6" name="Foliennummernplatzhalter 5">
            <a:extLst>
              <a:ext uri="{FF2B5EF4-FFF2-40B4-BE49-F238E27FC236}">
                <a16:creationId xmlns:a16="http://schemas.microsoft.com/office/drawing/2014/main" id="{89E54940-50BA-430E-A628-16BADD11DFCB}"/>
              </a:ext>
            </a:extLst>
          </p:cNvPr>
          <p:cNvSpPr>
            <a:spLocks noGrp="1"/>
          </p:cNvSpPr>
          <p:nvPr>
            <p:ph type="sldNum" sz="quarter" idx="14"/>
          </p:nvPr>
        </p:nvSpPr>
        <p:spPr/>
        <p:txBody>
          <a:bodyPr/>
          <a:lstStyle/>
          <a:p>
            <a:pPr marL="0" marR="0" lvl="0" indent="0" algn="r" defTabSz="342991" rtl="0" eaLnBrk="1" fontAlgn="auto" latinLnBrk="0" hangingPunct="1">
              <a:lnSpc>
                <a:spcPct val="100000"/>
              </a:lnSpc>
              <a:spcBef>
                <a:spcPts val="0"/>
              </a:spcBef>
              <a:spcAft>
                <a:spcPts val="0"/>
              </a:spcAft>
              <a:buClrTx/>
              <a:buSzTx/>
              <a:buFontTx/>
              <a:buNone/>
              <a:tabLst/>
              <a:defRPr/>
            </a:pPr>
            <a:fld id="{80F985A6-C3FA-584A-8497-D3FEDF834E47}" type="slidenum">
              <a:rPr kumimoji="0" lang="en-US" sz="900" b="1" i="0" u="none" strike="noStrike" kern="1200" cap="none" spc="0" normalizeH="0" baseline="0" noProof="0">
                <a:ln>
                  <a:noFill/>
                </a:ln>
                <a:solidFill>
                  <a:srgbClr val="3E4D4D"/>
                </a:solidFill>
                <a:effectLst/>
                <a:uLnTx/>
                <a:uFillTx/>
                <a:latin typeface="Calibri"/>
                <a:ea typeface="+mn-ea"/>
                <a:cs typeface="Arial"/>
                <a:sym typeface="Arial"/>
              </a:rPr>
              <a:pPr marL="0" marR="0" lvl="0" indent="0" algn="r" defTabSz="342991"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srgbClr val="3E4D4D"/>
              </a:solidFill>
              <a:effectLst/>
              <a:uLnTx/>
              <a:uFillTx/>
              <a:latin typeface="Calibri"/>
              <a:ea typeface="+mn-ea"/>
              <a:cs typeface="Arial"/>
              <a:sym typeface="Arial"/>
            </a:endParaRPr>
          </a:p>
        </p:txBody>
      </p:sp>
      <p:sp>
        <p:nvSpPr>
          <p:cNvPr id="7" name="Textplatzhalter 6">
            <a:extLst>
              <a:ext uri="{FF2B5EF4-FFF2-40B4-BE49-F238E27FC236}">
                <a16:creationId xmlns:a16="http://schemas.microsoft.com/office/drawing/2014/main" id="{4DA95DBC-0EEE-4072-A350-2F62E1566F43}"/>
              </a:ext>
            </a:extLst>
          </p:cNvPr>
          <p:cNvSpPr>
            <a:spLocks noGrp="1"/>
          </p:cNvSpPr>
          <p:nvPr>
            <p:ph type="body" sz="quarter" idx="15"/>
          </p:nvPr>
        </p:nvSpPr>
        <p:spPr>
          <a:xfrm>
            <a:off x="5515084" y="2361591"/>
            <a:ext cx="6053524" cy="683842"/>
          </a:xfrm>
        </p:spPr>
        <p:txBody>
          <a:bodyPr>
            <a:normAutofit fontScale="77500" lnSpcReduction="20000"/>
          </a:bodyPr>
          <a:lstStyle/>
          <a:p>
            <a:r>
              <a:rPr lang="en-US" dirty="0"/>
              <a:t>Impact of proper Road Maintenance </a:t>
            </a:r>
            <a:endParaRPr lang="en-GB" i="0" dirty="0">
              <a:solidFill>
                <a:schemeClr val="tx1"/>
              </a:solidFill>
            </a:endParaRPr>
          </a:p>
        </p:txBody>
      </p:sp>
    </p:spTree>
    <p:extLst>
      <p:ext uri="{BB962C8B-B14F-4D97-AF65-F5344CB8AC3E}">
        <p14:creationId xmlns:p14="http://schemas.microsoft.com/office/powerpoint/2010/main" val="686449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3FC7A-F0CE-4B2A-A285-C4ABF46FBEFB}"/>
              </a:ext>
            </a:extLst>
          </p:cNvPr>
          <p:cNvSpPr>
            <a:spLocks noGrp="1"/>
          </p:cNvSpPr>
          <p:nvPr>
            <p:ph type="title"/>
          </p:nvPr>
        </p:nvSpPr>
        <p:spPr/>
        <p:txBody>
          <a:bodyPr/>
          <a:lstStyle/>
          <a:p>
            <a:r>
              <a:rPr lang="de-DE" dirty="0"/>
              <a:t>Contributions of Asphalt Industry in EU</a:t>
            </a:r>
            <a:endParaRPr lang="en-GB" dirty="0"/>
          </a:p>
        </p:txBody>
      </p:sp>
      <p:sp>
        <p:nvSpPr>
          <p:cNvPr id="3" name="Inhaltsplatzhalter 2">
            <a:extLst>
              <a:ext uri="{FF2B5EF4-FFF2-40B4-BE49-F238E27FC236}">
                <a16:creationId xmlns:a16="http://schemas.microsoft.com/office/drawing/2014/main" id="{754CFA62-5878-4B52-ADEF-55F60587144F}"/>
              </a:ext>
            </a:extLst>
          </p:cNvPr>
          <p:cNvSpPr>
            <a:spLocks noGrp="1"/>
          </p:cNvSpPr>
          <p:nvPr>
            <p:ph sz="half" idx="2"/>
          </p:nvPr>
        </p:nvSpPr>
        <p:spPr>
          <a:xfrm>
            <a:off x="609600" y="1534886"/>
            <a:ext cx="10972800" cy="4474027"/>
          </a:xfrm>
        </p:spPr>
        <p:txBody>
          <a:bodyPr/>
          <a:lstStyle/>
          <a:p>
            <a:endParaRPr lang="de-DE" b="1" dirty="0">
              <a:solidFill>
                <a:srgbClr val="FF0000"/>
              </a:solidFill>
            </a:endParaRPr>
          </a:p>
          <a:p>
            <a:pPr marL="0" indent="0">
              <a:buNone/>
            </a:pPr>
            <a:r>
              <a:rPr lang="de-DE" b="1" dirty="0"/>
              <a:t>During Production </a:t>
            </a:r>
          </a:p>
          <a:p>
            <a:r>
              <a:rPr lang="de-DE" dirty="0"/>
              <a:t>40-60kg of CO2eq/t of Asphalt with 215 Mt of Asphalt </a:t>
            </a:r>
          </a:p>
          <a:p>
            <a:pPr marL="0" indent="0">
              <a:buNone/>
            </a:pPr>
            <a:r>
              <a:rPr lang="de-DE" dirty="0"/>
              <a:t>     produced (2019/EU-27) </a:t>
            </a:r>
            <a:br>
              <a:rPr lang="de-DE" dirty="0"/>
            </a:br>
            <a:r>
              <a:rPr lang="de-DE" dirty="0">
                <a:solidFill>
                  <a:srgbClr val="FF0000"/>
                </a:solidFill>
                <a:sym typeface="Wingdings" panose="05000000000000000000" pitchFamily="2" charset="2"/>
              </a:rPr>
              <a:t> </a:t>
            </a:r>
            <a:r>
              <a:rPr lang="de-DE" dirty="0">
                <a:solidFill>
                  <a:srgbClr val="FF0000"/>
                </a:solidFill>
              </a:rPr>
              <a:t>appr. 10 Mt of CO2eq per year</a:t>
            </a:r>
          </a:p>
          <a:p>
            <a:pPr marL="0" indent="0">
              <a:buNone/>
            </a:pPr>
            <a:endParaRPr lang="de-DE" dirty="0">
              <a:solidFill>
                <a:srgbClr val="FF0000"/>
              </a:solidFill>
            </a:endParaRPr>
          </a:p>
          <a:p>
            <a:pPr marL="0" indent="0">
              <a:buNone/>
            </a:pPr>
            <a:r>
              <a:rPr lang="de-DE" b="1" dirty="0"/>
              <a:t>In Road Transport </a:t>
            </a:r>
          </a:p>
          <a:p>
            <a:r>
              <a:rPr lang="de-DE" dirty="0"/>
              <a:t>Appr. 860 Mt of CO2eq are related to road transport</a:t>
            </a:r>
          </a:p>
          <a:p>
            <a:r>
              <a:rPr lang="de-DE" dirty="0"/>
              <a:t>&gt;5% can be saved with smooth and even roads and tailor made asphalt surfaces*</a:t>
            </a:r>
            <a:br>
              <a:rPr lang="de-DE" dirty="0"/>
            </a:br>
            <a:r>
              <a:rPr lang="de-DE" dirty="0">
                <a:solidFill>
                  <a:srgbClr val="FF0000"/>
                </a:solidFill>
                <a:sym typeface="Wingdings" panose="05000000000000000000" pitchFamily="2" charset="2"/>
              </a:rPr>
              <a:t></a:t>
            </a:r>
            <a:r>
              <a:rPr lang="de-DE" b="1" dirty="0">
                <a:solidFill>
                  <a:srgbClr val="FF0000"/>
                </a:solidFill>
              </a:rPr>
              <a:t> &gt;40 Mt of CO2eq per year  </a:t>
            </a:r>
            <a:r>
              <a:rPr lang="de-DE" b="1" dirty="0">
                <a:solidFill>
                  <a:srgbClr val="FF0000"/>
                </a:solidFill>
                <a:sym typeface="Wingdings" panose="05000000000000000000" pitchFamily="2" charset="2"/>
              </a:rPr>
              <a:t> Road maintenance is very important</a:t>
            </a:r>
          </a:p>
          <a:p>
            <a:endParaRPr lang="de-DE" b="1" dirty="0"/>
          </a:p>
          <a:p>
            <a:endParaRPr lang="de-DE" dirty="0"/>
          </a:p>
        </p:txBody>
      </p:sp>
      <p:sp>
        <p:nvSpPr>
          <p:cNvPr id="4" name="Fußzeilenplatzhalter 3">
            <a:extLst>
              <a:ext uri="{FF2B5EF4-FFF2-40B4-BE49-F238E27FC236}">
                <a16:creationId xmlns:a16="http://schemas.microsoft.com/office/drawing/2014/main" id="{A3AFBF28-FEBB-42E8-B84A-5349EE456862}"/>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liennummernplatzhalter 4">
            <a:extLst>
              <a:ext uri="{FF2B5EF4-FFF2-40B4-BE49-F238E27FC236}">
                <a16:creationId xmlns:a16="http://schemas.microsoft.com/office/drawing/2014/main" id="{6DD6C628-8DF4-4AC7-9B2A-2729BDA3983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985A6-C3FA-584A-8497-D3FEDF834E47}" type="slidenum">
              <a:rPr kumimoji="0" lang="en-US" sz="18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7" name="Grafik 6">
            <a:extLst>
              <a:ext uri="{FF2B5EF4-FFF2-40B4-BE49-F238E27FC236}">
                <a16:creationId xmlns:a16="http://schemas.microsoft.com/office/drawing/2014/main" id="{D3EC7239-14D1-D3FC-C567-41384E709359}"/>
              </a:ext>
            </a:extLst>
          </p:cNvPr>
          <p:cNvPicPr>
            <a:picLocks noChangeAspect="1"/>
          </p:cNvPicPr>
          <p:nvPr/>
        </p:nvPicPr>
        <p:blipFill>
          <a:blip r:embed="rId2"/>
          <a:stretch>
            <a:fillRect/>
          </a:stretch>
        </p:blipFill>
        <p:spPr>
          <a:xfrm>
            <a:off x="8991600" y="1371635"/>
            <a:ext cx="2590799" cy="2917335"/>
          </a:xfrm>
          <a:prstGeom prst="rect">
            <a:avLst/>
          </a:prstGeom>
        </p:spPr>
      </p:pic>
    </p:spTree>
    <p:extLst>
      <p:ext uri="{BB962C8B-B14F-4D97-AF65-F5344CB8AC3E}">
        <p14:creationId xmlns:p14="http://schemas.microsoft.com/office/powerpoint/2010/main" val="3984383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A96F187-7D91-0A22-AF3C-5DF0CC4924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038" r="12028" b="-965"/>
          <a:stretch/>
        </p:blipFill>
        <p:spPr>
          <a:xfrm>
            <a:off x="6385051" y="1"/>
            <a:ext cx="5831840" cy="5961403"/>
          </a:xfrm>
          <a:prstGeom prst="rect">
            <a:avLst/>
          </a:prstGeom>
        </p:spPr>
      </p:pic>
      <p:pic>
        <p:nvPicPr>
          <p:cNvPr id="10" name="Picture 9" descr="A view of the earth from space&#10;&#10;Description automatically generated with low confidence">
            <a:extLst>
              <a:ext uri="{FF2B5EF4-FFF2-40B4-BE49-F238E27FC236}">
                <a16:creationId xmlns:a16="http://schemas.microsoft.com/office/drawing/2014/main" id="{CCE73E27-80CF-CA71-1CD5-679E7262AE3D}"/>
              </a:ext>
            </a:extLst>
          </p:cNvPr>
          <p:cNvPicPr>
            <a:picLocks noChangeAspect="1"/>
          </p:cNvPicPr>
          <p:nvPr/>
        </p:nvPicPr>
        <p:blipFill>
          <a:blip r:embed="rId4"/>
          <a:stretch>
            <a:fillRect/>
          </a:stretch>
        </p:blipFill>
        <p:spPr>
          <a:xfrm>
            <a:off x="2934679" y="1971040"/>
            <a:ext cx="9282212" cy="4886959"/>
          </a:xfrm>
          <a:prstGeom prst="rect">
            <a:avLst/>
          </a:prstGeom>
        </p:spPr>
      </p:pic>
      <p:sp>
        <p:nvSpPr>
          <p:cNvPr id="2" name="Title 1">
            <a:extLst>
              <a:ext uri="{FF2B5EF4-FFF2-40B4-BE49-F238E27FC236}">
                <a16:creationId xmlns:a16="http://schemas.microsoft.com/office/drawing/2014/main" id="{BF06BF51-62D9-5953-39F8-5248FD8C80B9}"/>
              </a:ext>
            </a:extLst>
          </p:cNvPr>
          <p:cNvSpPr>
            <a:spLocks noGrp="1"/>
          </p:cNvSpPr>
          <p:nvPr>
            <p:ph type="title"/>
          </p:nvPr>
        </p:nvSpPr>
        <p:spPr>
          <a:xfrm>
            <a:off x="469392" y="439078"/>
            <a:ext cx="11253216" cy="915035"/>
          </a:xfrm>
        </p:spPr>
        <p:txBody>
          <a:bodyPr/>
          <a:lstStyle/>
          <a:p>
            <a:r>
              <a:rPr lang="en-US"/>
              <a:t>Low Rolling Resistance Asphalt</a:t>
            </a:r>
          </a:p>
        </p:txBody>
      </p:sp>
      <p:sp>
        <p:nvSpPr>
          <p:cNvPr id="3" name="Content Placeholder 2">
            <a:extLst>
              <a:ext uri="{FF2B5EF4-FFF2-40B4-BE49-F238E27FC236}">
                <a16:creationId xmlns:a16="http://schemas.microsoft.com/office/drawing/2014/main" id="{68461C86-8412-69C8-B2E8-3298A4B6B319}"/>
              </a:ext>
            </a:extLst>
          </p:cNvPr>
          <p:cNvSpPr>
            <a:spLocks noGrp="1"/>
          </p:cNvSpPr>
          <p:nvPr>
            <p:ph sz="half" idx="1"/>
          </p:nvPr>
        </p:nvSpPr>
        <p:spPr>
          <a:xfrm>
            <a:off x="469392" y="1482129"/>
            <a:ext cx="4072128" cy="4976051"/>
          </a:xfrm>
        </p:spPr>
        <p:txBody>
          <a:bodyPr>
            <a:normAutofit fontScale="92500" lnSpcReduction="20000"/>
          </a:bodyPr>
          <a:lstStyle/>
          <a:p>
            <a:r>
              <a:rPr lang="en-US"/>
              <a:t>Reduce the </a:t>
            </a:r>
            <a:r>
              <a:rPr lang="en-US" err="1"/>
              <a:t>tyre’s</a:t>
            </a:r>
            <a:r>
              <a:rPr lang="en-US"/>
              <a:t> rolling resistance, but don’t compromise safety</a:t>
            </a:r>
          </a:p>
          <a:p>
            <a:r>
              <a:rPr lang="en-US"/>
              <a:t>Texture depth reduction, smaller nominal size aggregate, reduced surface roughness</a:t>
            </a:r>
          </a:p>
          <a:p>
            <a:r>
              <a:rPr lang="en-US"/>
              <a:t>Improved ride quality – improved vehicle dynamics</a:t>
            </a:r>
          </a:p>
          <a:p>
            <a:r>
              <a:rPr lang="en-US"/>
              <a:t>Danish paper in 2016 identified</a:t>
            </a:r>
            <a:br>
              <a:rPr lang="en-US"/>
            </a:br>
            <a:r>
              <a:rPr lang="en-US"/>
              <a:t>up to </a:t>
            </a:r>
            <a:r>
              <a:rPr lang="en-US" b="1"/>
              <a:t>7% reduction in fuel consumption </a:t>
            </a:r>
            <a:r>
              <a:rPr lang="en-US"/>
              <a:t>is possible</a:t>
            </a:r>
            <a:br>
              <a:rPr lang="en-US"/>
            </a:br>
            <a:r>
              <a:rPr lang="en-US"/>
              <a:t>by changing surface</a:t>
            </a:r>
            <a:br>
              <a:rPr lang="en-US"/>
            </a:br>
            <a:r>
              <a:rPr lang="en-US"/>
              <a:t>characteristics</a:t>
            </a:r>
          </a:p>
          <a:p>
            <a:endParaRPr lang="en-US"/>
          </a:p>
          <a:p>
            <a:endParaRPr lang="en-US"/>
          </a:p>
        </p:txBody>
      </p:sp>
    </p:spTree>
    <p:extLst>
      <p:ext uri="{BB962C8B-B14F-4D97-AF65-F5344CB8AC3E}">
        <p14:creationId xmlns:p14="http://schemas.microsoft.com/office/powerpoint/2010/main" val="25768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n aerial view of a highway&#10;&#10;Description automatically generated">
            <a:extLst>
              <a:ext uri="{FF2B5EF4-FFF2-40B4-BE49-F238E27FC236}">
                <a16:creationId xmlns:a16="http://schemas.microsoft.com/office/drawing/2014/main" id="{09BCBC8D-B647-4C5E-C4A3-83347A2340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6475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DDCD251-7BBD-8210-28AF-0CC3F2E9A2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427"/>
            <a:ext cx="12192000" cy="6858000"/>
          </a:xfrm>
          <a:prstGeom prst="rect">
            <a:avLst/>
          </a:prstGeom>
        </p:spPr>
      </p:pic>
      <p:pic>
        <p:nvPicPr>
          <p:cNvPr id="19" name="Picture 18">
            <a:extLst>
              <a:ext uri="{FF2B5EF4-FFF2-40B4-BE49-F238E27FC236}">
                <a16:creationId xmlns:a16="http://schemas.microsoft.com/office/drawing/2014/main" id="{3F695B54-8945-42A3-68E4-E2B2FF849075}"/>
              </a:ext>
            </a:extLst>
          </p:cNvPr>
          <p:cNvPicPr>
            <a:picLocks noChangeAspect="1"/>
          </p:cNvPicPr>
          <p:nvPr/>
        </p:nvPicPr>
        <p:blipFill>
          <a:blip r:embed="rId4"/>
          <a:stretch>
            <a:fillRect/>
          </a:stretch>
        </p:blipFill>
        <p:spPr>
          <a:xfrm>
            <a:off x="10644080" y="3739726"/>
            <a:ext cx="1247124" cy="1442253"/>
          </a:xfrm>
          <a:prstGeom prst="rect">
            <a:avLst/>
          </a:prstGeom>
        </p:spPr>
      </p:pic>
      <p:pic>
        <p:nvPicPr>
          <p:cNvPr id="18" name="Picture 17">
            <a:extLst>
              <a:ext uri="{FF2B5EF4-FFF2-40B4-BE49-F238E27FC236}">
                <a16:creationId xmlns:a16="http://schemas.microsoft.com/office/drawing/2014/main" id="{7A7789FF-4A62-3690-86B2-A2E7CDBE870E}"/>
              </a:ext>
            </a:extLst>
          </p:cNvPr>
          <p:cNvPicPr>
            <a:picLocks noChangeAspect="1"/>
          </p:cNvPicPr>
          <p:nvPr/>
        </p:nvPicPr>
        <p:blipFill>
          <a:blip r:embed="rId5"/>
          <a:stretch>
            <a:fillRect/>
          </a:stretch>
        </p:blipFill>
        <p:spPr>
          <a:xfrm>
            <a:off x="6297672" y="3796646"/>
            <a:ext cx="1123357" cy="1328414"/>
          </a:xfrm>
          <a:prstGeom prst="rect">
            <a:avLst/>
          </a:prstGeom>
        </p:spPr>
      </p:pic>
      <p:pic>
        <p:nvPicPr>
          <p:cNvPr id="15" name="Picture 14">
            <a:extLst>
              <a:ext uri="{FF2B5EF4-FFF2-40B4-BE49-F238E27FC236}">
                <a16:creationId xmlns:a16="http://schemas.microsoft.com/office/drawing/2014/main" id="{EA1E487A-2CBA-1320-367E-2EB9EE2A681F}"/>
              </a:ext>
            </a:extLst>
          </p:cNvPr>
          <p:cNvPicPr>
            <a:picLocks noChangeAspect="1"/>
          </p:cNvPicPr>
          <p:nvPr/>
        </p:nvPicPr>
        <p:blipFill>
          <a:blip r:embed="rId4"/>
          <a:stretch>
            <a:fillRect/>
          </a:stretch>
        </p:blipFill>
        <p:spPr>
          <a:xfrm>
            <a:off x="8502977" y="173424"/>
            <a:ext cx="1208001" cy="1397008"/>
          </a:xfrm>
          <a:prstGeom prst="rect">
            <a:avLst/>
          </a:prstGeom>
        </p:spPr>
      </p:pic>
    </p:spTree>
    <p:extLst>
      <p:ext uri="{BB962C8B-B14F-4D97-AF65-F5344CB8AC3E}">
        <p14:creationId xmlns:p14="http://schemas.microsoft.com/office/powerpoint/2010/main" val="841710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AA8D84-BD74-709E-46CE-E4C4C67B89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3F674517-2E73-2F9C-4031-66D9796D73B5}"/>
              </a:ext>
            </a:extLst>
          </p:cNvPr>
          <p:cNvPicPr>
            <a:picLocks noChangeAspect="1"/>
          </p:cNvPicPr>
          <p:nvPr/>
        </p:nvPicPr>
        <p:blipFill>
          <a:blip r:embed="rId4"/>
          <a:stretch>
            <a:fillRect/>
          </a:stretch>
        </p:blipFill>
        <p:spPr>
          <a:xfrm>
            <a:off x="348230" y="1786980"/>
            <a:ext cx="2839728" cy="3284040"/>
          </a:xfrm>
          <a:prstGeom prst="rect">
            <a:avLst/>
          </a:prstGeom>
        </p:spPr>
      </p:pic>
    </p:spTree>
    <p:extLst>
      <p:ext uri="{BB962C8B-B14F-4D97-AF65-F5344CB8AC3E}">
        <p14:creationId xmlns:p14="http://schemas.microsoft.com/office/powerpoint/2010/main" val="577545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0F29-62C7-1AC3-321A-B3EA3B6AB398}"/>
              </a:ext>
            </a:extLst>
          </p:cNvPr>
          <p:cNvSpPr>
            <a:spLocks noGrp="1"/>
          </p:cNvSpPr>
          <p:nvPr>
            <p:ph type="title"/>
          </p:nvPr>
        </p:nvSpPr>
        <p:spPr>
          <a:xfrm>
            <a:off x="838200" y="136526"/>
            <a:ext cx="10515600" cy="924832"/>
          </a:xfrm>
        </p:spPr>
        <p:txBody>
          <a:bodyPr/>
          <a:lstStyle/>
          <a:p>
            <a:r>
              <a:rPr lang="en-GB" dirty="0"/>
              <a:t>Climate Change </a:t>
            </a:r>
          </a:p>
        </p:txBody>
      </p:sp>
      <p:sp>
        <p:nvSpPr>
          <p:cNvPr id="3" name="Content Placeholder 2">
            <a:extLst>
              <a:ext uri="{FF2B5EF4-FFF2-40B4-BE49-F238E27FC236}">
                <a16:creationId xmlns:a16="http://schemas.microsoft.com/office/drawing/2014/main" id="{656AADDB-A9AB-CDF5-AE3F-EF871DEBE270}"/>
              </a:ext>
            </a:extLst>
          </p:cNvPr>
          <p:cNvSpPr>
            <a:spLocks noGrp="1"/>
          </p:cNvSpPr>
          <p:nvPr>
            <p:ph idx="1"/>
          </p:nvPr>
        </p:nvSpPr>
        <p:spPr>
          <a:xfrm>
            <a:off x="838200" y="800100"/>
            <a:ext cx="10515600" cy="5376863"/>
          </a:xfrm>
        </p:spPr>
        <p:txBody>
          <a:bodyPr>
            <a:normAutofit/>
          </a:bodyPr>
          <a:lstStyle/>
          <a:p>
            <a:pPr marL="0" indent="0" algn="l">
              <a:buNone/>
            </a:pPr>
            <a:endParaRPr lang="en-GB" b="1" i="0" dirty="0">
              <a:solidFill>
                <a:srgbClr val="1E1E1C"/>
              </a:solidFill>
              <a:effectLst/>
              <a:latin typeface="Standard Text"/>
            </a:endParaRPr>
          </a:p>
          <a:p>
            <a:pPr algn="l"/>
            <a:r>
              <a:rPr lang="en-GB" b="0" i="0" dirty="0">
                <a:solidFill>
                  <a:srgbClr val="141414"/>
                </a:solidFill>
                <a:effectLst/>
                <a:latin typeface="ReithSans"/>
              </a:rPr>
              <a:t>In April 2024, temperatures in Mali hit 48.5C during an extreme heatwave across the Sahel region of Africa, which was linked to increased hospitalisations and deaths.</a:t>
            </a:r>
          </a:p>
          <a:p>
            <a:pPr algn="l"/>
            <a:endParaRPr lang="en-GB" dirty="0">
              <a:solidFill>
                <a:srgbClr val="141414"/>
              </a:solidFill>
              <a:latin typeface="ReithSans"/>
            </a:endParaRPr>
          </a:p>
          <a:p>
            <a:pPr algn="l"/>
            <a:r>
              <a:rPr lang="en-GB" b="0" i="0" dirty="0">
                <a:solidFill>
                  <a:srgbClr val="141414"/>
                </a:solidFill>
                <a:effectLst/>
                <a:latin typeface="ReithSans"/>
              </a:rPr>
              <a:t>In parts of East Africa, there were five failed rainy seasons in a row between 2020 and 2022, as the region suffered its worst drought for 40 years. This displaced 1.2 million people in Somalia alone.</a:t>
            </a:r>
          </a:p>
          <a:p>
            <a:pPr algn="l"/>
            <a:endParaRPr lang="en-GB" dirty="0">
              <a:solidFill>
                <a:srgbClr val="141414"/>
              </a:solidFill>
              <a:latin typeface="ReithSans"/>
            </a:endParaRPr>
          </a:p>
          <a:p>
            <a:pPr algn="l"/>
            <a:r>
              <a:rPr lang="en-GB" b="0" i="0" dirty="0">
                <a:solidFill>
                  <a:srgbClr val="141414"/>
                </a:solidFill>
                <a:effectLst/>
                <a:latin typeface="ReithSans"/>
              </a:rPr>
              <a:t>The Amazon rainforest had it’s worst drought in at least half a century in the second half of 2023.</a:t>
            </a:r>
            <a:endParaRPr lang="en-GB" dirty="0"/>
          </a:p>
        </p:txBody>
      </p:sp>
      <p:sp>
        <p:nvSpPr>
          <p:cNvPr id="4" name="Date Placeholder 3">
            <a:extLst>
              <a:ext uri="{FF2B5EF4-FFF2-40B4-BE49-F238E27FC236}">
                <a16:creationId xmlns:a16="http://schemas.microsoft.com/office/drawing/2014/main" id="{0CD00D59-D647-72DE-A356-05140CE922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2DC97D-7FC5-D041-86BC-CC35AF5EB3C5}" type="datetime1">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18/11/2024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E34E8D73-3228-B76B-4824-B963C9D43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A71D2-E4C3-934F-AE2B-72AA9473B4BF}"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28986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40">
            <a:extLst>
              <a:ext uri="{FF2B5EF4-FFF2-40B4-BE49-F238E27FC236}">
                <a16:creationId xmlns:a16="http://schemas.microsoft.com/office/drawing/2014/main" id="{8207F798-BE06-5E7B-A88B-97D8255A56D6}"/>
              </a:ext>
            </a:extLst>
          </p:cNvPr>
          <p:cNvGrpSpPr>
            <a:grpSpLocks/>
          </p:cNvGrpSpPr>
          <p:nvPr/>
        </p:nvGrpSpPr>
        <p:grpSpPr bwMode="auto">
          <a:xfrm>
            <a:off x="1822450" y="1098550"/>
            <a:ext cx="8547100" cy="2306638"/>
            <a:chOff x="298551" y="2043681"/>
            <a:chExt cx="11397555" cy="3075570"/>
          </a:xfrm>
        </p:grpSpPr>
        <p:pic>
          <p:nvPicPr>
            <p:cNvPr id="75783" name="Picture 2" descr="Shape, arrow&#10;&#10;Description automatically generated">
              <a:extLst>
                <a:ext uri="{FF2B5EF4-FFF2-40B4-BE49-F238E27FC236}">
                  <a16:creationId xmlns:a16="http://schemas.microsoft.com/office/drawing/2014/main" id="{1CB81E1B-F664-1759-7E38-6CA10F289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51" y="2043681"/>
              <a:ext cx="11397555" cy="289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4" name="Group 1">
              <a:extLst>
                <a:ext uri="{FF2B5EF4-FFF2-40B4-BE49-F238E27FC236}">
                  <a16:creationId xmlns:a16="http://schemas.microsoft.com/office/drawing/2014/main" id="{FE55E94B-535A-EADA-A14A-1B172366E1AD}"/>
                </a:ext>
              </a:extLst>
            </p:cNvPr>
            <p:cNvGrpSpPr>
              <a:grpSpLocks/>
            </p:cNvGrpSpPr>
            <p:nvPr/>
          </p:nvGrpSpPr>
          <p:grpSpPr bwMode="auto">
            <a:xfrm>
              <a:off x="1615029" y="2918756"/>
              <a:ext cx="8820173" cy="2200495"/>
              <a:chOff x="42244" y="4691807"/>
              <a:chExt cx="5246427" cy="1114534"/>
            </a:xfrm>
          </p:grpSpPr>
          <p:grpSp>
            <p:nvGrpSpPr>
              <p:cNvPr id="75785" name="Group 4">
                <a:extLst>
                  <a:ext uri="{FF2B5EF4-FFF2-40B4-BE49-F238E27FC236}">
                    <a16:creationId xmlns:a16="http://schemas.microsoft.com/office/drawing/2014/main" id="{4818CECC-50F6-EA90-F7CC-DCEDFBFF9EE7}"/>
                  </a:ext>
                </a:extLst>
              </p:cNvPr>
              <p:cNvGrpSpPr>
                <a:grpSpLocks/>
              </p:cNvGrpSpPr>
              <p:nvPr/>
            </p:nvGrpSpPr>
            <p:grpSpPr bwMode="auto">
              <a:xfrm>
                <a:off x="42244" y="4691807"/>
                <a:ext cx="5246427" cy="1114534"/>
                <a:chOff x="42244" y="4691807"/>
                <a:chExt cx="5246427" cy="1114534"/>
              </a:xfrm>
            </p:grpSpPr>
            <p:sp>
              <p:nvSpPr>
                <p:cNvPr id="7" name="Rectangle 6">
                  <a:extLst>
                    <a:ext uri="{FF2B5EF4-FFF2-40B4-BE49-F238E27FC236}">
                      <a16:creationId xmlns:a16="http://schemas.microsoft.com/office/drawing/2014/main" id="{5744EBBA-9546-5EB5-91E1-40FDC4D597BA}"/>
                    </a:ext>
                  </a:extLst>
                </p:cNvPr>
                <p:cNvSpPr/>
                <p:nvPr/>
              </p:nvSpPr>
              <p:spPr>
                <a:xfrm>
                  <a:off x="52468" y="5114840"/>
                  <a:ext cx="5191663" cy="577859"/>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defTabSz="685800" eaLnBrk="1" fontAlgn="auto" hangingPunct="1">
                    <a:spcBef>
                      <a:spcPts val="0"/>
                    </a:spcBef>
                    <a:spcAft>
                      <a:spcPts val="0"/>
                    </a:spcAft>
                    <a:defRPr/>
                  </a:pPr>
                  <a:endParaRPr lang="en-GB" sz="1350">
                    <a:solidFill>
                      <a:srgbClr val="FFFFFF"/>
                    </a:solidFill>
                  </a:endParaRPr>
                </a:p>
              </p:txBody>
            </p:sp>
            <p:sp>
              <p:nvSpPr>
                <p:cNvPr id="8" name="Rectangle 7">
                  <a:extLst>
                    <a:ext uri="{FF2B5EF4-FFF2-40B4-BE49-F238E27FC236}">
                      <a16:creationId xmlns:a16="http://schemas.microsoft.com/office/drawing/2014/main" id="{5824C689-674C-AD21-4543-813B6388DBA6}"/>
                    </a:ext>
                  </a:extLst>
                </p:cNvPr>
                <p:cNvSpPr/>
                <p:nvPr/>
              </p:nvSpPr>
              <p:spPr>
                <a:xfrm>
                  <a:off x="42395" y="4691363"/>
                  <a:ext cx="5215588" cy="429909"/>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defTabSz="685800" eaLnBrk="1" fontAlgn="auto" hangingPunct="1">
                    <a:spcBef>
                      <a:spcPts val="0"/>
                    </a:spcBef>
                    <a:spcAft>
                      <a:spcPts val="0"/>
                    </a:spcAft>
                    <a:defRPr/>
                  </a:pPr>
                  <a:endParaRPr lang="en-GB" sz="1350">
                    <a:solidFill>
                      <a:srgbClr val="FFFFFF"/>
                    </a:solidFill>
                  </a:endParaRPr>
                </a:p>
              </p:txBody>
            </p:sp>
            <p:sp>
              <p:nvSpPr>
                <p:cNvPr id="9" name="TextBox 64">
                  <a:extLst>
                    <a:ext uri="{FF2B5EF4-FFF2-40B4-BE49-F238E27FC236}">
                      <a16:creationId xmlns:a16="http://schemas.microsoft.com/office/drawing/2014/main" id="{BAF07D76-E41E-C31F-03B8-01A25F8F2E92}"/>
                    </a:ext>
                  </a:extLst>
                </p:cNvPr>
                <p:cNvSpPr txBox="1"/>
                <p:nvPr/>
              </p:nvSpPr>
              <p:spPr>
                <a:xfrm>
                  <a:off x="107873" y="5219905"/>
                  <a:ext cx="5180330" cy="58643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68580" tIns="34290" rIns="68580" bIns="3429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685800" eaLnBrk="1" fontAlgn="auto" hangingPunct="1">
                    <a:spcBef>
                      <a:spcPts val="0"/>
                    </a:spcBef>
                    <a:spcAft>
                      <a:spcPts val="0"/>
                    </a:spcAft>
                    <a:defRPr/>
                  </a:pPr>
                  <a:r>
                    <a:rPr lang="en-GB" sz="2400" dirty="0">
                      <a:solidFill>
                        <a:srgbClr val="FFFFFF"/>
                      </a:solidFill>
                      <a:effectLst>
                        <a:outerShdw blurRad="38100" dist="38100" dir="2700000" algn="tl">
                          <a:srgbClr val="000000">
                            <a:alpha val="43137"/>
                          </a:srgbClr>
                        </a:outerShdw>
                      </a:effectLst>
                      <a:ea typeface="Times New Roman" panose="02020603050405020304" pitchFamily="18" charset="0"/>
                      <a:cs typeface="Calibri"/>
                    </a:rPr>
                    <a:t>Dense 20mm Bio Binder </a:t>
                  </a:r>
                  <a:r>
                    <a:rPr lang="en-GB" sz="2400" dirty="0">
                      <a:solidFill>
                        <a:srgbClr val="E7E6E6"/>
                      </a:solidFill>
                      <a:effectLst>
                        <a:outerShdw blurRad="38100" dist="38100" dir="2700000" algn="tl">
                          <a:srgbClr val="000000">
                            <a:alpha val="43137"/>
                          </a:srgbClr>
                        </a:outerShdw>
                      </a:effectLst>
                      <a:ea typeface="Times New Roman" panose="02020603050405020304" pitchFamily="18" charset="0"/>
                      <a:cs typeface="Calibri"/>
                    </a:rPr>
                    <a:t>Bio </a:t>
                  </a:r>
                  <a:endParaRPr lang="en-GB" sz="1800" b="1" dirty="0">
                    <a:solidFill>
                      <a:srgbClr val="FFFFFF"/>
                    </a:solidFill>
                    <a:effectLst>
                      <a:outerShdw blurRad="38100" dist="38100" dir="2700000" algn="tl">
                        <a:srgbClr val="000000">
                          <a:alpha val="43137"/>
                        </a:srgbClr>
                      </a:outerShdw>
                    </a:effectLst>
                    <a:cs typeface="Arial"/>
                  </a:endParaRPr>
                </a:p>
              </p:txBody>
            </p:sp>
          </p:grpSp>
          <p:sp>
            <p:nvSpPr>
              <p:cNvPr id="6" name="TextBox 64">
                <a:extLst>
                  <a:ext uri="{FF2B5EF4-FFF2-40B4-BE49-F238E27FC236}">
                    <a16:creationId xmlns:a16="http://schemas.microsoft.com/office/drawing/2014/main" id="{59945DDC-7D1D-71F7-2C86-27C67F7E48A8}"/>
                  </a:ext>
                </a:extLst>
              </p:cNvPr>
              <p:cNvSpPr txBox="1"/>
              <p:nvPr/>
            </p:nvSpPr>
            <p:spPr>
              <a:xfrm>
                <a:off x="427709" y="4702084"/>
                <a:ext cx="4540659" cy="40525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68580" tIns="34290" rIns="68580" bIns="3429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685800" eaLnBrk="1" fontAlgn="auto" hangingPunct="1">
                  <a:spcBef>
                    <a:spcPts val="0"/>
                  </a:spcBef>
                  <a:spcAft>
                    <a:spcPts val="0"/>
                  </a:spcAft>
                  <a:defRPr/>
                </a:pPr>
                <a:r>
                  <a:rPr lang="en-GB" sz="3000" b="1" dirty="0">
                    <a:solidFill>
                      <a:srgbClr val="FFFFFF"/>
                    </a:solidFill>
                    <a:effectLst>
                      <a:outerShdw blurRad="38100" dist="38100" dir="2700000" algn="tl">
                        <a:srgbClr val="000000">
                          <a:alpha val="43137"/>
                        </a:srgbClr>
                      </a:outerShdw>
                    </a:effectLst>
                    <a:ea typeface="Times New Roman" panose="02020603050405020304" pitchFamily="18" charset="0"/>
                    <a:cs typeface="Calibri"/>
                  </a:rPr>
                  <a:t>       Bio-</a:t>
                </a:r>
                <a:r>
                  <a:rPr lang="en-GB" sz="3000" b="1" dirty="0" err="1">
                    <a:solidFill>
                      <a:srgbClr val="FFFFFF"/>
                    </a:solidFill>
                    <a:effectLst>
                      <a:outerShdw blurRad="38100" dist="38100" dir="2700000" algn="tl">
                        <a:srgbClr val="000000">
                          <a:alpha val="43137"/>
                        </a:srgbClr>
                      </a:outerShdw>
                    </a:effectLst>
                    <a:ea typeface="Times New Roman" panose="02020603050405020304" pitchFamily="18" charset="0"/>
                    <a:cs typeface="Calibri"/>
                  </a:rPr>
                  <a:t>UltiPave</a:t>
                </a:r>
                <a:r>
                  <a:rPr lang="en-GB" sz="3000" b="1" dirty="0">
                    <a:solidFill>
                      <a:srgbClr val="FFFFFF"/>
                    </a:solidFill>
                    <a:effectLst>
                      <a:outerShdw blurRad="38100" dist="38100" dir="2700000" algn="tl">
                        <a:srgbClr val="000000">
                          <a:alpha val="43137"/>
                        </a:srgbClr>
                      </a:outerShdw>
                    </a:effectLst>
                    <a:ea typeface="Times New Roman" panose="02020603050405020304" pitchFamily="18" charset="0"/>
                    <a:cs typeface="Calibri"/>
                  </a:rPr>
                  <a:t> </a:t>
                </a:r>
                <a:r>
                  <a:rPr lang="en-GB" sz="3000" b="1" dirty="0" err="1">
                    <a:solidFill>
                      <a:srgbClr val="FFFFFF"/>
                    </a:solidFill>
                    <a:effectLst>
                      <a:outerShdw blurRad="38100" dist="38100" dir="2700000" algn="tl">
                        <a:srgbClr val="000000">
                          <a:alpha val="43137"/>
                        </a:srgbClr>
                      </a:outerShdw>
                    </a:effectLst>
                    <a:ea typeface="Times New Roman" panose="02020603050405020304" pitchFamily="18" charset="0"/>
                    <a:cs typeface="Calibri"/>
                  </a:rPr>
                  <a:t>Longlife</a:t>
                </a:r>
                <a:r>
                  <a:rPr lang="en-GB" sz="3000" b="1" dirty="0">
                    <a:solidFill>
                      <a:srgbClr val="FFFFFF"/>
                    </a:solidFill>
                    <a:effectLst>
                      <a:outerShdw blurRad="38100" dist="38100" dir="2700000" algn="tl">
                        <a:srgbClr val="000000">
                          <a:alpha val="43137"/>
                        </a:srgbClr>
                      </a:outerShdw>
                    </a:effectLst>
                    <a:ea typeface="Times New Roman" panose="02020603050405020304" pitchFamily="18" charset="0"/>
                    <a:cs typeface="Calibri"/>
                  </a:rPr>
                  <a:t> PMB</a:t>
                </a:r>
                <a:endParaRPr lang="en-GB" sz="2400" b="1" dirty="0">
                  <a:solidFill>
                    <a:srgbClr val="FFFFFF"/>
                  </a:solidFill>
                  <a:effectLst>
                    <a:outerShdw blurRad="38100" dist="38100" dir="2700000" algn="tl">
                      <a:srgbClr val="000000">
                        <a:alpha val="43137"/>
                      </a:srgbClr>
                    </a:outerShdw>
                  </a:effectLst>
                  <a:cs typeface="Calibri"/>
                </a:endParaRPr>
              </a:p>
            </p:txBody>
          </p:sp>
        </p:grpSp>
      </p:grpSp>
      <p:sp>
        <p:nvSpPr>
          <p:cNvPr id="44" name="Title 1">
            <a:extLst>
              <a:ext uri="{FF2B5EF4-FFF2-40B4-BE49-F238E27FC236}">
                <a16:creationId xmlns:a16="http://schemas.microsoft.com/office/drawing/2014/main" id="{AA09BC35-6A49-8C8D-5CFE-D6C57BF17DC1}"/>
              </a:ext>
            </a:extLst>
          </p:cNvPr>
          <p:cNvSpPr txBox="1">
            <a:spLocks/>
          </p:cNvSpPr>
          <p:nvPr/>
        </p:nvSpPr>
        <p:spPr>
          <a:xfrm>
            <a:off x="6221414" y="1727201"/>
            <a:ext cx="2124075" cy="1108075"/>
          </a:xfrm>
          <a:prstGeom prst="rect">
            <a:avLst/>
          </a:prstGeom>
        </p:spPr>
        <p:txBody>
          <a:bodyPr lIns="68580" tIns="34290" rIns="68580" bIns="34290" anchor="ct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defTabSz="685800" fontAlgn="auto">
              <a:lnSpc>
                <a:spcPts val="5250"/>
              </a:lnSpc>
              <a:spcAft>
                <a:spcPts val="0"/>
              </a:spcAft>
              <a:defRPr/>
            </a:pPr>
            <a:endParaRPr lang="en-US" sz="1800" spc="-225">
              <a:solidFill>
                <a:srgbClr val="FFFFFF"/>
              </a:solidFill>
            </a:endParaRPr>
          </a:p>
        </p:txBody>
      </p:sp>
      <p:sp>
        <p:nvSpPr>
          <p:cNvPr id="75780" name="Title 1">
            <a:extLst>
              <a:ext uri="{FF2B5EF4-FFF2-40B4-BE49-F238E27FC236}">
                <a16:creationId xmlns:a16="http://schemas.microsoft.com/office/drawing/2014/main" id="{EB0166D8-BC80-BB95-7958-1FE169A67842}"/>
              </a:ext>
            </a:extLst>
          </p:cNvPr>
          <p:cNvSpPr txBox="1">
            <a:spLocks noChangeArrowheads="1"/>
          </p:cNvSpPr>
          <p:nvPr/>
        </p:nvSpPr>
        <p:spPr bwMode="auto">
          <a:xfrm>
            <a:off x="1465262" y="4273551"/>
            <a:ext cx="9202738" cy="242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defTabSz="685800">
              <a:lnSpc>
                <a:spcPct val="90000"/>
              </a:lnSpc>
              <a:spcBef>
                <a:spcPts val="750"/>
              </a:spcBef>
              <a:buFont typeface="Arial" panose="020B0604020202020204" pitchFamily="34" charset="0"/>
              <a:buChar char="•"/>
              <a:defRPr sz="1300">
                <a:solidFill>
                  <a:schemeClr val="tx1"/>
                </a:solidFill>
                <a:latin typeface="Arial" panose="020B0604020202020204" pitchFamily="34" charset="0"/>
              </a:defRPr>
            </a:lvl1pPr>
            <a:lvl2pPr marL="742950" indent="-28575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2pPr>
            <a:lvl3pPr marL="11430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9pPr>
          </a:lstStyle>
          <a:p>
            <a:pPr algn="ctr" eaLnBrk="1" hangingPunct="1">
              <a:lnSpc>
                <a:spcPts val="3450"/>
              </a:lnSpc>
              <a:spcBef>
                <a:spcPct val="0"/>
              </a:spcBef>
              <a:buFontTx/>
              <a:buNone/>
            </a:pPr>
            <a:r>
              <a:rPr lang="en-US" altLang="en-US" sz="1600" b="1" dirty="0">
                <a:solidFill>
                  <a:srgbClr val="000000"/>
                </a:solidFill>
              </a:rPr>
              <a:t>Surface Course bitumen used Shell BIO </a:t>
            </a:r>
            <a:r>
              <a:rPr lang="en-US" altLang="en-US" sz="1600" b="1" dirty="0" err="1">
                <a:solidFill>
                  <a:srgbClr val="000000"/>
                </a:solidFill>
              </a:rPr>
              <a:t>Agesafe</a:t>
            </a:r>
            <a:r>
              <a:rPr lang="en-US" altLang="en-US" sz="1600" b="1" dirty="0">
                <a:solidFill>
                  <a:srgbClr val="000000"/>
                </a:solidFill>
              </a:rPr>
              <a:t> to obtain the extended life. </a:t>
            </a:r>
          </a:p>
          <a:p>
            <a:pPr algn="ctr" eaLnBrk="1" hangingPunct="1">
              <a:lnSpc>
                <a:spcPts val="3450"/>
              </a:lnSpc>
              <a:spcBef>
                <a:spcPct val="0"/>
              </a:spcBef>
              <a:buFontTx/>
              <a:buNone/>
            </a:pPr>
            <a:r>
              <a:rPr lang="en-US" altLang="en-US" sz="1600" b="1" dirty="0">
                <a:solidFill>
                  <a:srgbClr val="000000"/>
                </a:solidFill>
              </a:rPr>
              <a:t>Bitumen used in Binder/Base was Shell “Carbon Sink” CS375. </a:t>
            </a:r>
          </a:p>
          <a:p>
            <a:pPr algn="ctr" eaLnBrk="1" hangingPunct="1">
              <a:lnSpc>
                <a:spcPts val="3450"/>
              </a:lnSpc>
              <a:spcBef>
                <a:spcPct val="0"/>
              </a:spcBef>
              <a:buFontTx/>
              <a:buNone/>
            </a:pPr>
            <a:r>
              <a:rPr lang="en-US" altLang="en-US" sz="1600" b="1" dirty="0">
                <a:solidFill>
                  <a:srgbClr val="000000"/>
                </a:solidFill>
              </a:rPr>
              <a:t>RAP 20% in SC and 40% RAP in Base/Binder Course</a:t>
            </a:r>
          </a:p>
          <a:p>
            <a:pPr algn="ctr" eaLnBrk="1" hangingPunct="1">
              <a:lnSpc>
                <a:spcPts val="3450"/>
              </a:lnSpc>
              <a:spcBef>
                <a:spcPct val="0"/>
              </a:spcBef>
              <a:buFontTx/>
              <a:buNone/>
            </a:pPr>
            <a:r>
              <a:rPr lang="en-US" altLang="en-US" sz="1600" b="1" dirty="0">
                <a:solidFill>
                  <a:srgbClr val="000000"/>
                </a:solidFill>
              </a:rPr>
              <a:t>75% Carbon Reduction Achieved + Extended Life</a:t>
            </a:r>
          </a:p>
          <a:p>
            <a:pPr algn="ctr" eaLnBrk="1" hangingPunct="1">
              <a:lnSpc>
                <a:spcPts val="3450"/>
              </a:lnSpc>
              <a:spcBef>
                <a:spcPct val="0"/>
              </a:spcBef>
              <a:buFontTx/>
              <a:buNone/>
            </a:pPr>
            <a:endParaRPr lang="en-US" altLang="en-US" sz="2100" b="1" dirty="0">
              <a:solidFill>
                <a:srgbClr val="000000"/>
              </a:solidFill>
            </a:endParaRPr>
          </a:p>
        </p:txBody>
      </p:sp>
      <p:sp>
        <p:nvSpPr>
          <p:cNvPr id="13" name="Title 1">
            <a:extLst>
              <a:ext uri="{FF2B5EF4-FFF2-40B4-BE49-F238E27FC236}">
                <a16:creationId xmlns:a16="http://schemas.microsoft.com/office/drawing/2014/main" id="{433EB381-676A-A2C7-BE16-C365F224B400}"/>
              </a:ext>
            </a:extLst>
          </p:cNvPr>
          <p:cNvSpPr txBox="1">
            <a:spLocks/>
          </p:cNvSpPr>
          <p:nvPr/>
        </p:nvSpPr>
        <p:spPr>
          <a:xfrm>
            <a:off x="1465263" y="-84138"/>
            <a:ext cx="9144001" cy="1149351"/>
          </a:xfrm>
          <a:prstGeom prst="rect">
            <a:avLst/>
          </a:prstGeom>
          <a:effectLst/>
        </p:spPr>
        <p:txBody>
          <a:bodyPr lIns="68580" tIns="34290" rIns="68580" bIns="34290" anchor="ct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algn="ctr" defTabSz="685800" fontAlgn="auto">
              <a:lnSpc>
                <a:spcPts val="3450"/>
              </a:lnSpc>
              <a:spcAft>
                <a:spcPts val="0"/>
              </a:spcAft>
              <a:defRPr/>
            </a:pPr>
            <a:r>
              <a:rPr lang="en-US" sz="3000" spc="-225">
                <a:solidFill>
                  <a:srgbClr val="000000"/>
                </a:solidFill>
              </a:rPr>
              <a:t>A64 General Use </a:t>
            </a:r>
          </a:p>
        </p:txBody>
      </p:sp>
      <p:sp>
        <p:nvSpPr>
          <p:cNvPr id="2" name="Rectangle 1">
            <a:extLst>
              <a:ext uri="{FF2B5EF4-FFF2-40B4-BE49-F238E27FC236}">
                <a16:creationId xmlns:a16="http://schemas.microsoft.com/office/drawing/2014/main" id="{E51F7CBC-CFBC-CB94-7963-E0EC1D36C0D8}"/>
              </a:ext>
            </a:extLst>
          </p:cNvPr>
          <p:cNvSpPr/>
          <p:nvPr/>
        </p:nvSpPr>
        <p:spPr bwMode="auto">
          <a:xfrm>
            <a:off x="2825750" y="3217863"/>
            <a:ext cx="6546850" cy="101758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defTabSz="685800" eaLnBrk="1" fontAlgn="auto" hangingPunct="1">
              <a:spcBef>
                <a:spcPts val="0"/>
              </a:spcBef>
              <a:spcAft>
                <a:spcPts val="0"/>
              </a:spcAft>
              <a:defRPr/>
            </a:pPr>
            <a:r>
              <a:rPr lang="en-GB" sz="2400" dirty="0">
                <a:solidFill>
                  <a:srgbClr val="FFFFFF"/>
                </a:solidFill>
                <a:effectLst>
                  <a:outerShdw blurRad="38100" dist="38100" dir="2700000" algn="tl">
                    <a:srgbClr val="000000">
                      <a:alpha val="43137"/>
                    </a:srgbClr>
                  </a:outerShdw>
                </a:effectLst>
                <a:ea typeface="Times New Roman" panose="02020603050405020304" pitchFamily="18" charset="0"/>
                <a:cs typeface="Arial"/>
              </a:rPr>
              <a:t>Dense 32mm Bio Base  </a:t>
            </a:r>
            <a:endParaRPr lang="en-GB" sz="2400" b="1" dirty="0">
              <a:solidFill>
                <a:srgbClr val="FFFFFF"/>
              </a:solidFill>
              <a:effectLst>
                <a:outerShdw blurRad="38100" dist="38100" dir="2700000" algn="tl">
                  <a:srgbClr val="000000">
                    <a:alpha val="43137"/>
                  </a:srgbClr>
                </a:outerShdw>
              </a:effectLst>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0DFFCE6C-2825-7105-A527-D493C2D5CFD0}"/>
              </a:ext>
            </a:extLst>
          </p:cNvPr>
          <p:cNvSpPr txBox="1">
            <a:spLocks/>
          </p:cNvSpPr>
          <p:nvPr/>
        </p:nvSpPr>
        <p:spPr>
          <a:xfrm>
            <a:off x="6221414" y="1727201"/>
            <a:ext cx="2124075" cy="1108075"/>
          </a:xfrm>
          <a:prstGeom prst="rect">
            <a:avLst/>
          </a:prstGeom>
        </p:spPr>
        <p:txBody>
          <a:bodyPr lIns="68580" tIns="34290" rIns="68580" bIns="34290" anchor="ct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defTabSz="685800" fontAlgn="auto">
              <a:lnSpc>
                <a:spcPts val="5250"/>
              </a:lnSpc>
              <a:spcAft>
                <a:spcPts val="0"/>
              </a:spcAft>
              <a:defRPr/>
            </a:pPr>
            <a:endParaRPr lang="en-US" sz="1800" spc="-225">
              <a:solidFill>
                <a:srgbClr val="FFFFFF"/>
              </a:solidFill>
            </a:endParaRPr>
          </a:p>
        </p:txBody>
      </p:sp>
      <p:grpSp>
        <p:nvGrpSpPr>
          <p:cNvPr id="77827" name="Group 20">
            <a:extLst>
              <a:ext uri="{FF2B5EF4-FFF2-40B4-BE49-F238E27FC236}">
                <a16:creationId xmlns:a16="http://schemas.microsoft.com/office/drawing/2014/main" id="{4E1BBDD4-72E0-AD35-5E71-EBFBBC31CAD5}"/>
              </a:ext>
            </a:extLst>
          </p:cNvPr>
          <p:cNvGrpSpPr>
            <a:grpSpLocks/>
          </p:cNvGrpSpPr>
          <p:nvPr/>
        </p:nvGrpSpPr>
        <p:grpSpPr bwMode="auto">
          <a:xfrm>
            <a:off x="2038350" y="2003425"/>
            <a:ext cx="8548688" cy="2306638"/>
            <a:chOff x="298551" y="2043681"/>
            <a:chExt cx="11397555" cy="3075566"/>
          </a:xfrm>
        </p:grpSpPr>
        <p:pic>
          <p:nvPicPr>
            <p:cNvPr id="77832" name="Picture 13" descr="Shape, arrow&#10;&#10;Description automatically generated">
              <a:extLst>
                <a:ext uri="{FF2B5EF4-FFF2-40B4-BE49-F238E27FC236}">
                  <a16:creationId xmlns:a16="http://schemas.microsoft.com/office/drawing/2014/main" id="{4C7B7F13-6D43-C4B3-173E-146CE2EFB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51" y="2043681"/>
              <a:ext cx="11397555" cy="289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33" name="Group 14">
              <a:extLst>
                <a:ext uri="{FF2B5EF4-FFF2-40B4-BE49-F238E27FC236}">
                  <a16:creationId xmlns:a16="http://schemas.microsoft.com/office/drawing/2014/main" id="{792EC72F-932D-B38A-614D-3460525A9DAE}"/>
                </a:ext>
              </a:extLst>
            </p:cNvPr>
            <p:cNvGrpSpPr>
              <a:grpSpLocks/>
            </p:cNvGrpSpPr>
            <p:nvPr/>
          </p:nvGrpSpPr>
          <p:grpSpPr bwMode="auto">
            <a:xfrm>
              <a:off x="1615029" y="2918753"/>
              <a:ext cx="8820173" cy="2200494"/>
              <a:chOff x="42244" y="4691807"/>
              <a:chExt cx="5246427" cy="1114534"/>
            </a:xfrm>
          </p:grpSpPr>
          <p:grpSp>
            <p:nvGrpSpPr>
              <p:cNvPr id="77834" name="Group 15">
                <a:extLst>
                  <a:ext uri="{FF2B5EF4-FFF2-40B4-BE49-F238E27FC236}">
                    <a16:creationId xmlns:a16="http://schemas.microsoft.com/office/drawing/2014/main" id="{DB21D4F1-97EF-FBB1-F2EA-366C5E827665}"/>
                  </a:ext>
                </a:extLst>
              </p:cNvPr>
              <p:cNvGrpSpPr>
                <a:grpSpLocks/>
              </p:cNvGrpSpPr>
              <p:nvPr/>
            </p:nvGrpSpPr>
            <p:grpSpPr bwMode="auto">
              <a:xfrm>
                <a:off x="42244" y="4691807"/>
                <a:ext cx="5246427" cy="1114534"/>
                <a:chOff x="42244" y="4691807"/>
                <a:chExt cx="5246427" cy="1114534"/>
              </a:xfrm>
            </p:grpSpPr>
            <p:sp>
              <p:nvSpPr>
                <p:cNvPr id="18" name="Rectangle 17">
                  <a:extLst>
                    <a:ext uri="{FF2B5EF4-FFF2-40B4-BE49-F238E27FC236}">
                      <a16:creationId xmlns:a16="http://schemas.microsoft.com/office/drawing/2014/main" id="{A694A6D5-8462-ABF2-95E5-DC150B87AB8D}"/>
                    </a:ext>
                  </a:extLst>
                </p:cNvPr>
                <p:cNvSpPr/>
                <p:nvPr/>
              </p:nvSpPr>
              <p:spPr>
                <a:xfrm>
                  <a:off x="52320" y="5114840"/>
                  <a:ext cx="5191957" cy="577859"/>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defTabSz="685800" eaLnBrk="1" fontAlgn="auto" hangingPunct="1">
                    <a:spcBef>
                      <a:spcPts val="0"/>
                    </a:spcBef>
                    <a:spcAft>
                      <a:spcPts val="0"/>
                    </a:spcAft>
                    <a:defRPr/>
                  </a:pPr>
                  <a:endParaRPr lang="en-GB" sz="1350">
                    <a:solidFill>
                      <a:srgbClr val="FFFFFF"/>
                    </a:solidFill>
                  </a:endParaRPr>
                </a:p>
              </p:txBody>
            </p:sp>
            <p:sp>
              <p:nvSpPr>
                <p:cNvPr id="19" name="Rectangle 18">
                  <a:extLst>
                    <a:ext uri="{FF2B5EF4-FFF2-40B4-BE49-F238E27FC236}">
                      <a16:creationId xmlns:a16="http://schemas.microsoft.com/office/drawing/2014/main" id="{EB431298-7077-D7AB-3764-42F5A66CABA6}"/>
                    </a:ext>
                  </a:extLst>
                </p:cNvPr>
                <p:cNvSpPr/>
                <p:nvPr/>
              </p:nvSpPr>
              <p:spPr>
                <a:xfrm>
                  <a:off x="42249" y="4691364"/>
                  <a:ext cx="5215878" cy="429909"/>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defTabSz="685800" eaLnBrk="1" fontAlgn="auto" hangingPunct="1">
                    <a:spcBef>
                      <a:spcPts val="0"/>
                    </a:spcBef>
                    <a:spcAft>
                      <a:spcPts val="0"/>
                    </a:spcAft>
                    <a:defRPr/>
                  </a:pPr>
                  <a:endParaRPr lang="en-GB" sz="1350">
                    <a:solidFill>
                      <a:srgbClr val="FFFFFF"/>
                    </a:solidFill>
                  </a:endParaRPr>
                </a:p>
              </p:txBody>
            </p:sp>
            <p:sp>
              <p:nvSpPr>
                <p:cNvPr id="20" name="TextBox 64">
                  <a:extLst>
                    <a:ext uri="{FF2B5EF4-FFF2-40B4-BE49-F238E27FC236}">
                      <a16:creationId xmlns:a16="http://schemas.microsoft.com/office/drawing/2014/main" id="{231B6D3F-1921-F97E-CF0E-B0711DE79773}"/>
                    </a:ext>
                  </a:extLst>
                </p:cNvPr>
                <p:cNvSpPr txBox="1"/>
                <p:nvPr/>
              </p:nvSpPr>
              <p:spPr>
                <a:xfrm>
                  <a:off x="107715" y="5219906"/>
                  <a:ext cx="5180627" cy="58643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685800" eaLnBrk="1" fontAlgn="auto" hangingPunct="1">
                    <a:spcBef>
                      <a:spcPts val="0"/>
                    </a:spcBef>
                    <a:spcAft>
                      <a:spcPts val="0"/>
                    </a:spcAft>
                    <a:defRPr/>
                  </a:pPr>
                  <a:r>
                    <a:rPr lang="en-GB" sz="2400" dirty="0">
                      <a:solidFill>
                        <a:srgbClr val="FFFFFF"/>
                      </a:solidFill>
                      <a:effectLst>
                        <a:outerShdw blurRad="38100" dist="38100" dir="2700000" algn="tl">
                          <a:srgbClr val="000000">
                            <a:alpha val="43137"/>
                          </a:srgbClr>
                        </a:outerShdw>
                      </a:effectLst>
                      <a:ea typeface="Times New Roman" panose="02020603050405020304" pitchFamily="18" charset="0"/>
                      <a:cs typeface="Arial"/>
                    </a:rPr>
                    <a:t>20mm Bio Binder 40/60 Pen  (With 3% ACLA)</a:t>
                  </a:r>
                  <a:endParaRPr lang="en-GB" sz="1800" b="1" dirty="0">
                    <a:solidFill>
                      <a:srgbClr val="FFFFFF"/>
                    </a:solidFill>
                    <a:effectLst>
                      <a:outerShdw blurRad="38100" dist="38100" dir="2700000" algn="tl">
                        <a:srgbClr val="000000">
                          <a:alpha val="43137"/>
                        </a:srgbClr>
                      </a:outerShdw>
                    </a:effectLst>
                    <a:cs typeface="Arial"/>
                  </a:endParaRPr>
                </a:p>
              </p:txBody>
            </p:sp>
          </p:grpSp>
          <p:sp>
            <p:nvSpPr>
              <p:cNvPr id="17" name="TextBox 64">
                <a:extLst>
                  <a:ext uri="{FF2B5EF4-FFF2-40B4-BE49-F238E27FC236}">
                    <a16:creationId xmlns:a16="http://schemas.microsoft.com/office/drawing/2014/main" id="{89057359-77E7-E37C-F112-2438FEBB635E}"/>
                  </a:ext>
                </a:extLst>
              </p:cNvPr>
              <p:cNvSpPr txBox="1"/>
              <p:nvPr/>
            </p:nvSpPr>
            <p:spPr>
              <a:xfrm>
                <a:off x="52320" y="4744969"/>
                <a:ext cx="5191957" cy="2948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685800" eaLnBrk="1" fontAlgn="auto" hangingPunct="1">
                  <a:spcBef>
                    <a:spcPts val="0"/>
                  </a:spcBef>
                  <a:spcAft>
                    <a:spcPts val="0"/>
                  </a:spcAft>
                  <a:defRPr/>
                </a:pPr>
                <a:r>
                  <a:rPr lang="en-GB" sz="3000" b="1">
                    <a:solidFill>
                      <a:srgbClr val="FFFFFF"/>
                    </a:solidFill>
                    <a:ea typeface="Times New Roman" panose="02020603050405020304" pitchFamily="18" charset="0"/>
                    <a:cs typeface="Arial"/>
                  </a:rPr>
                  <a:t>Bio </a:t>
                </a:r>
                <a:r>
                  <a:rPr lang="en-GB" sz="3000" b="1" err="1">
                    <a:solidFill>
                      <a:srgbClr val="FFFFFF"/>
                    </a:solidFill>
                    <a:ea typeface="Times New Roman" panose="02020603050405020304" pitchFamily="18" charset="0"/>
                    <a:cs typeface="Arial"/>
                  </a:rPr>
                  <a:t>UltiPave</a:t>
                </a:r>
                <a:r>
                  <a:rPr lang="en-GB" sz="3000" b="1">
                    <a:solidFill>
                      <a:srgbClr val="FFFFFF"/>
                    </a:solidFill>
                    <a:ea typeface="Times New Roman" panose="02020603050405020304" pitchFamily="18" charset="0"/>
                    <a:cs typeface="Arial"/>
                  </a:rPr>
                  <a:t> 70/100 Pen</a:t>
                </a:r>
                <a:endParaRPr lang="en-GB" sz="2400" b="1">
                  <a:solidFill>
                    <a:srgbClr val="FFFFFF"/>
                  </a:solidFill>
                  <a:effectLst>
                    <a:outerShdw blurRad="38100" dist="38100" dir="2700000" algn="tl">
                      <a:srgbClr val="000000">
                        <a:alpha val="43137"/>
                      </a:srgbClr>
                    </a:outerShdw>
                  </a:effectLst>
                  <a:cs typeface="Arial"/>
                </a:endParaRPr>
              </a:p>
            </p:txBody>
          </p:sp>
        </p:grpSp>
      </p:grpSp>
      <p:sp>
        <p:nvSpPr>
          <p:cNvPr id="23" name="Title 1">
            <a:extLst>
              <a:ext uri="{FF2B5EF4-FFF2-40B4-BE49-F238E27FC236}">
                <a16:creationId xmlns:a16="http://schemas.microsoft.com/office/drawing/2014/main" id="{298183E2-336A-29FC-5E3A-0ACEC2B5012F}"/>
              </a:ext>
            </a:extLst>
          </p:cNvPr>
          <p:cNvSpPr txBox="1">
            <a:spLocks/>
          </p:cNvSpPr>
          <p:nvPr/>
        </p:nvSpPr>
        <p:spPr>
          <a:xfrm>
            <a:off x="6335714" y="1841501"/>
            <a:ext cx="2124075" cy="1108075"/>
          </a:xfrm>
          <a:prstGeom prst="rect">
            <a:avLst/>
          </a:prstGeom>
        </p:spPr>
        <p:txBody>
          <a:bodyPr lIns="68580" tIns="34290" rIns="68580" bIns="34290" anchor="ct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defTabSz="685800" fontAlgn="auto">
              <a:lnSpc>
                <a:spcPts val="5250"/>
              </a:lnSpc>
              <a:spcAft>
                <a:spcPts val="0"/>
              </a:spcAft>
              <a:defRPr/>
            </a:pPr>
            <a:endParaRPr lang="en-US" sz="1800" spc="-225">
              <a:solidFill>
                <a:srgbClr val="FFFFFF"/>
              </a:solidFill>
            </a:endParaRPr>
          </a:p>
        </p:txBody>
      </p:sp>
      <p:sp>
        <p:nvSpPr>
          <p:cNvPr id="77829" name="Title 1">
            <a:extLst>
              <a:ext uri="{FF2B5EF4-FFF2-40B4-BE49-F238E27FC236}">
                <a16:creationId xmlns:a16="http://schemas.microsoft.com/office/drawing/2014/main" id="{1D7B313A-AE3D-D9F9-A4FA-6E41BF528769}"/>
              </a:ext>
            </a:extLst>
          </p:cNvPr>
          <p:cNvSpPr txBox="1">
            <a:spLocks noChangeArrowheads="1"/>
          </p:cNvSpPr>
          <p:nvPr/>
        </p:nvSpPr>
        <p:spPr bwMode="auto">
          <a:xfrm>
            <a:off x="1524000" y="4011614"/>
            <a:ext cx="91440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defTabSz="685800">
              <a:lnSpc>
                <a:spcPct val="90000"/>
              </a:lnSpc>
              <a:spcBef>
                <a:spcPts val="750"/>
              </a:spcBef>
              <a:buFont typeface="Arial" panose="020B0604020202020204" pitchFamily="34" charset="0"/>
              <a:buChar char="•"/>
              <a:defRPr sz="1300">
                <a:solidFill>
                  <a:schemeClr val="tx1"/>
                </a:solidFill>
                <a:latin typeface="Arial" panose="020B0604020202020204" pitchFamily="34" charset="0"/>
              </a:defRPr>
            </a:lvl1pPr>
            <a:lvl2pPr marL="742950" indent="-28575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2pPr>
            <a:lvl3pPr marL="11430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9pPr>
          </a:lstStyle>
          <a:p>
            <a:pPr algn="ctr" eaLnBrk="1" hangingPunct="1">
              <a:lnSpc>
                <a:spcPts val="3450"/>
              </a:lnSpc>
              <a:spcBef>
                <a:spcPct val="0"/>
              </a:spcBef>
              <a:buFontTx/>
              <a:buNone/>
            </a:pPr>
            <a:endParaRPr lang="en-US" altLang="en-US" sz="2100" b="1">
              <a:solidFill>
                <a:srgbClr val="000000"/>
              </a:solidFill>
            </a:endParaRPr>
          </a:p>
        </p:txBody>
      </p:sp>
      <p:sp>
        <p:nvSpPr>
          <p:cNvPr id="27" name="Title 1">
            <a:extLst>
              <a:ext uri="{FF2B5EF4-FFF2-40B4-BE49-F238E27FC236}">
                <a16:creationId xmlns:a16="http://schemas.microsoft.com/office/drawing/2014/main" id="{AB3BB591-490A-0B42-72AC-9532F5221185}"/>
              </a:ext>
            </a:extLst>
          </p:cNvPr>
          <p:cNvSpPr txBox="1">
            <a:spLocks/>
          </p:cNvSpPr>
          <p:nvPr/>
        </p:nvSpPr>
        <p:spPr>
          <a:xfrm>
            <a:off x="1524000" y="928688"/>
            <a:ext cx="9144000" cy="1041400"/>
          </a:xfrm>
          <a:prstGeom prst="rect">
            <a:avLst/>
          </a:prstGeom>
        </p:spPr>
        <p:txBody>
          <a:bodyPr lIns="68580" tIns="34290" rIns="68580" bIns="34290" anchor="ct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algn="ctr" defTabSz="685800" fontAlgn="auto">
              <a:lnSpc>
                <a:spcPts val="3450"/>
              </a:lnSpc>
              <a:spcAft>
                <a:spcPts val="0"/>
              </a:spcAft>
              <a:defRPr/>
            </a:pPr>
            <a:r>
              <a:rPr lang="en-US" sz="3000" spc="-225" dirty="0">
                <a:solidFill>
                  <a:srgbClr val="000000"/>
                </a:solidFill>
              </a:rPr>
              <a:t>A64 Target Net Zero 150m Section</a:t>
            </a:r>
          </a:p>
        </p:txBody>
      </p:sp>
      <p:sp>
        <p:nvSpPr>
          <p:cNvPr id="77831" name="Title 1">
            <a:extLst>
              <a:ext uri="{FF2B5EF4-FFF2-40B4-BE49-F238E27FC236}">
                <a16:creationId xmlns:a16="http://schemas.microsoft.com/office/drawing/2014/main" id="{CEA67D34-ADDB-5960-ADB4-CA27991143B1}"/>
              </a:ext>
            </a:extLst>
          </p:cNvPr>
          <p:cNvSpPr txBox="1">
            <a:spLocks noChangeArrowheads="1"/>
          </p:cNvSpPr>
          <p:nvPr/>
        </p:nvSpPr>
        <p:spPr bwMode="auto">
          <a:xfrm>
            <a:off x="2384426" y="4232276"/>
            <a:ext cx="71405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defTabSz="685800">
              <a:lnSpc>
                <a:spcPct val="90000"/>
              </a:lnSpc>
              <a:spcBef>
                <a:spcPts val="750"/>
              </a:spcBef>
              <a:buFont typeface="Arial" panose="020B0604020202020204" pitchFamily="34" charset="0"/>
              <a:buChar char="•"/>
              <a:defRPr sz="1300">
                <a:solidFill>
                  <a:schemeClr val="tx1"/>
                </a:solidFill>
                <a:latin typeface="Arial" panose="020B0604020202020204" pitchFamily="34" charset="0"/>
              </a:defRPr>
            </a:lvl1pPr>
            <a:lvl2pPr marL="742950" indent="-28575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2pPr>
            <a:lvl3pPr marL="11430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9pPr>
          </a:lstStyle>
          <a:p>
            <a:pPr algn="ctr" eaLnBrk="1" hangingPunct="1">
              <a:lnSpc>
                <a:spcPts val="3450"/>
              </a:lnSpc>
              <a:spcBef>
                <a:spcPct val="0"/>
              </a:spcBef>
              <a:buFontTx/>
              <a:buNone/>
            </a:pPr>
            <a:r>
              <a:rPr lang="en-US" altLang="en-US" sz="1600" b="1" dirty="0">
                <a:solidFill>
                  <a:srgbClr val="000000"/>
                </a:solidFill>
              </a:rPr>
              <a:t>Bitumen used was Shell “Carbon Sink” CS375, blended with 20% RAP in SC and 40% RAP in Binder Course</a:t>
            </a:r>
          </a:p>
          <a:p>
            <a:pPr algn="ctr" eaLnBrk="1" hangingPunct="1">
              <a:lnSpc>
                <a:spcPts val="3450"/>
              </a:lnSpc>
              <a:spcBef>
                <a:spcPct val="0"/>
              </a:spcBef>
              <a:buFontTx/>
              <a:buNone/>
            </a:pPr>
            <a:endParaRPr lang="en-US" altLang="en-US" sz="1600" b="1" dirty="0">
              <a:solidFill>
                <a:srgbClr val="000000"/>
              </a:solidFill>
            </a:endParaRPr>
          </a:p>
          <a:p>
            <a:pPr algn="ctr" eaLnBrk="1" hangingPunct="1">
              <a:lnSpc>
                <a:spcPts val="3450"/>
              </a:lnSpc>
              <a:spcBef>
                <a:spcPct val="0"/>
              </a:spcBef>
              <a:buFontTx/>
              <a:buNone/>
            </a:pPr>
            <a:r>
              <a:rPr lang="en-US" altLang="en-US" sz="2800" dirty="0">
                <a:solidFill>
                  <a:srgbClr val="000000"/>
                </a:solidFill>
              </a:rPr>
              <a:t>Net Zero Achieved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7B309D-B8C1-5EA9-98EA-69C7140399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1B65350-056C-3AD2-6400-2C099B89F7DF}"/>
              </a:ext>
            </a:extLst>
          </p:cNvPr>
          <p:cNvPicPr>
            <a:picLocks noChangeAspect="1"/>
          </p:cNvPicPr>
          <p:nvPr/>
        </p:nvPicPr>
        <p:blipFill>
          <a:blip r:embed="rId4"/>
          <a:stretch>
            <a:fillRect/>
          </a:stretch>
        </p:blipFill>
        <p:spPr>
          <a:xfrm>
            <a:off x="502374" y="1822189"/>
            <a:ext cx="2583724" cy="3055359"/>
          </a:xfrm>
          <a:prstGeom prst="rect">
            <a:avLst/>
          </a:prstGeom>
        </p:spPr>
      </p:pic>
    </p:spTree>
    <p:extLst>
      <p:ext uri="{BB962C8B-B14F-4D97-AF65-F5344CB8AC3E}">
        <p14:creationId xmlns:p14="http://schemas.microsoft.com/office/powerpoint/2010/main" val="3745591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C845300-0B49-4BEA-696D-AFDD165009CB}"/>
              </a:ext>
            </a:extLst>
          </p:cNvPr>
          <p:cNvSpPr>
            <a:spLocks noGrp="1"/>
          </p:cNvSpPr>
          <p:nvPr>
            <p:ph type="subTitle" idx="1"/>
          </p:nvPr>
        </p:nvSpPr>
        <p:spPr/>
        <p:txBody>
          <a:bodyPr/>
          <a:lstStyle/>
          <a:p>
            <a:endParaRPr lang="en-US"/>
          </a:p>
        </p:txBody>
      </p:sp>
      <p:sp>
        <p:nvSpPr>
          <p:cNvPr id="3" name="Text Placeholder 2">
            <a:extLst>
              <a:ext uri="{FF2B5EF4-FFF2-40B4-BE49-F238E27FC236}">
                <a16:creationId xmlns:a16="http://schemas.microsoft.com/office/drawing/2014/main" id="{478FD18C-4CBE-8EFA-0933-53AD5A4166F1}"/>
              </a:ext>
            </a:extLst>
          </p:cNvPr>
          <p:cNvSpPr>
            <a:spLocks noGrp="1"/>
          </p:cNvSpPr>
          <p:nvPr>
            <p:ph type="body" idx="2"/>
          </p:nvPr>
        </p:nvSpPr>
        <p:spPr/>
        <p:txBody>
          <a:bodyPr/>
          <a:lstStyle/>
          <a:p>
            <a:endParaRPr lang="en-US"/>
          </a:p>
        </p:txBody>
      </p:sp>
      <p:pic>
        <p:nvPicPr>
          <p:cNvPr id="5" name="Picture 4">
            <a:extLst>
              <a:ext uri="{FF2B5EF4-FFF2-40B4-BE49-F238E27FC236}">
                <a16:creationId xmlns:a16="http://schemas.microsoft.com/office/drawing/2014/main" id="{D14A16F9-E0FB-24B5-2A9C-37B6A4C8AE89}"/>
              </a:ext>
            </a:extLst>
          </p:cNvPr>
          <p:cNvPicPr>
            <a:picLocks noChangeAspect="1"/>
          </p:cNvPicPr>
          <p:nvPr/>
        </p:nvPicPr>
        <p:blipFill rotWithShape="1">
          <a:blip r:embed="rId2"/>
          <a:srcRect t="738" b="2335"/>
          <a:stretch/>
        </p:blipFill>
        <p:spPr>
          <a:xfrm>
            <a:off x="0" y="1"/>
            <a:ext cx="12192000" cy="6858000"/>
          </a:xfrm>
          <a:prstGeom prst="rect">
            <a:avLst/>
          </a:prstGeom>
        </p:spPr>
      </p:pic>
    </p:spTree>
    <p:extLst>
      <p:ext uri="{BB962C8B-B14F-4D97-AF65-F5344CB8AC3E}">
        <p14:creationId xmlns:p14="http://schemas.microsoft.com/office/powerpoint/2010/main" val="4258998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DD8FAD8-6E4F-DFB0-201B-E39FADD3FC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15100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3DDE-F068-4291-A740-EF673C94DCA7}"/>
              </a:ext>
            </a:extLst>
          </p:cNvPr>
          <p:cNvSpPr>
            <a:spLocks noGrp="1"/>
          </p:cNvSpPr>
          <p:nvPr>
            <p:ph type="title"/>
          </p:nvPr>
        </p:nvSpPr>
        <p:spPr>
          <a:xfrm>
            <a:off x="1809720" y="239486"/>
            <a:ext cx="8643998" cy="642257"/>
          </a:xfrm>
        </p:spPr>
        <p:txBody>
          <a:bodyPr>
            <a:normAutofit/>
          </a:bodyPr>
          <a:lstStyle/>
          <a:p>
            <a:pPr algn="ctr">
              <a:buNone/>
            </a:pPr>
            <a:r>
              <a:rPr lang="en-GB" sz="2800" dirty="0"/>
              <a:t>Accelerate Change</a:t>
            </a:r>
          </a:p>
        </p:txBody>
      </p:sp>
      <p:sp>
        <p:nvSpPr>
          <p:cNvPr id="4" name="Content Placeholder 3">
            <a:extLst>
              <a:ext uri="{FF2B5EF4-FFF2-40B4-BE49-F238E27FC236}">
                <a16:creationId xmlns:a16="http://schemas.microsoft.com/office/drawing/2014/main" id="{08C8A3F6-64A4-4B2F-853D-2C9035B44792}"/>
              </a:ext>
            </a:extLst>
          </p:cNvPr>
          <p:cNvSpPr>
            <a:spLocks noGrp="1"/>
          </p:cNvSpPr>
          <p:nvPr>
            <p:ph idx="1"/>
          </p:nvPr>
        </p:nvSpPr>
        <p:spPr>
          <a:xfrm>
            <a:off x="696685" y="881743"/>
            <a:ext cx="10080905" cy="5295221"/>
          </a:xfrm>
        </p:spPr>
        <p:txBody>
          <a:bodyPr vert="horz" wrap="square" lIns="91440" tIns="45720" rIns="91440" bIns="45720" rtlCol="0" anchor="t">
            <a:normAutofit fontScale="92500" lnSpcReduction="20000"/>
          </a:bodyPr>
          <a:lstStyle/>
          <a:p>
            <a:endParaRPr lang="en-GB" sz="2400" dirty="0"/>
          </a:p>
          <a:p>
            <a:r>
              <a:rPr lang="en-GB" sz="2400" dirty="0"/>
              <a:t>Credible supporting data and 3</a:t>
            </a:r>
            <a:r>
              <a:rPr lang="en-GB" sz="2400" baseline="30000" dirty="0"/>
              <a:t>rd</a:t>
            </a:r>
            <a:r>
              <a:rPr lang="en-GB" sz="2400" dirty="0"/>
              <a:t> party validation</a:t>
            </a:r>
          </a:p>
          <a:p>
            <a:endParaRPr lang="en-GB" sz="2400" dirty="0"/>
          </a:p>
          <a:p>
            <a:r>
              <a:rPr lang="en-GB" sz="2400" dirty="0"/>
              <a:t>Successful trials - home or abroad</a:t>
            </a:r>
          </a:p>
          <a:p>
            <a:endParaRPr lang="en-GB" sz="2400" dirty="0"/>
          </a:p>
          <a:p>
            <a:r>
              <a:rPr lang="en-GB" sz="2400" dirty="0">
                <a:cs typeface="Arial"/>
              </a:rPr>
              <a:t>Present in specifications in another country (or countries)</a:t>
            </a:r>
          </a:p>
          <a:p>
            <a:endParaRPr lang="en-GB" sz="2400" dirty="0"/>
          </a:p>
          <a:p>
            <a:r>
              <a:rPr lang="en-GB" sz="2400" dirty="0">
                <a:cs typeface="Arial"/>
              </a:rPr>
              <a:t>Guarantees provided</a:t>
            </a:r>
          </a:p>
          <a:p>
            <a:endParaRPr lang="en-GB" sz="2400" dirty="0"/>
          </a:p>
          <a:p>
            <a:r>
              <a:rPr lang="en-GB" sz="2400" dirty="0">
                <a:cs typeface="Arial"/>
              </a:rPr>
              <a:t>Sustainability credentials</a:t>
            </a:r>
          </a:p>
          <a:p>
            <a:endParaRPr lang="en-GB" sz="2400" dirty="0"/>
          </a:p>
          <a:p>
            <a:r>
              <a:rPr lang="en-GB" sz="2400" dirty="0"/>
              <a:t>Significant volumes and benefits nationally</a:t>
            </a:r>
          </a:p>
          <a:p>
            <a:endParaRPr lang="en-GB" sz="2400" dirty="0">
              <a:cs typeface="Arial"/>
            </a:endParaRPr>
          </a:p>
          <a:p>
            <a:r>
              <a:rPr lang="en-GB" sz="2400" dirty="0"/>
              <a:t>Do you have to wait for a national specification ?</a:t>
            </a:r>
            <a:endParaRPr lang="en-GB" sz="2400" dirty="0">
              <a:cs typeface="Arial"/>
            </a:endParaRPr>
          </a:p>
          <a:p>
            <a:pPr marL="0" indent="0">
              <a:buNone/>
            </a:pPr>
            <a:endParaRPr lang="en-GB" sz="2400" dirty="0"/>
          </a:p>
          <a:p>
            <a:pPr>
              <a:buNone/>
            </a:pPr>
            <a:endParaRPr lang="en-GB" sz="2400" dirty="0"/>
          </a:p>
          <a:p>
            <a:endParaRPr lang="en-GB" sz="2400" dirty="0"/>
          </a:p>
          <a:p>
            <a:endParaRPr lang="en-GB" sz="2400" dirty="0"/>
          </a:p>
          <a:p>
            <a:endParaRPr lang="en-GB" sz="2400" dirty="0"/>
          </a:p>
          <a:p>
            <a:endParaRPr lang="en-GB" sz="2400" dirty="0"/>
          </a:p>
          <a:p>
            <a:endParaRPr lang="en-GB" sz="2400" dirty="0"/>
          </a:p>
          <a:p>
            <a:endParaRPr lang="en-GB" sz="2000" dirty="0"/>
          </a:p>
          <a:p>
            <a:endParaRPr lang="en-GB" sz="2000" i="1" dirty="0"/>
          </a:p>
        </p:txBody>
      </p:sp>
    </p:spTree>
    <p:extLst>
      <p:ext uri="{BB962C8B-B14F-4D97-AF65-F5344CB8AC3E}">
        <p14:creationId xmlns:p14="http://schemas.microsoft.com/office/powerpoint/2010/main" val="306491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3DDE-F068-4291-A740-EF673C94DCA7}"/>
              </a:ext>
            </a:extLst>
          </p:cNvPr>
          <p:cNvSpPr>
            <a:spLocks noGrp="1"/>
          </p:cNvSpPr>
          <p:nvPr>
            <p:ph type="title"/>
          </p:nvPr>
        </p:nvSpPr>
        <p:spPr>
          <a:xfrm>
            <a:off x="1809720" y="239486"/>
            <a:ext cx="8643998" cy="642257"/>
          </a:xfrm>
        </p:spPr>
        <p:txBody>
          <a:bodyPr>
            <a:normAutofit/>
          </a:bodyPr>
          <a:lstStyle/>
          <a:p>
            <a:pPr algn="ctr">
              <a:buNone/>
            </a:pPr>
            <a:r>
              <a:rPr lang="en-GB" sz="2800" dirty="0"/>
              <a:t>Accelerate Change</a:t>
            </a:r>
          </a:p>
        </p:txBody>
      </p:sp>
      <p:sp>
        <p:nvSpPr>
          <p:cNvPr id="4" name="Content Placeholder 3">
            <a:extLst>
              <a:ext uri="{FF2B5EF4-FFF2-40B4-BE49-F238E27FC236}">
                <a16:creationId xmlns:a16="http://schemas.microsoft.com/office/drawing/2014/main" id="{08C8A3F6-64A4-4B2F-853D-2C9035B44792}"/>
              </a:ext>
            </a:extLst>
          </p:cNvPr>
          <p:cNvSpPr>
            <a:spLocks noGrp="1"/>
          </p:cNvSpPr>
          <p:nvPr>
            <p:ph idx="1"/>
          </p:nvPr>
        </p:nvSpPr>
        <p:spPr>
          <a:xfrm>
            <a:off x="696685" y="881743"/>
            <a:ext cx="10080905" cy="5295221"/>
          </a:xfrm>
        </p:spPr>
        <p:txBody>
          <a:bodyPr vert="horz" wrap="square" lIns="91440" tIns="45720" rIns="91440" bIns="45720" rtlCol="0" anchor="t">
            <a:normAutofit fontScale="92500" lnSpcReduction="20000"/>
          </a:bodyPr>
          <a:lstStyle/>
          <a:p>
            <a:pPr marL="127000" indent="0">
              <a:buNone/>
            </a:pPr>
            <a:endParaRPr lang="en-GB" sz="2400" dirty="0">
              <a:cs typeface="Arial"/>
            </a:endParaRPr>
          </a:p>
          <a:p>
            <a:r>
              <a:rPr lang="en-GB" sz="2400" dirty="0"/>
              <a:t>Major rewrite of the SHW for 2025 – May provide new opportunities ?</a:t>
            </a:r>
          </a:p>
          <a:p>
            <a:endParaRPr lang="en-GB" sz="2400" dirty="0"/>
          </a:p>
          <a:p>
            <a:r>
              <a:rPr lang="en-GB" sz="2400" dirty="0"/>
              <a:t>If involved with Local Authorities – Can you be bolder ? </a:t>
            </a:r>
          </a:p>
          <a:p>
            <a:endParaRPr lang="en-GB" sz="2400" dirty="0"/>
          </a:p>
          <a:p>
            <a:r>
              <a:rPr lang="en-GB" sz="2400" dirty="0"/>
              <a:t>Low risk – significant benefit </a:t>
            </a:r>
          </a:p>
          <a:p>
            <a:endParaRPr lang="en-GB" sz="2400" dirty="0"/>
          </a:p>
          <a:p>
            <a:r>
              <a:rPr lang="en-GB" sz="2400" dirty="0"/>
              <a:t>Build in to Local Authority climate action plans </a:t>
            </a:r>
          </a:p>
          <a:p>
            <a:endParaRPr lang="en-GB" sz="2400" dirty="0"/>
          </a:p>
          <a:p>
            <a:r>
              <a:rPr lang="en-GB" sz="2400" dirty="0"/>
              <a:t>Drive through Procurement – change the procurement model</a:t>
            </a:r>
          </a:p>
          <a:p>
            <a:endParaRPr lang="en-GB" sz="2400" dirty="0"/>
          </a:p>
          <a:p>
            <a:r>
              <a:rPr lang="en-GB" sz="2400" dirty="0"/>
              <a:t>Encourage / Educate  Designers</a:t>
            </a:r>
          </a:p>
          <a:p>
            <a:endParaRPr lang="en-GB" sz="2400" dirty="0"/>
          </a:p>
          <a:p>
            <a:r>
              <a:rPr lang="en-GB" sz="2400" dirty="0"/>
              <a:t>How up to date is industry training ?</a:t>
            </a:r>
          </a:p>
          <a:p>
            <a:endParaRPr lang="en-GB" sz="2400" dirty="0"/>
          </a:p>
          <a:p>
            <a:pPr marL="127000" indent="0">
              <a:buNone/>
            </a:pPr>
            <a:endParaRPr lang="en-GB" sz="2400" dirty="0"/>
          </a:p>
          <a:p>
            <a:endParaRPr lang="en-GB" sz="2400" dirty="0"/>
          </a:p>
          <a:p>
            <a:endParaRPr lang="en-GB" sz="2400" dirty="0"/>
          </a:p>
          <a:p>
            <a:pPr marL="0" indent="0">
              <a:buNone/>
            </a:pPr>
            <a:endParaRPr lang="en-GB" sz="2400" dirty="0"/>
          </a:p>
          <a:p>
            <a:pPr>
              <a:buNone/>
            </a:pPr>
            <a:endParaRPr lang="en-GB" sz="2400" dirty="0"/>
          </a:p>
          <a:p>
            <a:endParaRPr lang="en-GB" sz="2400" dirty="0"/>
          </a:p>
          <a:p>
            <a:endParaRPr lang="en-GB" sz="2400" dirty="0"/>
          </a:p>
          <a:p>
            <a:endParaRPr lang="en-GB" sz="2400" dirty="0"/>
          </a:p>
          <a:p>
            <a:endParaRPr lang="en-GB" sz="2400" dirty="0"/>
          </a:p>
          <a:p>
            <a:endParaRPr lang="en-GB" sz="2400" dirty="0"/>
          </a:p>
          <a:p>
            <a:endParaRPr lang="en-GB" sz="2000" dirty="0"/>
          </a:p>
          <a:p>
            <a:endParaRPr lang="en-GB" sz="2000" i="1" dirty="0"/>
          </a:p>
        </p:txBody>
      </p:sp>
    </p:spTree>
    <p:extLst>
      <p:ext uri="{BB962C8B-B14F-4D97-AF65-F5344CB8AC3E}">
        <p14:creationId xmlns:p14="http://schemas.microsoft.com/office/powerpoint/2010/main" val="401383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0F29-62C7-1AC3-321A-B3EA3B6AB398}"/>
              </a:ext>
            </a:extLst>
          </p:cNvPr>
          <p:cNvSpPr>
            <a:spLocks noGrp="1"/>
          </p:cNvSpPr>
          <p:nvPr>
            <p:ph type="title"/>
          </p:nvPr>
        </p:nvSpPr>
        <p:spPr>
          <a:xfrm>
            <a:off x="838200" y="136526"/>
            <a:ext cx="10515600" cy="924832"/>
          </a:xfrm>
        </p:spPr>
        <p:txBody>
          <a:bodyPr/>
          <a:lstStyle/>
          <a:p>
            <a:r>
              <a:rPr lang="en-GB" dirty="0"/>
              <a:t>Progress </a:t>
            </a:r>
          </a:p>
        </p:txBody>
      </p:sp>
      <p:sp>
        <p:nvSpPr>
          <p:cNvPr id="3" name="Content Placeholder 2">
            <a:extLst>
              <a:ext uri="{FF2B5EF4-FFF2-40B4-BE49-F238E27FC236}">
                <a16:creationId xmlns:a16="http://schemas.microsoft.com/office/drawing/2014/main" id="{656AADDB-A9AB-CDF5-AE3F-EF871DEBE270}"/>
              </a:ext>
            </a:extLst>
          </p:cNvPr>
          <p:cNvSpPr>
            <a:spLocks noGrp="1"/>
          </p:cNvSpPr>
          <p:nvPr>
            <p:ph idx="1"/>
          </p:nvPr>
        </p:nvSpPr>
        <p:spPr>
          <a:xfrm>
            <a:off x="838200" y="800100"/>
            <a:ext cx="10515600" cy="5376863"/>
          </a:xfrm>
        </p:spPr>
        <p:txBody>
          <a:bodyPr>
            <a:normAutofit lnSpcReduction="10000"/>
          </a:bodyPr>
          <a:lstStyle/>
          <a:p>
            <a:pPr algn="l"/>
            <a:endParaRPr lang="en-GB" sz="2400" dirty="0">
              <a:latin typeface="Arial" panose="020B0604020202020204" pitchFamily="34" charset="0"/>
              <a:cs typeface="Arial" panose="020B0604020202020204" pitchFamily="34" charset="0"/>
            </a:endParaRPr>
          </a:p>
          <a:p>
            <a:pPr algn="l"/>
            <a:r>
              <a:rPr lang="en-GB" sz="2400" dirty="0">
                <a:latin typeface="Arial" panose="020B0604020202020204" pitchFamily="34" charset="0"/>
                <a:cs typeface="Arial" panose="020B0604020202020204" pitchFamily="34" charset="0"/>
              </a:rPr>
              <a:t>Needs a National Highways and Local Authority Procurement process that encourages green investment and greener delivery, which in turn will drive economies of scale.</a:t>
            </a:r>
          </a:p>
          <a:p>
            <a:pPr algn="l"/>
            <a:endParaRPr lang="en-GB" sz="2400" dirty="0">
              <a:latin typeface="Arial" panose="020B0604020202020204" pitchFamily="34" charset="0"/>
              <a:cs typeface="Arial" panose="020B0604020202020204" pitchFamily="34" charset="0"/>
            </a:endParaRPr>
          </a:p>
          <a:p>
            <a:pPr algn="l"/>
            <a:r>
              <a:rPr lang="en-GB" sz="2400" dirty="0">
                <a:latin typeface="Arial" panose="020B0604020202020204" pitchFamily="34" charset="0"/>
                <a:cs typeface="Arial" panose="020B0604020202020204" pitchFamily="34" charset="0"/>
              </a:rPr>
              <a:t>Sustainability cost will reduce with consistent demand</a:t>
            </a:r>
          </a:p>
          <a:p>
            <a:pPr algn="l"/>
            <a:endParaRPr lang="en-GB" sz="2400" dirty="0">
              <a:latin typeface="Arial" panose="020B0604020202020204" pitchFamily="34" charset="0"/>
              <a:cs typeface="Arial" panose="020B0604020202020204" pitchFamily="34" charset="0"/>
            </a:endParaRPr>
          </a:p>
          <a:p>
            <a:pPr algn="l"/>
            <a:r>
              <a:rPr lang="en-GB" sz="2400" dirty="0">
                <a:latin typeface="Arial" panose="020B0604020202020204" pitchFamily="34" charset="0"/>
                <a:cs typeface="Arial" panose="020B0604020202020204" pitchFamily="34" charset="0"/>
              </a:rPr>
              <a:t>Make the commitment and watch the supply industry and our suppliers deliver the most economical, sustainable and long lasting pavements possible.</a:t>
            </a:r>
          </a:p>
          <a:p>
            <a:pPr algn="l"/>
            <a:endParaRPr lang="en-GB" sz="2400" dirty="0">
              <a:latin typeface="Arial" panose="020B0604020202020204" pitchFamily="34" charset="0"/>
              <a:cs typeface="Arial" panose="020B0604020202020204" pitchFamily="34" charset="0"/>
            </a:endParaRPr>
          </a:p>
          <a:p>
            <a:pPr algn="l"/>
            <a:r>
              <a:rPr lang="en-GB" sz="2400" dirty="0">
                <a:latin typeface="Arial" panose="020B0604020202020204" pitchFamily="34" charset="0"/>
                <a:cs typeface="Arial" panose="020B0604020202020204" pitchFamily="34" charset="0"/>
              </a:rPr>
              <a:t>We can do it now !</a:t>
            </a:r>
          </a:p>
          <a:p>
            <a:pPr algn="l"/>
            <a:endParaRPr lang="en-GB" sz="2400" dirty="0">
              <a:latin typeface="Arial" panose="020B0604020202020204" pitchFamily="34" charset="0"/>
              <a:cs typeface="Arial" panose="020B0604020202020204" pitchFamily="34" charset="0"/>
            </a:endParaRPr>
          </a:p>
          <a:p>
            <a:pPr algn="l"/>
            <a:r>
              <a:rPr lang="en-GB" sz="2400" dirty="0">
                <a:latin typeface="Arial" panose="020B0604020202020204" pitchFamily="34" charset="0"/>
                <a:cs typeface="Arial" panose="020B0604020202020204" pitchFamily="34" charset="0"/>
              </a:rPr>
              <a:t>Our industry has prepared and is ready - Is the client ?</a:t>
            </a:r>
          </a:p>
          <a:p>
            <a:pPr algn="l"/>
            <a:endParaRPr lang="en-GB" sz="2400" dirty="0">
              <a:latin typeface="Arial" panose="020B0604020202020204" pitchFamily="34" charset="0"/>
              <a:cs typeface="Arial" panose="020B0604020202020204" pitchFamily="34" charset="0"/>
            </a:endParaRPr>
          </a:p>
          <a:p>
            <a:pPr marL="0" indent="0" algn="l">
              <a:buNone/>
            </a:pPr>
            <a:endParaRPr lang="en-GB" sz="2400" dirty="0">
              <a:latin typeface="Arial" panose="020B0604020202020204" pitchFamily="34" charset="0"/>
              <a:cs typeface="Arial" panose="020B0604020202020204" pitchFamily="34" charset="0"/>
            </a:endParaRPr>
          </a:p>
          <a:p>
            <a:pPr algn="l"/>
            <a:endParaRPr lang="en-GB" sz="2400" b="0" i="0" dirty="0">
              <a:effectLst/>
              <a:latin typeface="Arial" panose="020B0604020202020204" pitchFamily="34" charset="0"/>
              <a:cs typeface="Arial" panose="020B0604020202020204" pitchFamily="34" charset="0"/>
            </a:endParaRPr>
          </a:p>
          <a:p>
            <a:pPr algn="l"/>
            <a:endParaRPr lang="en-GB" dirty="0"/>
          </a:p>
        </p:txBody>
      </p:sp>
      <p:sp>
        <p:nvSpPr>
          <p:cNvPr id="4" name="Date Placeholder 3">
            <a:extLst>
              <a:ext uri="{FF2B5EF4-FFF2-40B4-BE49-F238E27FC236}">
                <a16:creationId xmlns:a16="http://schemas.microsoft.com/office/drawing/2014/main" id="{0CD00D59-D647-72DE-A356-05140CE922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2DC97D-7FC5-D041-86BC-CC35AF5EB3C5}" type="datetime1">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18/11/2024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E34E8D73-3228-B76B-4824-B963C9D43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A71D2-E4C3-934F-AE2B-72AA9473B4BF}"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213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0F29-62C7-1AC3-321A-B3EA3B6AB398}"/>
              </a:ext>
            </a:extLst>
          </p:cNvPr>
          <p:cNvSpPr>
            <a:spLocks noGrp="1"/>
          </p:cNvSpPr>
          <p:nvPr>
            <p:ph type="title"/>
          </p:nvPr>
        </p:nvSpPr>
        <p:spPr>
          <a:xfrm>
            <a:off x="838200" y="136526"/>
            <a:ext cx="10515600" cy="924832"/>
          </a:xfrm>
        </p:spPr>
        <p:txBody>
          <a:bodyPr/>
          <a:lstStyle/>
          <a:p>
            <a:r>
              <a:rPr lang="en-GB" dirty="0"/>
              <a:t>Climate Change </a:t>
            </a:r>
          </a:p>
        </p:txBody>
      </p:sp>
      <p:sp>
        <p:nvSpPr>
          <p:cNvPr id="3" name="Content Placeholder 2">
            <a:extLst>
              <a:ext uri="{FF2B5EF4-FFF2-40B4-BE49-F238E27FC236}">
                <a16:creationId xmlns:a16="http://schemas.microsoft.com/office/drawing/2014/main" id="{656AADDB-A9AB-CDF5-AE3F-EF871DEBE270}"/>
              </a:ext>
            </a:extLst>
          </p:cNvPr>
          <p:cNvSpPr>
            <a:spLocks noGrp="1"/>
          </p:cNvSpPr>
          <p:nvPr>
            <p:ph idx="1"/>
          </p:nvPr>
        </p:nvSpPr>
        <p:spPr>
          <a:xfrm>
            <a:off x="838200" y="800100"/>
            <a:ext cx="10515600" cy="5376863"/>
          </a:xfrm>
        </p:spPr>
        <p:txBody>
          <a:bodyPr>
            <a:normAutofit/>
          </a:bodyPr>
          <a:lstStyle/>
          <a:p>
            <a:pPr marL="0" indent="0" algn="l">
              <a:buNone/>
            </a:pPr>
            <a:endParaRPr lang="en-GB" b="1" i="0" dirty="0">
              <a:solidFill>
                <a:srgbClr val="1E1E1C"/>
              </a:solidFill>
              <a:effectLst/>
              <a:latin typeface="Standard Text"/>
            </a:endParaRPr>
          </a:p>
          <a:p>
            <a:pPr algn="l"/>
            <a:endParaRPr lang="en-GB" sz="2400" b="0" i="0" dirty="0">
              <a:effectLst/>
              <a:latin typeface="Arial" panose="020B0604020202020204" pitchFamily="34" charset="0"/>
              <a:cs typeface="Arial" panose="020B0604020202020204" pitchFamily="34" charset="0"/>
            </a:endParaRPr>
          </a:p>
          <a:p>
            <a:pPr algn="l"/>
            <a:endParaRPr lang="en-GB" dirty="0"/>
          </a:p>
        </p:txBody>
      </p:sp>
      <p:sp>
        <p:nvSpPr>
          <p:cNvPr id="4" name="Date Placeholder 3">
            <a:extLst>
              <a:ext uri="{FF2B5EF4-FFF2-40B4-BE49-F238E27FC236}">
                <a16:creationId xmlns:a16="http://schemas.microsoft.com/office/drawing/2014/main" id="{0CD00D59-D647-72DE-A356-05140CE922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2DC97D-7FC5-D041-86BC-CC35AF5EB3C5}" type="datetime1">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18/11/2024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E34E8D73-3228-B76B-4824-B963C9D43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A71D2-E4C3-934F-AE2B-72AA9473B4BF}"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1026" name="Picture 2" descr="Map of drought intensity across South America. Much of the Amazon basin experienced the most intense levels of drought, marked in oranges and reds.">
            <a:extLst>
              <a:ext uri="{FF2B5EF4-FFF2-40B4-BE49-F238E27FC236}">
                <a16:creationId xmlns:a16="http://schemas.microsoft.com/office/drawing/2014/main" id="{FC21A7C9-D167-6857-EDF3-3613DFCE9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613" y="1224643"/>
            <a:ext cx="7984673" cy="513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17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36673-234C-8A95-ADFB-9E363ED85FCA}"/>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2800" dirty="0"/>
              <a:t>Spain</a:t>
            </a:r>
            <a:br>
              <a:rPr lang="en-US" sz="2800" dirty="0"/>
            </a:br>
            <a:br>
              <a:rPr lang="en-US" sz="2800" dirty="0"/>
            </a:br>
            <a:endParaRPr lang="en-US" sz="2800" dirty="0"/>
          </a:p>
        </p:txBody>
      </p:sp>
      <p:sp>
        <p:nvSpPr>
          <p:cNvPr id="4" name="Date Placeholder 3">
            <a:extLst>
              <a:ext uri="{FF2B5EF4-FFF2-40B4-BE49-F238E27FC236}">
                <a16:creationId xmlns:a16="http://schemas.microsoft.com/office/drawing/2014/main" id="{59C85412-EF8C-43E3-B59C-EC0A859C4CC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marL="0" marR="0" lvl="0" indent="0" defTabSz="457200" rtl="0" eaLnBrk="1" fontAlgn="auto" latinLnBrk="0" hangingPunct="1">
              <a:spcBef>
                <a:spcPts val="0"/>
              </a:spcBef>
              <a:spcAft>
                <a:spcPts val="600"/>
              </a:spcAft>
              <a:buClrTx/>
              <a:buSzTx/>
              <a:buFontTx/>
              <a:buNone/>
              <a:tabLst/>
              <a:defRPr/>
            </a:pPr>
            <a:fld id="{192DC97D-7FC5-D041-86BC-CC35AF5EB3C5}" type="datetime1">
              <a:rPr kumimoji="0" lang="en-US" b="0" i="0" u="none" strike="noStrike" kern="1200" cap="none" spc="0" normalizeH="0" baseline="0" noProof="0">
                <a:ln>
                  <a:noFill/>
                </a:ln>
                <a:effectLst/>
                <a:uLnTx/>
                <a:uFillTx/>
              </a:rPr>
              <a:pPr marL="0" marR="0" lvl="0" indent="0" defTabSz="457200" rtl="0" eaLnBrk="1" fontAlgn="auto" latinLnBrk="0" hangingPunct="1">
                <a:spcBef>
                  <a:spcPts val="0"/>
                </a:spcBef>
                <a:spcAft>
                  <a:spcPts val="600"/>
                </a:spcAft>
                <a:buClrTx/>
                <a:buSzTx/>
                <a:buFontTx/>
                <a:buNone/>
                <a:tabLst/>
                <a:defRPr/>
              </a:pPr>
              <a:t>11/18/2024</a:t>
            </a:fld>
            <a:endParaRPr kumimoji="0" lang="en-US" b="0" i="0" u="none" strike="noStrike" kern="1200" cap="none" spc="0" normalizeH="0" baseline="0" noProof="0">
              <a:ln>
                <a:noFill/>
              </a:ln>
              <a:effectLst/>
              <a:uLnTx/>
              <a:uFillTx/>
            </a:endParaRPr>
          </a:p>
        </p:txBody>
      </p:sp>
      <p:sp>
        <p:nvSpPr>
          <p:cNvPr id="12" name="Footer Placeholder 4">
            <a:extLst>
              <a:ext uri="{FF2B5EF4-FFF2-40B4-BE49-F238E27FC236}">
                <a16:creationId xmlns:a16="http://schemas.microsoft.com/office/drawing/2014/main" id="{30428318-38BF-4751-F469-8CD55D44EB6B}"/>
              </a:ext>
            </a:extLst>
          </p:cNvPr>
          <p:cNvSpPr>
            <a:spLocks noGrp="1"/>
          </p:cNvSpPr>
          <p:nvPr>
            <p:ph type="ftr" sz="quarter" idx="11"/>
          </p:nvPr>
        </p:nvSpPr>
        <p:spPr>
          <a:xfrm>
            <a:off x="4038600" y="6356350"/>
            <a:ext cx="4114800" cy="365125"/>
          </a:xfrm>
        </p:spPr>
        <p:txBody>
          <a:bodyPr/>
          <a:lstStyle/>
          <a:p>
            <a:endParaRPr lang="en-GB"/>
          </a:p>
        </p:txBody>
      </p:sp>
      <p:sp>
        <p:nvSpPr>
          <p:cNvPr id="5" name="Slide Number Placeholder 4">
            <a:extLst>
              <a:ext uri="{FF2B5EF4-FFF2-40B4-BE49-F238E27FC236}">
                <a16:creationId xmlns:a16="http://schemas.microsoft.com/office/drawing/2014/main" id="{ACE57B4C-A721-8983-A1F9-EA01A07D3D7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defTabSz="457200" rtl="0" eaLnBrk="1" fontAlgn="auto" latinLnBrk="0" hangingPunct="1">
              <a:spcBef>
                <a:spcPts val="0"/>
              </a:spcBef>
              <a:spcAft>
                <a:spcPts val="600"/>
              </a:spcAft>
              <a:buClrTx/>
              <a:buSzTx/>
              <a:buFontTx/>
              <a:buNone/>
              <a:tabLst/>
              <a:defRPr/>
            </a:pPr>
            <a:fld id="{987A71D2-E4C3-934F-AE2B-72AA9473B4BF}" type="slidenum">
              <a:rPr kumimoji="0" lang="en-US" b="0" i="0" u="none" strike="noStrike" kern="1200" cap="none" spc="0" normalizeH="0" baseline="0" noProof="0">
                <a:ln>
                  <a:noFill/>
                </a:ln>
                <a:effectLst/>
                <a:uLnTx/>
                <a:uFillTx/>
              </a:rPr>
              <a:pPr marL="0" marR="0" lvl="0" indent="0" defTabSz="457200" rtl="0" eaLnBrk="1" fontAlgn="auto" latinLnBrk="0" hangingPunct="1">
                <a:spcBef>
                  <a:spcPts val="0"/>
                </a:spcBef>
                <a:spcAft>
                  <a:spcPts val="600"/>
                </a:spcAft>
                <a:buClrTx/>
                <a:buSzTx/>
                <a:buFontTx/>
                <a:buNone/>
                <a:tabLst/>
                <a:defRPr/>
              </a:pPr>
              <a:t>5</a:t>
            </a:fld>
            <a:endParaRPr kumimoji="0" lang="en-US" b="0" i="0" u="none" strike="noStrike" kern="1200" cap="none" spc="0" normalizeH="0" baseline="0" noProof="0">
              <a:ln>
                <a:noFill/>
              </a:ln>
              <a:effectLst/>
              <a:uLnTx/>
              <a:uFillTx/>
            </a:endParaRPr>
          </a:p>
        </p:txBody>
      </p:sp>
      <p:pic>
        <p:nvPicPr>
          <p:cNvPr id="9" name="Content Placeholder 8" descr="A group of cars in a flooded street&#10;&#10;Description automatically generated">
            <a:extLst>
              <a:ext uri="{FF2B5EF4-FFF2-40B4-BE49-F238E27FC236}">
                <a16:creationId xmlns:a16="http://schemas.microsoft.com/office/drawing/2014/main" id="{B8C93192-08F2-B558-4DE7-CF59B1AAC2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2463" y="1132114"/>
            <a:ext cx="9935023" cy="5063740"/>
          </a:xfrm>
        </p:spPr>
      </p:pic>
    </p:spTree>
    <p:extLst>
      <p:ext uri="{BB962C8B-B14F-4D97-AF65-F5344CB8AC3E}">
        <p14:creationId xmlns:p14="http://schemas.microsoft.com/office/powerpoint/2010/main" val="4089810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8C3D-CD4E-B713-D893-80143C5F299B}"/>
              </a:ext>
            </a:extLst>
          </p:cNvPr>
          <p:cNvSpPr>
            <a:spLocks noGrp="1"/>
          </p:cNvSpPr>
          <p:nvPr>
            <p:ph type="title"/>
          </p:nvPr>
        </p:nvSpPr>
        <p:spPr/>
        <p:txBody>
          <a:bodyPr/>
          <a:lstStyle/>
          <a:p>
            <a:endParaRPr lang="en-GB"/>
          </a:p>
        </p:txBody>
      </p:sp>
      <p:pic>
        <p:nvPicPr>
          <p:cNvPr id="6" name="VID-20231020-WA0005">
            <a:hlinkClick r:id="" action="ppaction://media"/>
            <a:extLst>
              <a:ext uri="{FF2B5EF4-FFF2-40B4-BE49-F238E27FC236}">
                <a16:creationId xmlns:a16="http://schemas.microsoft.com/office/drawing/2014/main" id="{283DB740-15FB-D725-EA52-91594A0F237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3600" y="457200"/>
            <a:ext cx="7205472" cy="5960110"/>
          </a:xfrm>
        </p:spPr>
      </p:pic>
      <p:sp>
        <p:nvSpPr>
          <p:cNvPr id="4" name="Date Placeholder 3">
            <a:extLst>
              <a:ext uri="{FF2B5EF4-FFF2-40B4-BE49-F238E27FC236}">
                <a16:creationId xmlns:a16="http://schemas.microsoft.com/office/drawing/2014/main" id="{2BBF1EBF-A485-56AD-30DC-D79739A00E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2DC97D-7FC5-D041-86BC-CC35AF5EB3C5}" type="datetime1">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18/11/2024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8DB00B7E-BA4F-E3E7-5E21-3FB6364D7C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A71D2-E4C3-934F-AE2B-72AA9473B4BF}"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309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riving safely in the winter months">
            <a:extLst>
              <a:ext uri="{FF2B5EF4-FFF2-40B4-BE49-F238E27FC236}">
                <a16:creationId xmlns:a16="http://schemas.microsoft.com/office/drawing/2014/main" id="{4DFF2A5C-613E-E61D-B2FC-A29D4BCFEC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1"/>
          <a:stretch/>
        </p:blipFill>
        <p:spPr bwMode="auto">
          <a:xfrm>
            <a:off x="0" y="732772"/>
            <a:ext cx="12169485" cy="6125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289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ridge&#10;&#10;Description automatically generated with low confidence">
            <a:extLst>
              <a:ext uri="{FF2B5EF4-FFF2-40B4-BE49-F238E27FC236}">
                <a16:creationId xmlns:a16="http://schemas.microsoft.com/office/drawing/2014/main" id="{13DE3750-2EE3-122D-31C8-9DB7703CF814}"/>
              </a:ext>
            </a:extLst>
          </p:cNvPr>
          <p:cNvPicPr>
            <a:picLocks noChangeAspect="1"/>
          </p:cNvPicPr>
          <p:nvPr/>
        </p:nvPicPr>
        <p:blipFill>
          <a:blip r:embed="rId2"/>
          <a:stretch>
            <a:fillRect/>
          </a:stretch>
        </p:blipFill>
        <p:spPr>
          <a:xfrm>
            <a:off x="0" y="-25746"/>
            <a:ext cx="12192000" cy="6858000"/>
          </a:xfrm>
          <a:prstGeom prst="rect">
            <a:avLst/>
          </a:prstGeom>
        </p:spPr>
      </p:pic>
      <p:sp>
        <p:nvSpPr>
          <p:cNvPr id="7" name="Rectangle 6">
            <a:extLst>
              <a:ext uri="{FF2B5EF4-FFF2-40B4-BE49-F238E27FC236}">
                <a16:creationId xmlns:a16="http://schemas.microsoft.com/office/drawing/2014/main" id="{4566F057-FBAF-F3FD-9489-CF24723F1CF1}"/>
              </a:ext>
            </a:extLst>
          </p:cNvPr>
          <p:cNvSpPr/>
          <p:nvPr/>
        </p:nvSpPr>
        <p:spPr>
          <a:xfrm>
            <a:off x="0" y="-12873"/>
            <a:ext cx="12192000" cy="6870873"/>
          </a:xfrm>
          <a:prstGeom prst="rect">
            <a:avLst/>
          </a:prstGeom>
          <a:solidFill>
            <a:srgbClr val="137FC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8116D18F-454A-DD96-FCE8-F9081057BBAA}"/>
              </a:ext>
            </a:extLst>
          </p:cNvPr>
          <p:cNvSpPr txBox="1">
            <a:spLocks/>
          </p:cNvSpPr>
          <p:nvPr/>
        </p:nvSpPr>
        <p:spPr>
          <a:xfrm>
            <a:off x="740229" y="1554479"/>
            <a:ext cx="9231085" cy="5290647"/>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000" b="1" kern="1200" spc="-15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6000" dirty="0">
                <a:solidFill>
                  <a:srgbClr val="FFFFFF"/>
                </a:solidFill>
                <a:latin typeface="Arial" panose="020B0604020202020204"/>
              </a:rPr>
              <a:t>Economic Challenges &amp; Current Road Condition</a:t>
            </a:r>
            <a:endParaRPr kumimoji="0" lang="en-US" sz="6000" b="1" i="0" u="none" strike="noStrike" kern="1200" cap="none" spc="-150" normalizeH="0" baseline="0" noProof="0" dirty="0">
              <a:ln>
                <a:noFill/>
              </a:ln>
              <a:solidFill>
                <a:srgbClr val="FFFFFF"/>
              </a:solidFill>
              <a:effectLst/>
              <a:uLnTx/>
              <a:uFillTx/>
              <a:latin typeface="Arial" panose="020B0604020202020204"/>
              <a:ea typeface="+mj-ea"/>
              <a:cs typeface="Arial"/>
            </a:endParaRPr>
          </a:p>
        </p:txBody>
      </p:sp>
      <p:pic>
        <p:nvPicPr>
          <p:cNvPr id="10" name="Picture 9" descr="A picture containing circle, graphics, black and white, black&#10;&#10;Description automatically generated">
            <a:extLst>
              <a:ext uri="{FF2B5EF4-FFF2-40B4-BE49-F238E27FC236}">
                <a16:creationId xmlns:a16="http://schemas.microsoft.com/office/drawing/2014/main" id="{EFB1B252-841A-3006-2AF7-35C4B5D92C9E}"/>
              </a:ext>
            </a:extLst>
          </p:cNvPr>
          <p:cNvPicPr>
            <a:picLocks noChangeAspect="1"/>
          </p:cNvPicPr>
          <p:nvPr/>
        </p:nvPicPr>
        <p:blipFill>
          <a:blip r:embed="rId3"/>
          <a:stretch>
            <a:fillRect/>
          </a:stretch>
        </p:blipFill>
        <p:spPr>
          <a:xfrm>
            <a:off x="6438080" y="-12873"/>
            <a:ext cx="4341320" cy="9032490"/>
          </a:xfrm>
          <a:prstGeom prst="rect">
            <a:avLst/>
          </a:prstGeom>
        </p:spPr>
      </p:pic>
    </p:spTree>
    <p:extLst>
      <p:ext uri="{BB962C8B-B14F-4D97-AF65-F5344CB8AC3E}">
        <p14:creationId xmlns:p14="http://schemas.microsoft.com/office/powerpoint/2010/main" val="367860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0009DD-2E8B-883E-D979-15AC68437E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C8AB2-EDD8-8B47-A472-66E08A66F88B}" type="datetime1">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18/11/2024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9E7D401-FE92-971D-4A04-CF3505E3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A71D2-E4C3-934F-AE2B-72AA9473B4BF}"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5" name="Picture 2" descr="Rutting distress 3. The use of reinforcement in flexible pavement In... |  Download Scientific Diagram">
            <a:extLst>
              <a:ext uri="{FF2B5EF4-FFF2-40B4-BE49-F238E27FC236}">
                <a16:creationId xmlns:a16="http://schemas.microsoft.com/office/drawing/2014/main" id="{9E71B6C5-1592-29DF-15F3-192C5F1E19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 r="-64" b="200"/>
          <a:stretch/>
        </p:blipFill>
        <p:spPr bwMode="auto">
          <a:xfrm>
            <a:off x="6463138" y="0"/>
            <a:ext cx="5728868" cy="68652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FA0B426-87FA-8E5E-2AAC-9B983AE78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574561" cy="686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28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CE0F18FEF0064CA6839380222BCF77" ma:contentTypeVersion="16" ma:contentTypeDescription="Create a new document." ma:contentTypeScope="" ma:versionID="dfe7e159a27b0b57b3e26382005e6abe">
  <xsd:schema xmlns:xsd="http://www.w3.org/2001/XMLSchema" xmlns:xs="http://www.w3.org/2001/XMLSchema" xmlns:p="http://schemas.microsoft.com/office/2006/metadata/properties" xmlns:ns2="5bb2dfbc-12ed-4f59-88d5-485d26a1a613" xmlns:ns3="19b51ed7-3a36-4d87-a92a-7dfa7df45610" targetNamespace="http://schemas.microsoft.com/office/2006/metadata/properties" ma:root="true" ma:fieldsID="61d33279172ab9bc0751a06007165952" ns2:_="" ns3:_="">
    <xsd:import namespace="5bb2dfbc-12ed-4f59-88d5-485d26a1a613"/>
    <xsd:import namespace="19b51ed7-3a36-4d87-a92a-7dfa7df4561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b2dfbc-12ed-4f59-88d5-485d26a1a6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5665306-731a-4d9e-a2e2-fd0ec8eb20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b51ed7-3a36-4d87-a92a-7dfa7df4561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8da0005-9f3f-4c06-9436-d25db315a6a2}" ma:internalName="TaxCatchAll" ma:showField="CatchAllData" ma:web="19b51ed7-3a36-4d87-a92a-7dfa7df456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bb2dfbc-12ed-4f59-88d5-485d26a1a613">
      <Terms xmlns="http://schemas.microsoft.com/office/infopath/2007/PartnerControls"/>
    </lcf76f155ced4ddcb4097134ff3c332f>
    <TaxCatchAll xmlns="19b51ed7-3a36-4d87-a92a-7dfa7df45610" xsi:nil="true"/>
  </documentManagement>
</p:properties>
</file>

<file path=customXml/itemProps1.xml><?xml version="1.0" encoding="utf-8"?>
<ds:datastoreItem xmlns:ds="http://schemas.openxmlformats.org/officeDocument/2006/customXml" ds:itemID="{B8C10F1E-27DE-41DA-A9A6-7074C641DDA5}">
  <ds:schemaRefs>
    <ds:schemaRef ds:uri="http://schemas.microsoft.com/sharepoint/v3/contenttype/forms"/>
  </ds:schemaRefs>
</ds:datastoreItem>
</file>

<file path=customXml/itemProps2.xml><?xml version="1.0" encoding="utf-8"?>
<ds:datastoreItem xmlns:ds="http://schemas.openxmlformats.org/officeDocument/2006/customXml" ds:itemID="{564BA91D-9D58-460A-B563-A3A373D0BC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b2dfbc-12ed-4f59-88d5-485d26a1a613"/>
    <ds:schemaRef ds:uri="19b51ed7-3a36-4d87-a92a-7dfa7df456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2E6499-A27E-4D7B-8BBF-10B50E1ECA6E}">
  <ds:schemaRefs>
    <ds:schemaRef ds:uri="5bb2dfbc-12ed-4f59-88d5-485d26a1a6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9b51ed7-3a36-4d87-a92a-7dfa7df45610"/>
  </ds:schemaRefs>
</ds:datastoreItem>
</file>

<file path=docProps/app.xml><?xml version="1.0" encoding="utf-8"?>
<Properties xmlns="http://schemas.openxmlformats.org/officeDocument/2006/extended-properties" xmlns:vt="http://schemas.openxmlformats.org/officeDocument/2006/docPropsVTypes">
  <TotalTime>989</TotalTime>
  <Words>2195</Words>
  <Application>Microsoft Office PowerPoint</Application>
  <PresentationFormat>Widescreen</PresentationFormat>
  <Paragraphs>345</Paragraphs>
  <Slides>37</Slides>
  <Notes>23</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           Sharing Best Practice  Session 2 - Low Carbon Materials   Asphalt Industry Alliance      </vt:lpstr>
      <vt:lpstr>Climate Change </vt:lpstr>
      <vt:lpstr>Climate Change </vt:lpstr>
      <vt:lpstr>Climate Change </vt:lpstr>
      <vt:lpstr>Spain  </vt:lpstr>
      <vt:lpstr>PowerPoint Presentation</vt:lpstr>
      <vt:lpstr>PowerPoint Presentation</vt:lpstr>
      <vt:lpstr>PowerPoint Presentation</vt:lpstr>
      <vt:lpstr>PowerPoint Presentation</vt:lpstr>
      <vt:lpstr>PowerPoint Presentation</vt:lpstr>
      <vt:lpstr>ALARM 2024: Potholes </vt:lpstr>
      <vt:lpstr> The Public Impact </vt:lpstr>
      <vt:lpstr>PowerPoint Presentation</vt:lpstr>
      <vt:lpstr>Low Carbon Options </vt:lpstr>
      <vt:lpstr>PowerPoint Presentation</vt:lpstr>
      <vt:lpstr>PowerPoint Presentation</vt:lpstr>
      <vt:lpstr>Shell Bitumen CarbonSink</vt:lpstr>
      <vt:lpstr>PowerPoint Presentation</vt:lpstr>
      <vt:lpstr>PowerPoint Presentation</vt:lpstr>
      <vt:lpstr>Art of the Possible : Hartlepool Scenario 1</vt:lpstr>
      <vt:lpstr>Art of the Possible : Hartlepool Scenario 2</vt:lpstr>
      <vt:lpstr>PowerPoint Presentation</vt:lpstr>
      <vt:lpstr>The Asphalt Journey so far    </vt:lpstr>
      <vt:lpstr>PowerPoint Presentation</vt:lpstr>
      <vt:lpstr>Contributions of Asphalt Industry in EU</vt:lpstr>
      <vt:lpstr>Low Rolling Resistance Asphalt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Accelerate Change</vt:lpstr>
      <vt:lpstr>Accelerate Change</vt:lpstr>
      <vt:lpstr>Progress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AIA Title</dc:title>
  <dc:creator>andrew.stagg@intemos.com</dc:creator>
  <cp:lastModifiedBy>Brian</cp:lastModifiedBy>
  <cp:revision>37</cp:revision>
  <cp:lastPrinted>2018-04-11T15:54:27Z</cp:lastPrinted>
  <dcterms:created xsi:type="dcterms:W3CDTF">2016-03-21T18:37:56Z</dcterms:created>
  <dcterms:modified xsi:type="dcterms:W3CDTF">2024-11-18T08:49:24Z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0x010100F4CE0F18FEF0064CA6839380222BCF77</vt:lpwstr>
  </property>
  <property fmtid="{D5CDD505-2E9C-101B-9397-08002B2CF9AE}" pid="3" name="MediaServiceImageTags">
    <vt:lpwstr/>
  </property>
</Properties>
</file>