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02" r:id="rId5"/>
  </p:sldMasterIdLst>
  <p:notesMasterIdLst>
    <p:notesMasterId r:id="rId10"/>
  </p:notesMasterIdLst>
  <p:handoutMasterIdLst>
    <p:handoutMasterId r:id="rId11"/>
  </p:handoutMasterIdLst>
  <p:sldIdLst>
    <p:sldId id="334" r:id="rId6"/>
    <p:sldId id="315" r:id="rId7"/>
    <p:sldId id="343" r:id="rId8"/>
    <p:sldId id="344" r:id="rId9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ser Guide" id="{6EC14F73-77FE-4CCF-B588-1B09C50C7C3F}">
          <p14:sldIdLst/>
        </p14:section>
        <p14:section name="Corporate Deck" id="{9D5B25B9-B01D-4B37-A345-ED5945E0D563}">
          <p14:sldIdLst>
            <p14:sldId id="334"/>
            <p14:sldId id="315"/>
            <p14:sldId id="343"/>
            <p14:sldId id="344"/>
          </p14:sldIdLst>
        </p14:section>
        <p14:section name="Additional Layouts" id="{8CF7D5A7-B4D5-43FA-883E-D0EA1B99162F}">
          <p14:sldIdLst/>
        </p14:section>
        <p14:section name="Asset Pack" id="{A14C730E-A4BC-4897-ABBF-66A1C861BE2F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Bailey" initials="AB" lastIdx="1" clrIdx="0">
    <p:extLst>
      <p:ext uri="{19B8F6BF-5375-455C-9EA6-DF929625EA0E}">
        <p15:presenceInfo xmlns:p15="http://schemas.microsoft.com/office/powerpoint/2012/main" userId="Andrew Bailey" providerId="None"/>
      </p:ext>
    </p:extLst>
  </p:cmAuthor>
  <p:cmAuthor id="2" name="Oliver, Ian" initials="OI" lastIdx="2" clrIdx="1">
    <p:extLst>
      <p:ext uri="{19B8F6BF-5375-455C-9EA6-DF929625EA0E}">
        <p15:presenceInfo xmlns:p15="http://schemas.microsoft.com/office/powerpoint/2012/main" userId="S::ian.oliver@highwaysengland.co.uk::f0a87803-23b7-4e34-af2e-41fb24b44103" providerId="AD"/>
      </p:ext>
    </p:extLst>
  </p:cmAuthor>
  <p:cmAuthor id="3" name="Bridge, Sarah" initials="BS" lastIdx="5" clrIdx="2">
    <p:extLst>
      <p:ext uri="{19B8F6BF-5375-455C-9EA6-DF929625EA0E}">
        <p15:presenceInfo xmlns:p15="http://schemas.microsoft.com/office/powerpoint/2012/main" userId="S-1-5-21-1105808109-960391626-1282477107-142469" providerId="AD"/>
      </p:ext>
    </p:extLst>
  </p:cmAuthor>
  <p:cmAuthor id="4" name="Burt, Sam" initials="BS" lastIdx="3" clrIdx="3">
    <p:extLst>
      <p:ext uri="{19B8F6BF-5375-455C-9EA6-DF929625EA0E}">
        <p15:presenceInfo xmlns:p15="http://schemas.microsoft.com/office/powerpoint/2012/main" userId="S-1-5-21-1105808109-960391626-1282477107-1041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98"/>
    <a:srgbClr val="000000"/>
    <a:srgbClr val="004692"/>
    <a:srgbClr val="00156B"/>
    <a:srgbClr val="00A6AA"/>
    <a:srgbClr val="000C00"/>
    <a:srgbClr val="CB2686"/>
    <a:srgbClr val="F49600"/>
    <a:srgbClr val="C21600"/>
    <a:srgbClr val="00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341B6E-FC4E-F31A-B464-7D1D3F9EFF4E}" v="1" dt="2021-12-17T11:06:54.794"/>
    <p1510:client id="{FE7FF436-34B2-510F-ECEC-72D11457CDCC}" v="5" dt="2021-09-29T12:37:19.9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4660"/>
  </p:normalViewPr>
  <p:slideViewPr>
    <p:cSldViewPr snapToGrid="0">
      <p:cViewPr varScale="1">
        <p:scale>
          <a:sx n="59" d="100"/>
          <a:sy n="59" d="100"/>
        </p:scale>
        <p:origin x="12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7ECE2F-503D-48F3-A7FA-7DD288A72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9F5400-8A97-43C0-8658-454FCC5DF3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45826-04BB-4700-9F1A-00344D7212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30E29-D617-47C1-BCB6-53B9221472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9B6483F-49ED-4480-8776-CE4B2B91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98488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411CCE6-82D0-4532-A7FA-CA8D776D0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01988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Durability fits under all three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152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Series 900 updated 15 times since June 1998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01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pic>
        <p:nvPicPr>
          <p:cNvPr id="82" name="Picture 81" descr="Shape, background pattern&#10;&#10;Description automatically generated">
            <a:extLst>
              <a:ext uri="{FF2B5EF4-FFF2-40B4-BE49-F238E27FC236}">
                <a16:creationId xmlns:a16="http://schemas.microsoft.com/office/drawing/2014/main" id="{2A0A1DB7-664C-469D-98B3-04942EB04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6" t="1575" r="886" b="1575"/>
          <a:stretch/>
        </p:blipFill>
        <p:spPr>
          <a:xfrm>
            <a:off x="4765373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01AF307A-48F0-49AE-B4CF-B72569B9BF6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83294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B8129-8487-47B5-A3EF-4E42D80D8A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5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7999" y="108000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119EFB89-D023-4A98-BC8B-2FBFC1D0C67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56195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C9B71-97CE-4BB1-8B1C-97C134C971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67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Single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2571950-23BF-44A7-ACAA-46A80E09C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053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E01A20-A5A2-460A-AEDB-20D04CCB9F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0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58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9FCFB81-252E-408C-813E-36F445DF3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4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BE5B16-0F6E-46F6-96DB-D1F79172E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8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6BCF04-9E3B-4134-A662-D81455C02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67A676-589F-4D63-B060-5AB077DF2B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4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EF1FD5AC-D2D3-400B-8541-8533534C2C9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2730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83864-82EA-4E22-BD44-64A411CC00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64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1895E4B4-84A4-4E2E-9E1B-A809A924B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91DB263-C946-4C12-905C-CF4B77B497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53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1391424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Find </a:t>
            </a:r>
            <a:br>
              <a:rPr lang="en-US"/>
            </a:br>
            <a:r>
              <a:rPr lang="en-US"/>
              <a:t>out more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5" y="4603644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03651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3" y="5189074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58248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7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65623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highwaysengland.co.uk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8B524-62C3-41EA-BFE9-9BF66A051521}"/>
              </a:ext>
            </a:extLst>
          </p:cNvPr>
          <p:cNvGrpSpPr/>
          <p:nvPr userDrawn="1"/>
        </p:nvGrpSpPr>
        <p:grpSpPr>
          <a:xfrm>
            <a:off x="642324" y="4031771"/>
            <a:ext cx="3696762" cy="313932"/>
            <a:chOff x="642324" y="4022120"/>
            <a:chExt cx="3696762" cy="313932"/>
          </a:xfrm>
        </p:grpSpPr>
        <p:sp>
          <p:nvSpPr>
            <p:cNvPr id="23" name="Graphic 52">
              <a:extLst>
                <a:ext uri="{FF2B5EF4-FFF2-40B4-BE49-F238E27FC236}">
                  <a16:creationId xmlns:a16="http://schemas.microsoft.com/office/drawing/2014/main" id="{1D936619-9B69-492D-8F09-F101804FDE6B}"/>
                </a:ext>
              </a:extLst>
            </p:cNvPr>
            <p:cNvSpPr/>
            <p:nvPr/>
          </p:nvSpPr>
          <p:spPr>
            <a:xfrm>
              <a:off x="642324" y="4027397"/>
              <a:ext cx="373296" cy="303379"/>
            </a:xfrm>
            <a:custGeom>
              <a:avLst/>
              <a:gdLst>
                <a:gd name="connsiteX0" fmla="*/ 892134 w 2838459"/>
                <a:gd name="connsiteY0" fmla="*/ 2306263 h 2306831"/>
                <a:gd name="connsiteX1" fmla="*/ 2549065 w 2838459"/>
                <a:gd name="connsiteY1" fmla="*/ 649332 h 2306831"/>
                <a:gd name="connsiteX2" fmla="*/ 2547427 w 2838459"/>
                <a:gd name="connsiteY2" fmla="*/ 574046 h 2306831"/>
                <a:gd name="connsiteX3" fmla="*/ 2837920 w 2838459"/>
                <a:gd name="connsiteY3" fmla="*/ 272494 h 2306831"/>
                <a:gd name="connsiteX4" fmla="*/ 2503488 w 2838459"/>
                <a:gd name="connsiteY4" fmla="*/ 364172 h 2306831"/>
                <a:gd name="connsiteX5" fmla="*/ 2759577 w 2838459"/>
                <a:gd name="connsiteY5" fmla="*/ 42065 h 2306831"/>
                <a:gd name="connsiteX6" fmla="*/ 2389778 w 2838459"/>
                <a:gd name="connsiteY6" fmla="*/ 183416 h 2306831"/>
                <a:gd name="connsiteX7" fmla="*/ 1964687 w 2838459"/>
                <a:gd name="connsiteY7" fmla="*/ -569 h 2306831"/>
                <a:gd name="connsiteX8" fmla="*/ 1382290 w 2838459"/>
                <a:gd name="connsiteY8" fmla="*/ 581714 h 2306831"/>
                <a:gd name="connsiteX9" fmla="*/ 1397388 w 2838459"/>
                <a:gd name="connsiteY9" fmla="*/ 714502 h 2306831"/>
                <a:gd name="connsiteX10" fmla="*/ 197000 w 2838459"/>
                <a:gd name="connsiteY10" fmla="*/ 106045 h 2306831"/>
                <a:gd name="connsiteX11" fmla="*/ 118142 w 2838459"/>
                <a:gd name="connsiteY11" fmla="*/ 398748 h 2306831"/>
                <a:gd name="connsiteX12" fmla="*/ 377298 w 2838459"/>
                <a:gd name="connsiteY12" fmla="*/ 883504 h 2306831"/>
                <a:gd name="connsiteX13" fmla="*/ 113542 w 2838459"/>
                <a:gd name="connsiteY13" fmla="*/ 810666 h 2306831"/>
                <a:gd name="connsiteX14" fmla="*/ 113456 w 2838459"/>
                <a:gd name="connsiteY14" fmla="*/ 818105 h 2306831"/>
                <a:gd name="connsiteX15" fmla="*/ 580676 w 2838459"/>
                <a:gd name="connsiteY15" fmla="*/ 1388977 h 2306831"/>
                <a:gd name="connsiteX16" fmla="*/ 427114 w 2838459"/>
                <a:gd name="connsiteY16" fmla="*/ 1409474 h 2306831"/>
                <a:gd name="connsiteX17" fmla="*/ 317662 w 2838459"/>
                <a:gd name="connsiteY17" fmla="*/ 1398968 h 2306831"/>
                <a:gd name="connsiteX18" fmla="*/ 861683 w 2838459"/>
                <a:gd name="connsiteY18" fmla="*/ 1803457 h 2306831"/>
                <a:gd name="connsiteX19" fmla="*/ 138383 w 2838459"/>
                <a:gd name="connsiteY19" fmla="*/ 2052726 h 2306831"/>
                <a:gd name="connsiteX20" fmla="*/ -539 w 2838459"/>
                <a:gd name="connsiteY20" fmla="*/ 2044668 h 2306831"/>
                <a:gd name="connsiteX21" fmla="*/ 892163 w 2838459"/>
                <a:gd name="connsiteY21" fmla="*/ 2306263 h 230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459" h="2306831">
                  <a:moveTo>
                    <a:pt x="892134" y="2306263"/>
                  </a:moveTo>
                  <a:cubicBezTo>
                    <a:pt x="1963325" y="2306263"/>
                    <a:pt x="2549065" y="1418838"/>
                    <a:pt x="2549065" y="649332"/>
                  </a:cubicBezTo>
                  <a:cubicBezTo>
                    <a:pt x="2549065" y="624119"/>
                    <a:pt x="2548561" y="599030"/>
                    <a:pt x="2547427" y="574046"/>
                  </a:cubicBezTo>
                  <a:cubicBezTo>
                    <a:pt x="2661136" y="491845"/>
                    <a:pt x="2759967" y="389271"/>
                    <a:pt x="2837920" y="272494"/>
                  </a:cubicBezTo>
                  <a:cubicBezTo>
                    <a:pt x="2733574" y="318872"/>
                    <a:pt x="2621283" y="350094"/>
                    <a:pt x="2503488" y="364172"/>
                  </a:cubicBezTo>
                  <a:cubicBezTo>
                    <a:pt x="2623722" y="292077"/>
                    <a:pt x="2716029" y="178025"/>
                    <a:pt x="2759577" y="42065"/>
                  </a:cubicBezTo>
                  <a:cubicBezTo>
                    <a:pt x="2647059" y="108769"/>
                    <a:pt x="2522443" y="157251"/>
                    <a:pt x="2389778" y="183416"/>
                  </a:cubicBezTo>
                  <a:cubicBezTo>
                    <a:pt x="2283508" y="70221"/>
                    <a:pt x="2132213" y="-569"/>
                    <a:pt x="1964687" y="-569"/>
                  </a:cubicBezTo>
                  <a:cubicBezTo>
                    <a:pt x="1643085" y="-569"/>
                    <a:pt x="1382290" y="260226"/>
                    <a:pt x="1382290" y="581714"/>
                  </a:cubicBezTo>
                  <a:cubicBezTo>
                    <a:pt x="1382290" y="627415"/>
                    <a:pt x="1387396" y="671868"/>
                    <a:pt x="1397388" y="714502"/>
                  </a:cubicBezTo>
                  <a:cubicBezTo>
                    <a:pt x="913375" y="690147"/>
                    <a:pt x="484188" y="458412"/>
                    <a:pt x="197000" y="106045"/>
                  </a:cubicBezTo>
                  <a:cubicBezTo>
                    <a:pt x="146984" y="192103"/>
                    <a:pt x="118142" y="292077"/>
                    <a:pt x="118142" y="398748"/>
                  </a:cubicBezTo>
                  <a:cubicBezTo>
                    <a:pt x="118142" y="600792"/>
                    <a:pt x="220955" y="779157"/>
                    <a:pt x="377298" y="883504"/>
                  </a:cubicBezTo>
                  <a:cubicBezTo>
                    <a:pt x="281753" y="880551"/>
                    <a:pt x="191999" y="854319"/>
                    <a:pt x="113542" y="810666"/>
                  </a:cubicBezTo>
                  <a:cubicBezTo>
                    <a:pt x="113456" y="813114"/>
                    <a:pt x="113456" y="815495"/>
                    <a:pt x="113456" y="818105"/>
                  </a:cubicBezTo>
                  <a:cubicBezTo>
                    <a:pt x="113456" y="1100131"/>
                    <a:pt x="314195" y="1335618"/>
                    <a:pt x="580676" y="1388977"/>
                  </a:cubicBezTo>
                  <a:cubicBezTo>
                    <a:pt x="531737" y="1402321"/>
                    <a:pt x="480245" y="1409474"/>
                    <a:pt x="427114" y="1409474"/>
                  </a:cubicBezTo>
                  <a:cubicBezTo>
                    <a:pt x="389643" y="1409474"/>
                    <a:pt x="353143" y="1405788"/>
                    <a:pt x="317662" y="1398968"/>
                  </a:cubicBezTo>
                  <a:cubicBezTo>
                    <a:pt x="391796" y="1630359"/>
                    <a:pt x="606784" y="1798742"/>
                    <a:pt x="861683" y="1803457"/>
                  </a:cubicBezTo>
                  <a:cubicBezTo>
                    <a:pt x="662363" y="1959686"/>
                    <a:pt x="411274" y="2052726"/>
                    <a:pt x="138383" y="2052726"/>
                  </a:cubicBezTo>
                  <a:cubicBezTo>
                    <a:pt x="91434" y="2052726"/>
                    <a:pt x="45048" y="2050059"/>
                    <a:pt x="-539" y="2044668"/>
                  </a:cubicBezTo>
                  <a:cubicBezTo>
                    <a:pt x="257197" y="2209870"/>
                    <a:pt x="563246" y="2306263"/>
                    <a:pt x="892163" y="230626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17C879-28D5-472B-A84E-99227C2B54B4}"/>
                </a:ext>
              </a:extLst>
            </p:cNvPr>
            <p:cNvSpPr txBox="1"/>
            <p:nvPr/>
          </p:nvSpPr>
          <p:spPr>
            <a:xfrm>
              <a:off x="1033826" y="4022120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Twitter </a:t>
              </a:r>
              <a:r>
                <a:rPr lang="en-GB" sz="1600">
                  <a:solidFill>
                    <a:schemeClr val="accent1"/>
                  </a:solidFill>
                </a:rPr>
                <a:t>@HighwaysEngland</a:t>
              </a:r>
            </a:p>
          </p:txBody>
        </p:sp>
      </p:grp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5E4A6515-13E5-425D-92EC-7066188155A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2730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4088053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82" name="Picture 81" descr="Shape, background pattern&#10;&#10;Description automatically generated">
            <a:extLst>
              <a:ext uri="{FF2B5EF4-FFF2-40B4-BE49-F238E27FC236}">
                <a16:creationId xmlns:a16="http://schemas.microsoft.com/office/drawing/2014/main" id="{2A0A1DB7-664C-469D-98B3-04942EB04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86" t="1575" r="886" b="1575"/>
          <a:stretch/>
        </p:blipFill>
        <p:spPr>
          <a:xfrm>
            <a:off x="4765373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33" name="Footer Placeholder 22">
            <a:extLst>
              <a:ext uri="{FF2B5EF4-FFF2-40B4-BE49-F238E27FC236}">
                <a16:creationId xmlns:a16="http://schemas.microsoft.com/office/drawing/2014/main" id="{4AC31130-C459-48B4-8F8D-11447A88DA8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2730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669F01-73AE-495F-AD89-7FAE7558ED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79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843D7A-9C1C-4DAC-9465-2C435EC62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1A7BDA-B650-4AC3-A02C-69F79A0141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40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  <a:endParaRPr lang="en-GB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D4170651-E1CC-406C-8238-BB9F394CBA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23101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E01CA-4265-4B06-AC53-1ECC1A3BB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62B4C98-089F-43AE-A9E4-274BA3AF7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801132-3E41-4AC0-92DA-8E86A43B4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03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8000"/>
            <a:ext cx="260345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1980819-B587-45D1-AF9A-AA912410F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6C523-057B-4831-9423-B839EB08C5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37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4B7589-A7FC-4F7C-A908-29648EF3F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20CB37-CFE9-4FC1-B985-DBA1FB9B00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27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98" name="Picture 97" descr="Shape, background pattern&#10;&#10;Description automatically generated">
            <a:extLst>
              <a:ext uri="{FF2B5EF4-FFF2-40B4-BE49-F238E27FC236}">
                <a16:creationId xmlns:a16="http://schemas.microsoft.com/office/drawing/2014/main" id="{D2A1DEC2-8A0D-478D-8F8C-68599FB66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58227"/>
          <a:stretch/>
        </p:blipFill>
        <p:spPr>
          <a:xfrm>
            <a:off x="108000" y="108000"/>
            <a:ext cx="498470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41D32C-2D4C-4CE0-B19A-E42533FAC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0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E287C4-2EE4-448E-9CDC-9CF202995E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65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7999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9399C36-9F0E-4B05-B488-CCAF088AB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0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FE6D2C-48DD-4CFE-BB22-B9E2635B1F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95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936737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244EE556-57EE-4C9C-8B8F-1D57D5A8B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1575" r="6618" b="1575"/>
          <a:stretch/>
        </p:blipFill>
        <p:spPr>
          <a:xfrm>
            <a:off x="107999" y="108000"/>
            <a:ext cx="9367378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79D6825-E728-4AFA-8322-8256143E6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4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96482-8ABF-4204-A8C7-A31B88418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50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Footer Placeholder 22">
            <a:extLst>
              <a:ext uri="{FF2B5EF4-FFF2-40B4-BE49-F238E27FC236}">
                <a16:creationId xmlns:a16="http://schemas.microsoft.com/office/drawing/2014/main" id="{C8CA65A5-B25E-41A9-9F5E-7C10B1F955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DA8B12-3B2E-412C-A476-2F1740C124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7999" y="108000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230F433A-FD77-4D0D-8B38-2FE462502F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AABF4B-EB75-495B-861C-0A4005A97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90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3ABE4-1167-4508-9529-65CA65C73D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98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58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0C6F63-9CD6-400B-BBEC-3ED8AB9D2C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8" name="Footer Placeholder 22">
            <a:extLst>
              <a:ext uri="{FF2B5EF4-FFF2-40B4-BE49-F238E27FC236}">
                <a16:creationId xmlns:a16="http://schemas.microsoft.com/office/drawing/2014/main" id="{9263A2CC-746E-4159-93E1-7899CAAA483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3831805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D85BFF-4D1E-40E4-839E-5879F759A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7" name="Footer Placeholder 22">
            <a:extLst>
              <a:ext uri="{FF2B5EF4-FFF2-40B4-BE49-F238E27FC236}">
                <a16:creationId xmlns:a16="http://schemas.microsoft.com/office/drawing/2014/main" id="{8B4FAAC7-44C1-4F1B-8E80-39638F623E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32420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  <a:endParaRPr lang="en-GB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553FA092-9276-4C76-9BFE-31FB09B93F9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1063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C104B-9C80-4334-830D-B03E106945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63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2CB9CA-8C3D-48B5-9BA9-99E8426D1C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0" name="Footer Placeholder 22">
            <a:extLst>
              <a:ext uri="{FF2B5EF4-FFF2-40B4-BE49-F238E27FC236}">
                <a16:creationId xmlns:a16="http://schemas.microsoft.com/office/drawing/2014/main" id="{BF07AF26-5297-4B63-89C6-21A1013FB4B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854031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A53514-664F-40B4-B3CF-DBA209FBBC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2" name="Footer Placeholder 22">
            <a:extLst>
              <a:ext uri="{FF2B5EF4-FFF2-40B4-BE49-F238E27FC236}">
                <a16:creationId xmlns:a16="http://schemas.microsoft.com/office/drawing/2014/main" id="{9BFF2D35-BA25-4A27-ACDC-4858ABB0A28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559139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1391424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Find </a:t>
            </a:r>
            <a:br>
              <a:rPr lang="en-US"/>
            </a:br>
            <a:r>
              <a:rPr lang="en-US"/>
              <a:t>out more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5" y="4603644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03651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3" y="5189074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58248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7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65623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highwaysengland.co.uk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8B524-62C3-41EA-BFE9-9BF66A051521}"/>
              </a:ext>
            </a:extLst>
          </p:cNvPr>
          <p:cNvGrpSpPr/>
          <p:nvPr userDrawn="1"/>
        </p:nvGrpSpPr>
        <p:grpSpPr>
          <a:xfrm>
            <a:off x="642324" y="4031771"/>
            <a:ext cx="3696762" cy="313932"/>
            <a:chOff x="642324" y="4022120"/>
            <a:chExt cx="3696762" cy="313932"/>
          </a:xfrm>
        </p:grpSpPr>
        <p:sp>
          <p:nvSpPr>
            <p:cNvPr id="23" name="Graphic 52">
              <a:extLst>
                <a:ext uri="{FF2B5EF4-FFF2-40B4-BE49-F238E27FC236}">
                  <a16:creationId xmlns:a16="http://schemas.microsoft.com/office/drawing/2014/main" id="{1D936619-9B69-492D-8F09-F101804FDE6B}"/>
                </a:ext>
              </a:extLst>
            </p:cNvPr>
            <p:cNvSpPr/>
            <p:nvPr/>
          </p:nvSpPr>
          <p:spPr>
            <a:xfrm>
              <a:off x="642324" y="4027397"/>
              <a:ext cx="373296" cy="303379"/>
            </a:xfrm>
            <a:custGeom>
              <a:avLst/>
              <a:gdLst>
                <a:gd name="connsiteX0" fmla="*/ 892134 w 2838459"/>
                <a:gd name="connsiteY0" fmla="*/ 2306263 h 2306831"/>
                <a:gd name="connsiteX1" fmla="*/ 2549065 w 2838459"/>
                <a:gd name="connsiteY1" fmla="*/ 649332 h 2306831"/>
                <a:gd name="connsiteX2" fmla="*/ 2547427 w 2838459"/>
                <a:gd name="connsiteY2" fmla="*/ 574046 h 2306831"/>
                <a:gd name="connsiteX3" fmla="*/ 2837920 w 2838459"/>
                <a:gd name="connsiteY3" fmla="*/ 272494 h 2306831"/>
                <a:gd name="connsiteX4" fmla="*/ 2503488 w 2838459"/>
                <a:gd name="connsiteY4" fmla="*/ 364172 h 2306831"/>
                <a:gd name="connsiteX5" fmla="*/ 2759577 w 2838459"/>
                <a:gd name="connsiteY5" fmla="*/ 42065 h 2306831"/>
                <a:gd name="connsiteX6" fmla="*/ 2389778 w 2838459"/>
                <a:gd name="connsiteY6" fmla="*/ 183416 h 2306831"/>
                <a:gd name="connsiteX7" fmla="*/ 1964687 w 2838459"/>
                <a:gd name="connsiteY7" fmla="*/ -569 h 2306831"/>
                <a:gd name="connsiteX8" fmla="*/ 1382290 w 2838459"/>
                <a:gd name="connsiteY8" fmla="*/ 581714 h 2306831"/>
                <a:gd name="connsiteX9" fmla="*/ 1397388 w 2838459"/>
                <a:gd name="connsiteY9" fmla="*/ 714502 h 2306831"/>
                <a:gd name="connsiteX10" fmla="*/ 197000 w 2838459"/>
                <a:gd name="connsiteY10" fmla="*/ 106045 h 2306831"/>
                <a:gd name="connsiteX11" fmla="*/ 118142 w 2838459"/>
                <a:gd name="connsiteY11" fmla="*/ 398748 h 2306831"/>
                <a:gd name="connsiteX12" fmla="*/ 377298 w 2838459"/>
                <a:gd name="connsiteY12" fmla="*/ 883504 h 2306831"/>
                <a:gd name="connsiteX13" fmla="*/ 113542 w 2838459"/>
                <a:gd name="connsiteY13" fmla="*/ 810666 h 2306831"/>
                <a:gd name="connsiteX14" fmla="*/ 113456 w 2838459"/>
                <a:gd name="connsiteY14" fmla="*/ 818105 h 2306831"/>
                <a:gd name="connsiteX15" fmla="*/ 580676 w 2838459"/>
                <a:gd name="connsiteY15" fmla="*/ 1388977 h 2306831"/>
                <a:gd name="connsiteX16" fmla="*/ 427114 w 2838459"/>
                <a:gd name="connsiteY16" fmla="*/ 1409474 h 2306831"/>
                <a:gd name="connsiteX17" fmla="*/ 317662 w 2838459"/>
                <a:gd name="connsiteY17" fmla="*/ 1398968 h 2306831"/>
                <a:gd name="connsiteX18" fmla="*/ 861683 w 2838459"/>
                <a:gd name="connsiteY18" fmla="*/ 1803457 h 2306831"/>
                <a:gd name="connsiteX19" fmla="*/ 138383 w 2838459"/>
                <a:gd name="connsiteY19" fmla="*/ 2052726 h 2306831"/>
                <a:gd name="connsiteX20" fmla="*/ -539 w 2838459"/>
                <a:gd name="connsiteY20" fmla="*/ 2044668 h 2306831"/>
                <a:gd name="connsiteX21" fmla="*/ 892163 w 2838459"/>
                <a:gd name="connsiteY21" fmla="*/ 2306263 h 230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459" h="2306831">
                  <a:moveTo>
                    <a:pt x="892134" y="2306263"/>
                  </a:moveTo>
                  <a:cubicBezTo>
                    <a:pt x="1963325" y="2306263"/>
                    <a:pt x="2549065" y="1418838"/>
                    <a:pt x="2549065" y="649332"/>
                  </a:cubicBezTo>
                  <a:cubicBezTo>
                    <a:pt x="2549065" y="624119"/>
                    <a:pt x="2548561" y="599030"/>
                    <a:pt x="2547427" y="574046"/>
                  </a:cubicBezTo>
                  <a:cubicBezTo>
                    <a:pt x="2661136" y="491845"/>
                    <a:pt x="2759967" y="389271"/>
                    <a:pt x="2837920" y="272494"/>
                  </a:cubicBezTo>
                  <a:cubicBezTo>
                    <a:pt x="2733574" y="318872"/>
                    <a:pt x="2621283" y="350094"/>
                    <a:pt x="2503488" y="364172"/>
                  </a:cubicBezTo>
                  <a:cubicBezTo>
                    <a:pt x="2623722" y="292077"/>
                    <a:pt x="2716029" y="178025"/>
                    <a:pt x="2759577" y="42065"/>
                  </a:cubicBezTo>
                  <a:cubicBezTo>
                    <a:pt x="2647059" y="108769"/>
                    <a:pt x="2522443" y="157251"/>
                    <a:pt x="2389778" y="183416"/>
                  </a:cubicBezTo>
                  <a:cubicBezTo>
                    <a:pt x="2283508" y="70221"/>
                    <a:pt x="2132213" y="-569"/>
                    <a:pt x="1964687" y="-569"/>
                  </a:cubicBezTo>
                  <a:cubicBezTo>
                    <a:pt x="1643085" y="-569"/>
                    <a:pt x="1382290" y="260226"/>
                    <a:pt x="1382290" y="581714"/>
                  </a:cubicBezTo>
                  <a:cubicBezTo>
                    <a:pt x="1382290" y="627415"/>
                    <a:pt x="1387396" y="671868"/>
                    <a:pt x="1397388" y="714502"/>
                  </a:cubicBezTo>
                  <a:cubicBezTo>
                    <a:pt x="913375" y="690147"/>
                    <a:pt x="484188" y="458412"/>
                    <a:pt x="197000" y="106045"/>
                  </a:cubicBezTo>
                  <a:cubicBezTo>
                    <a:pt x="146984" y="192103"/>
                    <a:pt x="118142" y="292077"/>
                    <a:pt x="118142" y="398748"/>
                  </a:cubicBezTo>
                  <a:cubicBezTo>
                    <a:pt x="118142" y="600792"/>
                    <a:pt x="220955" y="779157"/>
                    <a:pt x="377298" y="883504"/>
                  </a:cubicBezTo>
                  <a:cubicBezTo>
                    <a:pt x="281753" y="880551"/>
                    <a:pt x="191999" y="854319"/>
                    <a:pt x="113542" y="810666"/>
                  </a:cubicBezTo>
                  <a:cubicBezTo>
                    <a:pt x="113456" y="813114"/>
                    <a:pt x="113456" y="815495"/>
                    <a:pt x="113456" y="818105"/>
                  </a:cubicBezTo>
                  <a:cubicBezTo>
                    <a:pt x="113456" y="1100131"/>
                    <a:pt x="314195" y="1335618"/>
                    <a:pt x="580676" y="1388977"/>
                  </a:cubicBezTo>
                  <a:cubicBezTo>
                    <a:pt x="531737" y="1402321"/>
                    <a:pt x="480245" y="1409474"/>
                    <a:pt x="427114" y="1409474"/>
                  </a:cubicBezTo>
                  <a:cubicBezTo>
                    <a:pt x="389643" y="1409474"/>
                    <a:pt x="353143" y="1405788"/>
                    <a:pt x="317662" y="1398968"/>
                  </a:cubicBezTo>
                  <a:cubicBezTo>
                    <a:pt x="391796" y="1630359"/>
                    <a:pt x="606784" y="1798742"/>
                    <a:pt x="861683" y="1803457"/>
                  </a:cubicBezTo>
                  <a:cubicBezTo>
                    <a:pt x="662363" y="1959686"/>
                    <a:pt x="411274" y="2052726"/>
                    <a:pt x="138383" y="2052726"/>
                  </a:cubicBezTo>
                  <a:cubicBezTo>
                    <a:pt x="91434" y="2052726"/>
                    <a:pt x="45048" y="2050059"/>
                    <a:pt x="-539" y="2044668"/>
                  </a:cubicBezTo>
                  <a:cubicBezTo>
                    <a:pt x="257197" y="2209870"/>
                    <a:pt x="563246" y="2306263"/>
                    <a:pt x="892163" y="2306263"/>
                  </a:cubicBezTo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17C879-28D5-472B-A84E-99227C2B54B4}"/>
                </a:ext>
              </a:extLst>
            </p:cNvPr>
            <p:cNvSpPr txBox="1"/>
            <p:nvPr/>
          </p:nvSpPr>
          <p:spPr>
            <a:xfrm>
              <a:off x="1033826" y="4022120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Twitter</a:t>
              </a:r>
              <a:r>
                <a:rPr lang="en-GB" sz="1600">
                  <a:solidFill>
                    <a:schemeClr val="accent1"/>
                  </a:solidFill>
                </a:rPr>
                <a:t> @HighwaysEngland</a:t>
              </a:r>
            </a:p>
          </p:txBody>
        </p:sp>
      </p:grp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3FCFEDDE-61C7-47BB-B4ED-57972298640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90731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A86E18-A781-40CD-BDE1-5052E28662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47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206965"/>
            <a:ext cx="4314296" cy="1588127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247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pic>
        <p:nvPicPr>
          <p:cNvPr id="82" name="Picture 81" descr="Shape, background pattern&#10;&#10;Description automatically generated">
            <a:extLst>
              <a:ext uri="{FF2B5EF4-FFF2-40B4-BE49-F238E27FC236}">
                <a16:creationId xmlns:a16="http://schemas.microsoft.com/office/drawing/2014/main" id="{2A0A1DB7-664C-469D-98B3-04942EB04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6" t="1575" r="886" b="1575"/>
          <a:stretch/>
        </p:blipFill>
        <p:spPr>
          <a:xfrm>
            <a:off x="4765373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F2635FBA-9EC2-42FB-99B4-22D6188E8E2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0484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507236-A559-44D5-A6D5-9FA2548132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95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206965"/>
            <a:ext cx="4314296" cy="1588127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247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094ECEE1-0877-4BB4-A4BC-1F6B29FC8D5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8151" y="6393457"/>
            <a:ext cx="1606870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F565C7-7937-40DE-89A3-7483B4F4E1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19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  <a:endParaRPr lang="en-GB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7213C10F-FA96-439A-8D31-C4A46C8CAF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77EDF7-7AC5-4510-B24F-9B35ECD00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73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7896"/>
            <a:ext cx="260345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AA615B6-3A10-4209-A08A-56193EFC0B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9BDC2-2204-4739-ABD5-BA840783B1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572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614AE89D-327F-4360-92ED-25C670DD736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4F4C8D-5B24-40B1-9637-E322D9743A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9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7999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08BC1AD0-4DCC-458A-86F4-950856ACCDB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8775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95019-CD5E-4738-8780-71EC5D9BE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76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6576" b="1575"/>
          <a:stretch/>
        </p:blipFill>
        <p:spPr>
          <a:xfrm>
            <a:off x="107999" y="108000"/>
            <a:ext cx="93725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A533155B-7870-4820-B470-41C52B74ED4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01C81-67D4-426B-886C-25BB25754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8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8000"/>
            <a:ext cx="260345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389A2EF-99DA-4DA6-A4E0-1D8439694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1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16725-480D-4E6E-8288-425E382FBA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13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Righ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D6D59567-5FE0-4FD2-ACAE-625F9C39C8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141CE-1F15-4159-AD5B-D6AEF4891F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00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7999" y="107896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E1C284B-392F-40EE-A53B-EA3C962F460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C2A520-ADDE-46CF-96C0-C0A3F04B3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38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24FDE6-2D06-4735-AFCC-2C0B6F6136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3" name="Footer Placeholder 22">
            <a:extLst>
              <a:ext uri="{FF2B5EF4-FFF2-40B4-BE49-F238E27FC236}">
                <a16:creationId xmlns:a16="http://schemas.microsoft.com/office/drawing/2014/main" id="{D8FC6C6A-6A90-4B64-A809-377916474F4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877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205190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217061-AC03-4564-A922-5DB7D5379A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accent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B9C9F2D-759E-4B40-9050-E9376E80C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1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491F14-864B-41EA-BAB9-A4965FCF50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1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98" name="Picture 97" descr="Shape, background pattern&#10;&#10;Description automatically generated">
            <a:extLst>
              <a:ext uri="{FF2B5EF4-FFF2-40B4-BE49-F238E27FC236}">
                <a16:creationId xmlns:a16="http://schemas.microsoft.com/office/drawing/2014/main" id="{D2A1DEC2-8A0D-478D-8F8C-68599FB66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58227"/>
          <a:stretch/>
        </p:blipFill>
        <p:spPr>
          <a:xfrm>
            <a:off x="108000" y="108000"/>
            <a:ext cx="498470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B765277-6E25-4F5B-829E-390B2E0A5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5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05C634-E318-4180-A0DB-C90DD5E6EE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87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7999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accent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D0A0A6-C9E1-4C7A-A759-133E59504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05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950C7C-5B83-446F-BE2B-8A995705DF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0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936737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244EE556-57EE-4C9C-8B8F-1D57D5A8B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1575" r="6618" b="1575"/>
          <a:stretch/>
        </p:blipFill>
        <p:spPr>
          <a:xfrm>
            <a:off x="107999" y="108000"/>
            <a:ext cx="9367378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ABCEE0A-8E8A-42F7-9B5F-2A144FE43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5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091CEA-D869-4647-99C9-953E89ABD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5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B4FE2AE8-3044-43C4-B861-8DC2E8692E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78497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302325-D0E3-4722-A3C2-E78AE53DD8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5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3864A-C2DB-4CD0-8470-FBCFE8BB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37" y="195492"/>
            <a:ext cx="10515600" cy="838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05AB-D030-4BF5-8357-295284353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937" y="1165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B98-BDD8-434C-B520-BB7F902BC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FF6F7-4607-4745-AD82-656B92778960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757BA-E1C3-405B-8FF1-B963A6493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7E49-48B9-4DCD-9081-B3AC8D06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43A2-A4B8-4E2F-82AA-63F4836A0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5240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30200" indent="-1492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555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9215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3475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7" orient="horz" pos="210" userDrawn="1">
          <p15:clr>
            <a:srgbClr val="F26B43"/>
          </p15:clr>
        </p15:guide>
        <p15:guide id="8" pos="1481" userDrawn="1">
          <p15:clr>
            <a:srgbClr val="F26B43"/>
          </p15:clr>
        </p15:guide>
        <p15:guide id="9" pos="1708" userDrawn="1">
          <p15:clr>
            <a:srgbClr val="F26B43"/>
          </p15:clr>
        </p15:guide>
        <p15:guide id="10" pos="2992" userDrawn="1">
          <p15:clr>
            <a:srgbClr val="F26B43"/>
          </p15:clr>
        </p15:guide>
        <p15:guide id="11" pos="3208" userDrawn="1">
          <p15:clr>
            <a:srgbClr val="F26B43"/>
          </p15:clr>
        </p15:guide>
        <p15:guide id="12" pos="4475" userDrawn="1">
          <p15:clr>
            <a:srgbClr val="F26B43"/>
          </p15:clr>
        </p15:guide>
        <p15:guide id="13" pos="4702" userDrawn="1">
          <p15:clr>
            <a:srgbClr val="F26B43"/>
          </p15:clr>
        </p15:guide>
        <p15:guide id="14" pos="5972" userDrawn="1">
          <p15:clr>
            <a:srgbClr val="F26B43"/>
          </p15:clr>
        </p15:guide>
        <p15:guide id="15" orient="horz" pos="312" userDrawn="1">
          <p15:clr>
            <a:srgbClr val="F26B43"/>
          </p15:clr>
        </p15:guide>
        <p15:guide id="16" pos="42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3864A-C2DB-4CD0-8470-FBCFE8BB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37" y="195492"/>
            <a:ext cx="10515600" cy="838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05AB-D030-4BF5-8357-295284353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937" y="1165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B98-BDD8-434C-B520-BB7F902BC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FF6F7-4607-4745-AD82-656B92778960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7E49-48B9-4DCD-9081-B3AC8D06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43A2-A4B8-4E2F-82AA-63F4836A030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31A1EF-3AFC-4CAB-893F-74D71FC7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343203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3" r:id="rId17"/>
    <p:sldLayoutId id="2147483667" r:id="rId18"/>
    <p:sldLayoutId id="2147483669" r:id="rId19"/>
    <p:sldLayoutId id="2147483668" r:id="rId20"/>
    <p:sldLayoutId id="2147483674" r:id="rId21"/>
    <p:sldLayoutId id="2147483665" r:id="rId22"/>
    <p:sldLayoutId id="2147483677" r:id="rId23"/>
    <p:sldLayoutId id="2147483678" r:id="rId24"/>
    <p:sldLayoutId id="2147483671" r:id="rId25"/>
    <p:sldLayoutId id="2147483682" r:id="rId26"/>
    <p:sldLayoutId id="2147483721" r:id="rId2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5240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30200" indent="-1492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555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9215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3475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7" orient="horz" pos="210" userDrawn="1">
          <p15:clr>
            <a:srgbClr val="F26B43"/>
          </p15:clr>
        </p15:guide>
        <p15:guide id="8" pos="1481" userDrawn="1">
          <p15:clr>
            <a:srgbClr val="F26B43"/>
          </p15:clr>
        </p15:guide>
        <p15:guide id="9" pos="1708" userDrawn="1">
          <p15:clr>
            <a:srgbClr val="F26B43"/>
          </p15:clr>
        </p15:guide>
        <p15:guide id="10" pos="2992" userDrawn="1">
          <p15:clr>
            <a:srgbClr val="F26B43"/>
          </p15:clr>
        </p15:guide>
        <p15:guide id="11" pos="3208" userDrawn="1">
          <p15:clr>
            <a:srgbClr val="F26B43"/>
          </p15:clr>
        </p15:guide>
        <p15:guide id="12" pos="4475" userDrawn="1">
          <p15:clr>
            <a:srgbClr val="F26B43"/>
          </p15:clr>
        </p15:guide>
        <p15:guide id="13" pos="4702" userDrawn="1">
          <p15:clr>
            <a:srgbClr val="F26B43"/>
          </p15:clr>
        </p15:guide>
        <p15:guide id="14" pos="5972" userDrawn="1">
          <p15:clr>
            <a:srgbClr val="F26B43"/>
          </p15:clr>
        </p15:guide>
        <p15:guide id="15" orient="horz" pos="312" userDrawn="1">
          <p15:clr>
            <a:srgbClr val="F26B43"/>
          </p15:clr>
        </p15:guide>
        <p15:guide id="16" pos="42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F9C985C-529B-4B02-835C-16EDFFFD92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r="29926" b="16894"/>
          <a:stretch/>
        </p:blipFill>
        <p:spPr>
          <a:xfrm>
            <a:off x="108000" y="108000"/>
            <a:ext cx="5412026" cy="6642000"/>
          </a:xfrm>
          <a:solidFill>
            <a:schemeClr val="tx1"/>
          </a:solidFill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738D1608-7535-49D7-AF1E-B762E86DDC4A}"/>
              </a:ext>
            </a:extLst>
          </p:cNvPr>
          <p:cNvSpPr/>
          <p:nvPr/>
        </p:nvSpPr>
        <p:spPr>
          <a:xfrm>
            <a:off x="118945" y="108000"/>
            <a:ext cx="5208289" cy="6638693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216152"/>
              <a:gd name="connsiteY0" fmla="*/ 914400 h 6660995"/>
              <a:gd name="connsiteX1" fmla="*/ 228600 w 1216152"/>
              <a:gd name="connsiteY1" fmla="*/ 0 h 6660995"/>
              <a:gd name="connsiteX2" fmla="*/ 1216152 w 1216152"/>
              <a:gd name="connsiteY2" fmla="*/ 0 h 6660995"/>
              <a:gd name="connsiteX3" fmla="*/ 467162 w 1216152"/>
              <a:gd name="connsiteY3" fmla="*/ 6660995 h 6660995"/>
              <a:gd name="connsiteX4" fmla="*/ 0 w 1216152"/>
              <a:gd name="connsiteY4" fmla="*/ 914400 h 6660995"/>
              <a:gd name="connsiteX0" fmla="*/ 3986561 w 5202713"/>
              <a:gd name="connsiteY0" fmla="*/ 914400 h 6660995"/>
              <a:gd name="connsiteX1" fmla="*/ 0 w 5202713"/>
              <a:gd name="connsiteY1" fmla="*/ 7434 h 6660995"/>
              <a:gd name="connsiteX2" fmla="*/ 5202713 w 5202713"/>
              <a:gd name="connsiteY2" fmla="*/ 0 h 6660995"/>
              <a:gd name="connsiteX3" fmla="*/ 4453723 w 5202713"/>
              <a:gd name="connsiteY3" fmla="*/ 6660995 h 6660995"/>
              <a:gd name="connsiteX4" fmla="*/ 3986561 w 5202713"/>
              <a:gd name="connsiteY4" fmla="*/ 914400 h 6660995"/>
              <a:gd name="connsiteX0" fmla="*/ 0 w 5208289"/>
              <a:gd name="connsiteY0" fmla="*/ 6631259 h 6660995"/>
              <a:gd name="connsiteX1" fmla="*/ 5576 w 5208289"/>
              <a:gd name="connsiteY1" fmla="*/ 7434 h 6660995"/>
              <a:gd name="connsiteX2" fmla="*/ 5208289 w 5208289"/>
              <a:gd name="connsiteY2" fmla="*/ 0 h 6660995"/>
              <a:gd name="connsiteX3" fmla="*/ 4459299 w 5208289"/>
              <a:gd name="connsiteY3" fmla="*/ 6660995 h 6660995"/>
              <a:gd name="connsiteX4" fmla="*/ 0 w 5208289"/>
              <a:gd name="connsiteY4" fmla="*/ 6631259 h 6660995"/>
              <a:gd name="connsiteX0" fmla="*/ 0 w 5208289"/>
              <a:gd name="connsiteY0" fmla="*/ 6631259 h 6638693"/>
              <a:gd name="connsiteX1" fmla="*/ 5576 w 5208289"/>
              <a:gd name="connsiteY1" fmla="*/ 7434 h 6638693"/>
              <a:gd name="connsiteX2" fmla="*/ 5208289 w 5208289"/>
              <a:gd name="connsiteY2" fmla="*/ 0 h 6638693"/>
              <a:gd name="connsiteX3" fmla="*/ 4459299 w 5208289"/>
              <a:gd name="connsiteY3" fmla="*/ 6638693 h 6638693"/>
              <a:gd name="connsiteX4" fmla="*/ 0 w 5208289"/>
              <a:gd name="connsiteY4" fmla="*/ 6631259 h 663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289" h="6638693">
                <a:moveTo>
                  <a:pt x="0" y="6631259"/>
                </a:moveTo>
                <a:cubicBezTo>
                  <a:pt x="1859" y="4423317"/>
                  <a:pt x="3717" y="2215376"/>
                  <a:pt x="5576" y="7434"/>
                </a:cubicBezTo>
                <a:lnTo>
                  <a:pt x="5208289" y="0"/>
                </a:lnTo>
                <a:lnTo>
                  <a:pt x="4459299" y="6638693"/>
                </a:lnTo>
                <a:lnTo>
                  <a:pt x="0" y="663125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7AF659F-A2DA-4702-A983-696A4D3F8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9534" y="108000"/>
            <a:ext cx="962794" cy="6642000"/>
          </a:xfrm>
          <a:solidFill>
            <a:schemeClr val="tx1">
              <a:alpha val="76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2FA427-625B-4376-8C12-01F17D784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1573" y="2040766"/>
            <a:ext cx="4314296" cy="1754326"/>
          </a:xfrm>
        </p:spPr>
        <p:txBody>
          <a:bodyPr/>
          <a:lstStyle/>
          <a:p>
            <a:r>
              <a:rPr lang="en-GB" dirty="0"/>
              <a:t>Improving Durability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BB31605-CCEC-4D3E-8FED-44BF80315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573" y="3825618"/>
            <a:ext cx="3540393" cy="461665"/>
          </a:xfrm>
        </p:spPr>
        <p:txBody>
          <a:bodyPr/>
          <a:lstStyle/>
          <a:p>
            <a:r>
              <a:rPr lang="en-GB" dirty="0"/>
              <a:t>Asphalt Industry Alliance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27C22-E071-40C6-AB0C-583301F0FC9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3026" y="6378063"/>
            <a:ext cx="1460791" cy="215444"/>
          </a:xfrm>
        </p:spPr>
        <p:txBody>
          <a:bodyPr/>
          <a:lstStyle/>
          <a:p>
            <a:r>
              <a:rPr lang="en-GB" dirty="0"/>
              <a:t>© 2025 National Highways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4B8580B-F701-4C8C-8E23-1CE9121F69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11571" y="4311587"/>
            <a:ext cx="3540393" cy="115818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13</a:t>
            </a:r>
            <a:r>
              <a:rPr lang="en-GB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November 2025</a:t>
            </a:r>
          </a:p>
          <a:p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Paul Edwards</a:t>
            </a:r>
          </a:p>
          <a:p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Engineering team, Pavement lead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E30A6-F924-44A4-B530-87E31F87446C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0528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B740B53-A1F0-4A4C-8773-3B25C02D47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r="5103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CDB2F9-D75C-4A7E-B78E-5AB724909644}"/>
              </a:ext>
            </a:extLst>
          </p:cNvPr>
          <p:cNvSpPr/>
          <p:nvPr/>
        </p:nvSpPr>
        <p:spPr>
          <a:xfrm>
            <a:off x="3138726" y="108000"/>
            <a:ext cx="8945274" cy="6642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3C0D5155-63A4-46D3-BDE1-DFB0EA40C5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C94053E-5256-47CC-90CE-05021C139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focus on safety, customers and delivery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5030C9-70D1-4355-9104-BE547E2E2C5E}"/>
              </a:ext>
            </a:extLst>
          </p:cNvPr>
          <p:cNvSpPr txBox="1"/>
          <p:nvPr/>
        </p:nvSpPr>
        <p:spPr>
          <a:xfrm>
            <a:off x="8442628" y="2284403"/>
            <a:ext cx="3103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three imperatives underpin everything we do</a:t>
            </a: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4AF4727B-B80B-42C4-9150-74DEF04C96A9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CBEAEF1-1C45-4A26-84FD-011901A851EC}"/>
              </a:ext>
            </a:extLst>
          </p:cNvPr>
          <p:cNvSpPr txBox="1"/>
          <p:nvPr/>
        </p:nvSpPr>
        <p:spPr>
          <a:xfrm>
            <a:off x="331614" y="6380106"/>
            <a:ext cx="2351823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2021 National Highways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9A6083-E642-4ED7-9C0D-2815913BA36E}"/>
              </a:ext>
            </a:extLst>
          </p:cNvPr>
          <p:cNvGrpSpPr/>
          <p:nvPr/>
        </p:nvGrpSpPr>
        <p:grpSpPr>
          <a:xfrm>
            <a:off x="3813780" y="1211081"/>
            <a:ext cx="4288918" cy="4151599"/>
            <a:chOff x="4716132" y="748313"/>
            <a:chExt cx="5245776" cy="5077821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9BC5506-EA0B-47FA-8E35-B647284BFD30}"/>
                </a:ext>
              </a:extLst>
            </p:cNvPr>
            <p:cNvSpPr/>
            <p:nvPr/>
          </p:nvSpPr>
          <p:spPr>
            <a:xfrm>
              <a:off x="5719200" y="2533660"/>
              <a:ext cx="1621703" cy="1372847"/>
            </a:xfrm>
            <a:custGeom>
              <a:avLst/>
              <a:gdLst>
                <a:gd name="connsiteX0" fmla="*/ 643170 w 1621703"/>
                <a:gd name="connsiteY0" fmla="*/ 0 h 1372847"/>
                <a:gd name="connsiteX1" fmla="*/ 1563597 w 1621703"/>
                <a:gd name="connsiteY1" fmla="*/ 281151 h 1372847"/>
                <a:gd name="connsiteX2" fmla="*/ 1621703 w 1621703"/>
                <a:gd name="connsiteY2" fmla="*/ 324602 h 1372847"/>
                <a:gd name="connsiteX3" fmla="*/ 1553075 w 1621703"/>
                <a:gd name="connsiteY3" fmla="*/ 375920 h 1372847"/>
                <a:gd name="connsiteX4" fmla="*/ 987443 w 1621703"/>
                <a:gd name="connsiteY4" fmla="*/ 1314463 h 1372847"/>
                <a:gd name="connsiteX5" fmla="*/ 978533 w 1621703"/>
                <a:gd name="connsiteY5" fmla="*/ 1372847 h 1372847"/>
                <a:gd name="connsiteX6" fmla="*/ 837008 w 1621703"/>
                <a:gd name="connsiteY6" fmla="*/ 1304670 h 1372847"/>
                <a:gd name="connsiteX7" fmla="*/ 8911 w 1621703"/>
                <a:gd name="connsiteY7" fmla="*/ 188899 h 1372847"/>
                <a:gd name="connsiteX8" fmla="*/ 0 w 1621703"/>
                <a:gd name="connsiteY8" fmla="*/ 130515 h 1372847"/>
                <a:gd name="connsiteX9" fmla="*/ 2380 w 1621703"/>
                <a:gd name="connsiteY9" fmla="*/ 129369 h 1372847"/>
                <a:gd name="connsiteX10" fmla="*/ 643170 w 1621703"/>
                <a:gd name="connsiteY10" fmla="*/ 0 h 137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1703" h="1372847">
                  <a:moveTo>
                    <a:pt x="643170" y="0"/>
                  </a:moveTo>
                  <a:cubicBezTo>
                    <a:pt x="984117" y="0"/>
                    <a:pt x="1300856" y="103647"/>
                    <a:pt x="1563597" y="281151"/>
                  </a:cubicBezTo>
                  <a:lnTo>
                    <a:pt x="1621703" y="324602"/>
                  </a:lnTo>
                  <a:lnTo>
                    <a:pt x="1553075" y="375920"/>
                  </a:lnTo>
                  <a:cubicBezTo>
                    <a:pt x="1268508" y="610766"/>
                    <a:pt x="1064196" y="939382"/>
                    <a:pt x="987443" y="1314463"/>
                  </a:cubicBezTo>
                  <a:lnTo>
                    <a:pt x="978533" y="1372847"/>
                  </a:lnTo>
                  <a:lnTo>
                    <a:pt x="837008" y="1304670"/>
                  </a:lnTo>
                  <a:cubicBezTo>
                    <a:pt x="417138" y="1076584"/>
                    <a:pt x="107592" y="671147"/>
                    <a:pt x="8911" y="188899"/>
                  </a:cubicBezTo>
                  <a:lnTo>
                    <a:pt x="0" y="130515"/>
                  </a:lnTo>
                  <a:lnTo>
                    <a:pt x="2380" y="129369"/>
                  </a:lnTo>
                  <a:cubicBezTo>
                    <a:pt x="199333" y="46065"/>
                    <a:pt x="415872" y="0"/>
                    <a:pt x="643170" y="0"/>
                  </a:cubicBezTo>
                  <a:close/>
                </a:path>
              </a:pathLst>
            </a:custGeom>
            <a:solidFill>
              <a:srgbClr val="00156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6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CCB1BF-D4DD-4219-9140-223E2804790E}"/>
                </a:ext>
              </a:extLst>
            </p:cNvPr>
            <p:cNvSpPr/>
            <p:nvPr/>
          </p:nvSpPr>
          <p:spPr>
            <a:xfrm>
              <a:off x="7340903" y="2533659"/>
              <a:ext cx="1621701" cy="1372846"/>
            </a:xfrm>
            <a:custGeom>
              <a:avLst/>
              <a:gdLst>
                <a:gd name="connsiteX0" fmla="*/ 978532 w 1621701"/>
                <a:gd name="connsiteY0" fmla="*/ 0 h 1372846"/>
                <a:gd name="connsiteX1" fmla="*/ 1619322 w 1621701"/>
                <a:gd name="connsiteY1" fmla="*/ 129369 h 1372846"/>
                <a:gd name="connsiteX2" fmla="*/ 1621701 w 1621701"/>
                <a:gd name="connsiteY2" fmla="*/ 130515 h 1372846"/>
                <a:gd name="connsiteX3" fmla="*/ 1612790 w 1621701"/>
                <a:gd name="connsiteY3" fmla="*/ 188899 h 1372846"/>
                <a:gd name="connsiteX4" fmla="*/ 784693 w 1621701"/>
                <a:gd name="connsiteY4" fmla="*/ 1304670 h 1372846"/>
                <a:gd name="connsiteX5" fmla="*/ 643170 w 1621701"/>
                <a:gd name="connsiteY5" fmla="*/ 1372846 h 1372846"/>
                <a:gd name="connsiteX6" fmla="*/ 634259 w 1621701"/>
                <a:gd name="connsiteY6" fmla="*/ 1314463 h 1372846"/>
                <a:gd name="connsiteX7" fmla="*/ 68627 w 1621701"/>
                <a:gd name="connsiteY7" fmla="*/ 375920 h 1372846"/>
                <a:gd name="connsiteX8" fmla="*/ 0 w 1621701"/>
                <a:gd name="connsiteY8" fmla="*/ 324602 h 1372846"/>
                <a:gd name="connsiteX9" fmla="*/ 58105 w 1621701"/>
                <a:gd name="connsiteY9" fmla="*/ 281151 h 1372846"/>
                <a:gd name="connsiteX10" fmla="*/ 978532 w 1621701"/>
                <a:gd name="connsiteY10" fmla="*/ 0 h 137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1701" h="1372846">
                  <a:moveTo>
                    <a:pt x="978532" y="0"/>
                  </a:moveTo>
                  <a:cubicBezTo>
                    <a:pt x="1205830" y="0"/>
                    <a:pt x="1422369" y="46065"/>
                    <a:pt x="1619322" y="129369"/>
                  </a:cubicBezTo>
                  <a:lnTo>
                    <a:pt x="1621701" y="130515"/>
                  </a:lnTo>
                  <a:lnTo>
                    <a:pt x="1612790" y="188899"/>
                  </a:lnTo>
                  <a:cubicBezTo>
                    <a:pt x="1514108" y="671147"/>
                    <a:pt x="1204563" y="1076584"/>
                    <a:pt x="784693" y="1304670"/>
                  </a:cubicBezTo>
                  <a:lnTo>
                    <a:pt x="643170" y="1372846"/>
                  </a:lnTo>
                  <a:lnTo>
                    <a:pt x="634259" y="1314463"/>
                  </a:lnTo>
                  <a:cubicBezTo>
                    <a:pt x="557507" y="939382"/>
                    <a:pt x="353194" y="610766"/>
                    <a:pt x="68627" y="375920"/>
                  </a:cubicBezTo>
                  <a:lnTo>
                    <a:pt x="0" y="324602"/>
                  </a:lnTo>
                  <a:lnTo>
                    <a:pt x="58105" y="281151"/>
                  </a:lnTo>
                  <a:cubicBezTo>
                    <a:pt x="320846" y="103647"/>
                    <a:pt x="637585" y="0"/>
                    <a:pt x="978532" y="0"/>
                  </a:cubicBezTo>
                  <a:close/>
                </a:path>
              </a:pathLst>
            </a:custGeom>
            <a:solidFill>
              <a:srgbClr val="C216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6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473515B-1571-4DF0-89E3-503CDB08EF18}"/>
                </a:ext>
              </a:extLst>
            </p:cNvPr>
            <p:cNvSpPr/>
            <p:nvPr/>
          </p:nvSpPr>
          <p:spPr>
            <a:xfrm>
              <a:off x="6673197" y="3906506"/>
              <a:ext cx="1335411" cy="1595027"/>
            </a:xfrm>
            <a:custGeom>
              <a:avLst/>
              <a:gdLst>
                <a:gd name="connsiteX0" fmla="*/ 1310876 w 1335411"/>
                <a:gd name="connsiteY0" fmla="*/ 0 h 1595027"/>
                <a:gd name="connsiteX1" fmla="*/ 1326912 w 1335411"/>
                <a:gd name="connsiteY1" fmla="*/ 105073 h 1595027"/>
                <a:gd name="connsiteX2" fmla="*/ 1335411 w 1335411"/>
                <a:gd name="connsiteY2" fmla="*/ 273391 h 1595027"/>
                <a:gd name="connsiteX3" fmla="*/ 736333 w 1335411"/>
                <a:gd name="connsiteY3" fmla="*/ 1543708 h 1595027"/>
                <a:gd name="connsiteX4" fmla="*/ 667706 w 1335411"/>
                <a:gd name="connsiteY4" fmla="*/ 1595027 h 1595027"/>
                <a:gd name="connsiteX5" fmla="*/ 599078 w 1335411"/>
                <a:gd name="connsiteY5" fmla="*/ 1543708 h 1595027"/>
                <a:gd name="connsiteX6" fmla="*/ 0 w 1335411"/>
                <a:gd name="connsiteY6" fmla="*/ 273391 h 1595027"/>
                <a:gd name="connsiteX7" fmla="*/ 8499 w 1335411"/>
                <a:gd name="connsiteY7" fmla="*/ 105073 h 1595027"/>
                <a:gd name="connsiteX8" fmla="*/ 24536 w 1335411"/>
                <a:gd name="connsiteY8" fmla="*/ 1 h 1595027"/>
                <a:gd name="connsiteX9" fmla="*/ 26915 w 1335411"/>
                <a:gd name="connsiteY9" fmla="*/ 1147 h 1595027"/>
                <a:gd name="connsiteX10" fmla="*/ 667705 w 1335411"/>
                <a:gd name="connsiteY10" fmla="*/ 130516 h 1595027"/>
                <a:gd name="connsiteX11" fmla="*/ 1308495 w 1335411"/>
                <a:gd name="connsiteY11" fmla="*/ 1147 h 1595027"/>
                <a:gd name="connsiteX12" fmla="*/ 1310876 w 1335411"/>
                <a:gd name="connsiteY12" fmla="*/ 0 h 15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5411" h="1595027">
                  <a:moveTo>
                    <a:pt x="1310876" y="0"/>
                  </a:moveTo>
                  <a:lnTo>
                    <a:pt x="1326912" y="105073"/>
                  </a:lnTo>
                  <a:cubicBezTo>
                    <a:pt x="1332532" y="160415"/>
                    <a:pt x="1335411" y="216567"/>
                    <a:pt x="1335411" y="273391"/>
                  </a:cubicBezTo>
                  <a:cubicBezTo>
                    <a:pt x="1335411" y="784812"/>
                    <a:pt x="1102205" y="1241764"/>
                    <a:pt x="736333" y="1543708"/>
                  </a:cubicBezTo>
                  <a:lnTo>
                    <a:pt x="667706" y="1595027"/>
                  </a:lnTo>
                  <a:lnTo>
                    <a:pt x="599078" y="1543708"/>
                  </a:lnTo>
                  <a:cubicBezTo>
                    <a:pt x="233206" y="1241764"/>
                    <a:pt x="0" y="784812"/>
                    <a:pt x="0" y="273391"/>
                  </a:cubicBezTo>
                  <a:cubicBezTo>
                    <a:pt x="0" y="216567"/>
                    <a:pt x="2879" y="160415"/>
                    <a:pt x="8499" y="105073"/>
                  </a:cubicBezTo>
                  <a:lnTo>
                    <a:pt x="24536" y="1"/>
                  </a:lnTo>
                  <a:lnTo>
                    <a:pt x="26915" y="1147"/>
                  </a:lnTo>
                  <a:cubicBezTo>
                    <a:pt x="223868" y="84451"/>
                    <a:pt x="440407" y="130516"/>
                    <a:pt x="667705" y="130516"/>
                  </a:cubicBezTo>
                  <a:cubicBezTo>
                    <a:pt x="895003" y="130516"/>
                    <a:pt x="1111542" y="84451"/>
                    <a:pt x="1308495" y="1147"/>
                  </a:cubicBezTo>
                  <a:lnTo>
                    <a:pt x="1310876" y="0"/>
                  </a:lnTo>
                  <a:close/>
                </a:path>
              </a:pathLst>
            </a:custGeom>
            <a:solidFill>
              <a:srgbClr val="0052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6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8B8DF9B-D50F-4920-8ABA-A3DE74EC7C03}"/>
                </a:ext>
              </a:extLst>
            </p:cNvPr>
            <p:cNvSpPr/>
            <p:nvPr/>
          </p:nvSpPr>
          <p:spPr>
            <a:xfrm>
              <a:off x="5694665" y="748313"/>
              <a:ext cx="3292474" cy="2113714"/>
            </a:xfrm>
            <a:custGeom>
              <a:avLst/>
              <a:gdLst>
                <a:gd name="connsiteX0" fmla="*/ 1646237 w 3292474"/>
                <a:gd name="connsiteY0" fmla="*/ 0 h 2113714"/>
                <a:gd name="connsiteX1" fmla="*/ 3292474 w 3292474"/>
                <a:gd name="connsiteY1" fmla="*/ 1646237 h 2113714"/>
                <a:gd name="connsiteX2" fmla="*/ 3283975 w 3292474"/>
                <a:gd name="connsiteY2" fmla="*/ 1814555 h 2113714"/>
                <a:gd name="connsiteX3" fmla="*/ 3267939 w 3292474"/>
                <a:gd name="connsiteY3" fmla="*/ 1919627 h 2113714"/>
                <a:gd name="connsiteX4" fmla="*/ 3265560 w 3292474"/>
                <a:gd name="connsiteY4" fmla="*/ 1918481 h 2113714"/>
                <a:gd name="connsiteX5" fmla="*/ 2624770 w 3292474"/>
                <a:gd name="connsiteY5" fmla="*/ 1789112 h 2113714"/>
                <a:gd name="connsiteX6" fmla="*/ 1704343 w 3292474"/>
                <a:gd name="connsiteY6" fmla="*/ 2070263 h 2113714"/>
                <a:gd name="connsiteX7" fmla="*/ 1646238 w 3292474"/>
                <a:gd name="connsiteY7" fmla="*/ 2113714 h 2113714"/>
                <a:gd name="connsiteX8" fmla="*/ 1588132 w 3292474"/>
                <a:gd name="connsiteY8" fmla="*/ 2070263 h 2113714"/>
                <a:gd name="connsiteX9" fmla="*/ 667705 w 3292474"/>
                <a:gd name="connsiteY9" fmla="*/ 1789112 h 2113714"/>
                <a:gd name="connsiteX10" fmla="*/ 26915 w 3292474"/>
                <a:gd name="connsiteY10" fmla="*/ 1918481 h 2113714"/>
                <a:gd name="connsiteX11" fmla="*/ 24535 w 3292474"/>
                <a:gd name="connsiteY11" fmla="*/ 1919627 h 2113714"/>
                <a:gd name="connsiteX12" fmla="*/ 8499 w 3292474"/>
                <a:gd name="connsiteY12" fmla="*/ 1814555 h 2113714"/>
                <a:gd name="connsiteX13" fmla="*/ 0 w 3292474"/>
                <a:gd name="connsiteY13" fmla="*/ 1646237 h 2113714"/>
                <a:gd name="connsiteX14" fmla="*/ 1646237 w 3292474"/>
                <a:gd name="connsiteY14" fmla="*/ 0 h 211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92474" h="2113714">
                  <a:moveTo>
                    <a:pt x="1646237" y="0"/>
                  </a:moveTo>
                  <a:cubicBezTo>
                    <a:pt x="2555429" y="0"/>
                    <a:pt x="3292474" y="737045"/>
                    <a:pt x="3292474" y="1646237"/>
                  </a:cubicBezTo>
                  <a:cubicBezTo>
                    <a:pt x="3292474" y="1703061"/>
                    <a:pt x="3289595" y="1759213"/>
                    <a:pt x="3283975" y="1814555"/>
                  </a:cubicBezTo>
                  <a:lnTo>
                    <a:pt x="3267939" y="1919627"/>
                  </a:lnTo>
                  <a:lnTo>
                    <a:pt x="3265560" y="1918481"/>
                  </a:lnTo>
                  <a:cubicBezTo>
                    <a:pt x="3068607" y="1835177"/>
                    <a:pt x="2852068" y="1789112"/>
                    <a:pt x="2624770" y="1789112"/>
                  </a:cubicBezTo>
                  <a:cubicBezTo>
                    <a:pt x="2283823" y="1789112"/>
                    <a:pt x="1967084" y="1892759"/>
                    <a:pt x="1704343" y="2070263"/>
                  </a:cubicBezTo>
                  <a:lnTo>
                    <a:pt x="1646238" y="2113714"/>
                  </a:lnTo>
                  <a:lnTo>
                    <a:pt x="1588132" y="2070263"/>
                  </a:lnTo>
                  <a:cubicBezTo>
                    <a:pt x="1325391" y="1892759"/>
                    <a:pt x="1008652" y="1789112"/>
                    <a:pt x="667705" y="1789112"/>
                  </a:cubicBezTo>
                  <a:cubicBezTo>
                    <a:pt x="440407" y="1789112"/>
                    <a:pt x="223868" y="1835177"/>
                    <a:pt x="26915" y="1918481"/>
                  </a:cubicBezTo>
                  <a:lnTo>
                    <a:pt x="24535" y="1919627"/>
                  </a:lnTo>
                  <a:lnTo>
                    <a:pt x="8499" y="1814555"/>
                  </a:lnTo>
                  <a:cubicBezTo>
                    <a:pt x="2879" y="1759213"/>
                    <a:pt x="0" y="1703061"/>
                    <a:pt x="0" y="1646237"/>
                  </a:cubicBezTo>
                  <a:cubicBezTo>
                    <a:pt x="0" y="737045"/>
                    <a:pt x="737045" y="0"/>
                    <a:pt x="1646237" y="0"/>
                  </a:cubicBez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16000" rtlCol="0" anchor="ctr">
              <a:noAutofit/>
            </a:bodyPr>
            <a:lstStyle/>
            <a:p>
              <a:pPr algn="ctr"/>
              <a:r>
                <a:rPr lang="en-GB" b="1"/>
                <a:t>SAFETY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2AF1F33-065C-4D77-9EE2-21C2D0B9F51B}"/>
                </a:ext>
              </a:extLst>
            </p:cNvPr>
            <p:cNvSpPr/>
            <p:nvPr/>
          </p:nvSpPr>
          <p:spPr>
            <a:xfrm>
              <a:off x="7337137" y="2664174"/>
              <a:ext cx="2624771" cy="3161960"/>
            </a:xfrm>
            <a:custGeom>
              <a:avLst/>
              <a:gdLst>
                <a:gd name="connsiteX0" fmla="*/ 1621701 w 2624770"/>
                <a:gd name="connsiteY0" fmla="*/ 0 h 3161959"/>
                <a:gd name="connsiteX1" fmla="*/ 1763227 w 2624770"/>
                <a:gd name="connsiteY1" fmla="*/ 68177 h 3161959"/>
                <a:gd name="connsiteX2" fmla="*/ 2624770 w 2624770"/>
                <a:gd name="connsiteY2" fmla="*/ 1515722 h 3161959"/>
                <a:gd name="connsiteX3" fmla="*/ 978532 w 2624770"/>
                <a:gd name="connsiteY3" fmla="*/ 3161959 h 3161959"/>
                <a:gd name="connsiteX4" fmla="*/ 58105 w 2624770"/>
                <a:gd name="connsiteY4" fmla="*/ 2880808 h 3161959"/>
                <a:gd name="connsiteX5" fmla="*/ 0 w 2624770"/>
                <a:gd name="connsiteY5" fmla="*/ 2837358 h 3161959"/>
                <a:gd name="connsiteX6" fmla="*/ 68627 w 2624770"/>
                <a:gd name="connsiteY6" fmla="*/ 2786039 h 3161959"/>
                <a:gd name="connsiteX7" fmla="*/ 667705 w 2624770"/>
                <a:gd name="connsiteY7" fmla="*/ 1515722 h 3161959"/>
                <a:gd name="connsiteX8" fmla="*/ 659206 w 2624770"/>
                <a:gd name="connsiteY8" fmla="*/ 1347404 h 3161959"/>
                <a:gd name="connsiteX9" fmla="*/ 643170 w 2624770"/>
                <a:gd name="connsiteY9" fmla="*/ 1242331 h 3161959"/>
                <a:gd name="connsiteX10" fmla="*/ 784693 w 2624770"/>
                <a:gd name="connsiteY10" fmla="*/ 1174155 h 3161959"/>
                <a:gd name="connsiteX11" fmla="*/ 1612790 w 2624770"/>
                <a:gd name="connsiteY11" fmla="*/ 58384 h 3161959"/>
                <a:gd name="connsiteX12" fmla="*/ 1621701 w 2624770"/>
                <a:gd name="connsiteY12" fmla="*/ 0 h 316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24770" h="3161959">
                  <a:moveTo>
                    <a:pt x="1621701" y="0"/>
                  </a:moveTo>
                  <a:lnTo>
                    <a:pt x="1763227" y="68177"/>
                  </a:lnTo>
                  <a:cubicBezTo>
                    <a:pt x="2276401" y="346949"/>
                    <a:pt x="2624770" y="890653"/>
                    <a:pt x="2624770" y="1515722"/>
                  </a:cubicBezTo>
                  <a:cubicBezTo>
                    <a:pt x="2624770" y="2424914"/>
                    <a:pt x="1887724" y="3161959"/>
                    <a:pt x="978532" y="3161959"/>
                  </a:cubicBezTo>
                  <a:cubicBezTo>
                    <a:pt x="637585" y="3161959"/>
                    <a:pt x="320846" y="3058312"/>
                    <a:pt x="58105" y="2880808"/>
                  </a:cubicBezTo>
                  <a:lnTo>
                    <a:pt x="0" y="2837358"/>
                  </a:lnTo>
                  <a:lnTo>
                    <a:pt x="68627" y="2786039"/>
                  </a:lnTo>
                  <a:cubicBezTo>
                    <a:pt x="434499" y="2484095"/>
                    <a:pt x="667705" y="2027143"/>
                    <a:pt x="667705" y="1515722"/>
                  </a:cubicBezTo>
                  <a:cubicBezTo>
                    <a:pt x="667705" y="1458898"/>
                    <a:pt x="664826" y="1402746"/>
                    <a:pt x="659206" y="1347404"/>
                  </a:cubicBezTo>
                  <a:lnTo>
                    <a:pt x="643170" y="1242331"/>
                  </a:lnTo>
                  <a:lnTo>
                    <a:pt x="784693" y="1174155"/>
                  </a:lnTo>
                  <a:cubicBezTo>
                    <a:pt x="1204563" y="946069"/>
                    <a:pt x="1514108" y="540632"/>
                    <a:pt x="1612790" y="58384"/>
                  </a:cubicBezTo>
                  <a:lnTo>
                    <a:pt x="1621701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76000" tIns="0" rtlCol="0" anchor="ctr">
              <a:noAutofit/>
            </a:bodyPr>
            <a:lstStyle/>
            <a:p>
              <a:pPr algn="ctr"/>
              <a:r>
                <a:rPr lang="en-GB" b="1"/>
                <a:t>DELIVERY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29E087A-932E-4FA3-AEBD-5C153ACDC740}"/>
                </a:ext>
              </a:extLst>
            </p:cNvPr>
            <p:cNvSpPr/>
            <p:nvPr/>
          </p:nvSpPr>
          <p:spPr>
            <a:xfrm>
              <a:off x="4716132" y="2664175"/>
              <a:ext cx="2624771" cy="3161959"/>
            </a:xfrm>
            <a:custGeom>
              <a:avLst/>
              <a:gdLst>
                <a:gd name="connsiteX0" fmla="*/ 1003068 w 2624771"/>
                <a:gd name="connsiteY0" fmla="*/ 0 h 3161959"/>
                <a:gd name="connsiteX1" fmla="*/ 1011979 w 2624771"/>
                <a:gd name="connsiteY1" fmla="*/ 58384 h 3161959"/>
                <a:gd name="connsiteX2" fmla="*/ 1840076 w 2624771"/>
                <a:gd name="connsiteY2" fmla="*/ 1174155 h 3161959"/>
                <a:gd name="connsiteX3" fmla="*/ 1981601 w 2624771"/>
                <a:gd name="connsiteY3" fmla="*/ 1242332 h 3161959"/>
                <a:gd name="connsiteX4" fmla="*/ 1965564 w 2624771"/>
                <a:gd name="connsiteY4" fmla="*/ 1347404 h 3161959"/>
                <a:gd name="connsiteX5" fmla="*/ 1957065 w 2624771"/>
                <a:gd name="connsiteY5" fmla="*/ 1515722 h 3161959"/>
                <a:gd name="connsiteX6" fmla="*/ 2556143 w 2624771"/>
                <a:gd name="connsiteY6" fmla="*/ 2786039 h 3161959"/>
                <a:gd name="connsiteX7" fmla="*/ 2624771 w 2624771"/>
                <a:gd name="connsiteY7" fmla="*/ 2837358 h 3161959"/>
                <a:gd name="connsiteX8" fmla="*/ 2566665 w 2624771"/>
                <a:gd name="connsiteY8" fmla="*/ 2880808 h 3161959"/>
                <a:gd name="connsiteX9" fmla="*/ 1646238 w 2624771"/>
                <a:gd name="connsiteY9" fmla="*/ 3161959 h 3161959"/>
                <a:gd name="connsiteX10" fmla="*/ 0 w 2624771"/>
                <a:gd name="connsiteY10" fmla="*/ 1515722 h 3161959"/>
                <a:gd name="connsiteX11" fmla="*/ 861543 w 2624771"/>
                <a:gd name="connsiteY11" fmla="*/ 68177 h 3161959"/>
                <a:gd name="connsiteX12" fmla="*/ 1003068 w 2624771"/>
                <a:gd name="connsiteY12" fmla="*/ 0 h 316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24771" h="3161959">
                  <a:moveTo>
                    <a:pt x="1003068" y="0"/>
                  </a:moveTo>
                  <a:lnTo>
                    <a:pt x="1011979" y="58384"/>
                  </a:lnTo>
                  <a:cubicBezTo>
                    <a:pt x="1110660" y="540632"/>
                    <a:pt x="1420206" y="946069"/>
                    <a:pt x="1840076" y="1174155"/>
                  </a:cubicBezTo>
                  <a:lnTo>
                    <a:pt x="1981601" y="1242332"/>
                  </a:lnTo>
                  <a:lnTo>
                    <a:pt x="1965564" y="1347404"/>
                  </a:lnTo>
                  <a:cubicBezTo>
                    <a:pt x="1959944" y="1402746"/>
                    <a:pt x="1957065" y="1458898"/>
                    <a:pt x="1957065" y="1515722"/>
                  </a:cubicBezTo>
                  <a:cubicBezTo>
                    <a:pt x="1957065" y="2027143"/>
                    <a:pt x="2190271" y="2484095"/>
                    <a:pt x="2556143" y="2786039"/>
                  </a:cubicBezTo>
                  <a:lnTo>
                    <a:pt x="2624771" y="2837358"/>
                  </a:lnTo>
                  <a:lnTo>
                    <a:pt x="2566665" y="2880808"/>
                  </a:lnTo>
                  <a:cubicBezTo>
                    <a:pt x="2303924" y="3058312"/>
                    <a:pt x="1987185" y="3161959"/>
                    <a:pt x="1646238" y="3161959"/>
                  </a:cubicBezTo>
                  <a:cubicBezTo>
                    <a:pt x="737046" y="3161959"/>
                    <a:pt x="0" y="2424914"/>
                    <a:pt x="0" y="1515722"/>
                  </a:cubicBezTo>
                  <a:cubicBezTo>
                    <a:pt x="0" y="890653"/>
                    <a:pt x="348369" y="346949"/>
                    <a:pt x="861543" y="68177"/>
                  </a:cubicBezTo>
                  <a:lnTo>
                    <a:pt x="1003068" y="0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576000" rtlCol="0" anchor="ctr">
              <a:noAutofit/>
            </a:bodyPr>
            <a:lstStyle/>
            <a:p>
              <a:pPr algn="ctr"/>
              <a:r>
                <a:rPr lang="en-GB" b="1"/>
                <a:t>CUSTOMERS</a:t>
              </a: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85005BB-7735-455D-B060-87B678E7B8E8}"/>
                </a:ext>
              </a:extLst>
            </p:cNvPr>
            <p:cNvSpPr/>
            <p:nvPr/>
          </p:nvSpPr>
          <p:spPr>
            <a:xfrm>
              <a:off x="6697733" y="2858261"/>
              <a:ext cx="1286340" cy="1178760"/>
            </a:xfrm>
            <a:custGeom>
              <a:avLst/>
              <a:gdLst>
                <a:gd name="connsiteX0" fmla="*/ 643170 w 1286340"/>
                <a:gd name="connsiteY0" fmla="*/ 0 h 1178760"/>
                <a:gd name="connsiteX1" fmla="*/ 711797 w 1286340"/>
                <a:gd name="connsiteY1" fmla="*/ 51318 h 1178760"/>
                <a:gd name="connsiteX2" fmla="*/ 1277429 w 1286340"/>
                <a:gd name="connsiteY2" fmla="*/ 989861 h 1178760"/>
                <a:gd name="connsiteX3" fmla="*/ 1286340 w 1286340"/>
                <a:gd name="connsiteY3" fmla="*/ 1048244 h 1178760"/>
                <a:gd name="connsiteX4" fmla="*/ 1283959 w 1286340"/>
                <a:gd name="connsiteY4" fmla="*/ 1049391 h 1178760"/>
                <a:gd name="connsiteX5" fmla="*/ 643169 w 1286340"/>
                <a:gd name="connsiteY5" fmla="*/ 1178760 h 1178760"/>
                <a:gd name="connsiteX6" fmla="*/ 2379 w 1286340"/>
                <a:gd name="connsiteY6" fmla="*/ 1049391 h 1178760"/>
                <a:gd name="connsiteX7" fmla="*/ 0 w 1286340"/>
                <a:gd name="connsiteY7" fmla="*/ 1048245 h 1178760"/>
                <a:gd name="connsiteX8" fmla="*/ 8910 w 1286340"/>
                <a:gd name="connsiteY8" fmla="*/ 989861 h 1178760"/>
                <a:gd name="connsiteX9" fmla="*/ 574542 w 1286340"/>
                <a:gd name="connsiteY9" fmla="*/ 51318 h 1178760"/>
                <a:gd name="connsiteX10" fmla="*/ 643170 w 1286340"/>
                <a:gd name="connsiteY10" fmla="*/ 0 h 117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6340" h="1178760">
                  <a:moveTo>
                    <a:pt x="643170" y="0"/>
                  </a:moveTo>
                  <a:lnTo>
                    <a:pt x="711797" y="51318"/>
                  </a:lnTo>
                  <a:cubicBezTo>
                    <a:pt x="996364" y="286164"/>
                    <a:pt x="1200677" y="614780"/>
                    <a:pt x="1277429" y="989861"/>
                  </a:cubicBezTo>
                  <a:lnTo>
                    <a:pt x="1286340" y="1048244"/>
                  </a:lnTo>
                  <a:lnTo>
                    <a:pt x="1283959" y="1049391"/>
                  </a:lnTo>
                  <a:cubicBezTo>
                    <a:pt x="1087006" y="1132695"/>
                    <a:pt x="870467" y="1178760"/>
                    <a:pt x="643169" y="1178760"/>
                  </a:cubicBezTo>
                  <a:cubicBezTo>
                    <a:pt x="415871" y="1178760"/>
                    <a:pt x="199332" y="1132695"/>
                    <a:pt x="2379" y="1049391"/>
                  </a:cubicBezTo>
                  <a:lnTo>
                    <a:pt x="0" y="1048245"/>
                  </a:lnTo>
                  <a:lnTo>
                    <a:pt x="8910" y="989861"/>
                  </a:lnTo>
                  <a:cubicBezTo>
                    <a:pt x="85663" y="614780"/>
                    <a:pt x="289975" y="286164"/>
                    <a:pt x="574542" y="51318"/>
                  </a:cubicBezTo>
                  <a:lnTo>
                    <a:pt x="643170" y="0"/>
                  </a:lnTo>
                  <a:close/>
                </a:path>
              </a:pathLst>
            </a:custGeom>
            <a:solidFill>
              <a:srgbClr val="000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60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7CCE26-9D80-43BB-897D-D7C92DD334DE}"/>
              </a:ext>
            </a:extLst>
          </p:cNvPr>
          <p:cNvCxnSpPr>
            <a:cxnSpLocks/>
          </p:cNvCxnSpPr>
          <p:nvPr/>
        </p:nvCxnSpPr>
        <p:spPr>
          <a:xfrm>
            <a:off x="5935243" y="3514725"/>
            <a:ext cx="5504282" cy="0"/>
          </a:xfrm>
          <a:prstGeom prst="line">
            <a:avLst/>
          </a:prstGeom>
          <a:ln w="127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C8B4A7B-36A7-492E-B6B1-895E83BD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3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085107-38F2-451A-9EAC-064C61E88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Specification for highways works </a:t>
            </a:r>
            <a:br>
              <a:rPr lang="en-GB" noProof="0" dirty="0"/>
            </a:b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6E8488-6618-4C0C-B9F9-F4F67175621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2034" y="779579"/>
            <a:ext cx="10260013" cy="382587"/>
          </a:xfrm>
        </p:spPr>
        <p:txBody>
          <a:bodyPr/>
          <a:lstStyle/>
          <a:p>
            <a:pPr lvl="0"/>
            <a:r>
              <a:rPr lang="en-GB" dirty="0"/>
              <a:t>https://www.standardsforhighways.co.uk/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47DFF-EC6E-8840-F615-94C8A4228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30" y="1205036"/>
            <a:ext cx="6785385" cy="5364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44B2DC-2FA7-F9C9-F93B-D7D363098C0D}"/>
              </a:ext>
            </a:extLst>
          </p:cNvPr>
          <p:cNvSpPr txBox="1"/>
          <p:nvPr/>
        </p:nvSpPr>
        <p:spPr>
          <a:xfrm>
            <a:off x="7545186" y="1561550"/>
            <a:ext cx="4646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2025 saw the publication of new documents, structure, content and an updated approach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65E77588-08A8-C670-7099-4A878ABC1673}"/>
              </a:ext>
            </a:extLst>
          </p:cNvPr>
          <p:cNvSpPr/>
          <p:nvPr/>
        </p:nvSpPr>
        <p:spPr>
          <a:xfrm rot="10800000">
            <a:off x="7332285" y="1419610"/>
            <a:ext cx="356988" cy="1207211"/>
          </a:xfrm>
          <a:prstGeom prst="leftBrace">
            <a:avLst>
              <a:gd name="adj1" fmla="val 8333"/>
              <a:gd name="adj2" fmla="val 50693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325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erial view of a road with cars and lights&#10;&#10;AI-generated content may be incorrect.">
            <a:extLst>
              <a:ext uri="{FF2B5EF4-FFF2-40B4-BE49-F238E27FC236}">
                <a16:creationId xmlns:a16="http://schemas.microsoft.com/office/drawing/2014/main" id="{5FC6D742-B971-49E4-B52E-A63AC1545E2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r="14914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9B593-C5EF-AD00-FEA2-8413E5B4C2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C9131F0-8773-267B-786B-26AF7FDB3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Wider works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17F623D2-C489-4444-F748-F43154A0F680}"/>
              </a:ext>
            </a:extLst>
          </p:cNvPr>
          <p:cNvSpPr txBox="1">
            <a:spLocks/>
          </p:cNvSpPr>
          <p:nvPr/>
        </p:nvSpPr>
        <p:spPr>
          <a:xfrm>
            <a:off x="626601" y="374805"/>
            <a:ext cx="10772427" cy="36185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78347E6-E34E-78B5-F501-AF87EFCAF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Pause for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Adaptation/resilience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Net zero for construction and maintenace by 2040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Challenge led innovation - key RIS 3 pavement focus is on adoption of technology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06408619"/>
      </p:ext>
    </p:extLst>
  </p:cSld>
  <p:clrMapOvr>
    <a:masterClrMapping/>
  </p:clrMapOvr>
</p:sld>
</file>

<file path=ppt/theme/theme1.xml><?xml version="1.0" encoding="utf-8"?>
<a:theme xmlns:a="http://schemas.openxmlformats.org/drawingml/2006/main" name="Highways Agency Light Blue">
  <a:themeElements>
    <a:clrScheme name="Highways Agency Colour Palette">
      <a:dk1>
        <a:srgbClr val="002E5F"/>
      </a:dk1>
      <a:lt1>
        <a:sysClr val="window" lastClr="FFFFFF"/>
      </a:lt1>
      <a:dk2>
        <a:srgbClr val="4A4A49"/>
      </a:dk2>
      <a:lt2>
        <a:srgbClr val="FFFFFF"/>
      </a:lt2>
      <a:accent1>
        <a:srgbClr val="008BCB"/>
      </a:accent1>
      <a:accent2>
        <a:srgbClr val="CB2686"/>
      </a:accent2>
      <a:accent3>
        <a:srgbClr val="F49600"/>
      </a:accent3>
      <a:accent4>
        <a:srgbClr val="457C1F"/>
      </a:accent4>
      <a:accent5>
        <a:srgbClr val="00A6AA"/>
      </a:accent5>
      <a:accent6>
        <a:srgbClr val="A0A0BE"/>
      </a:accent6>
      <a:hlink>
        <a:srgbClr val="008BCB"/>
      </a:hlink>
      <a:folHlink>
        <a:srgbClr val="A0A0BE"/>
      </a:folHlink>
    </a:clrScheme>
    <a:fontScheme name="Highways England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ighways Agency Light Grey">
  <a:themeElements>
    <a:clrScheme name="Highways Agency Colour Palette">
      <a:dk1>
        <a:srgbClr val="002E5F"/>
      </a:dk1>
      <a:lt1>
        <a:sysClr val="window" lastClr="FFFFFF"/>
      </a:lt1>
      <a:dk2>
        <a:srgbClr val="4A4A49"/>
      </a:dk2>
      <a:lt2>
        <a:srgbClr val="FFFFFF"/>
      </a:lt2>
      <a:accent1>
        <a:srgbClr val="008BCB"/>
      </a:accent1>
      <a:accent2>
        <a:srgbClr val="CB2686"/>
      </a:accent2>
      <a:accent3>
        <a:srgbClr val="F49600"/>
      </a:accent3>
      <a:accent4>
        <a:srgbClr val="457C1F"/>
      </a:accent4>
      <a:accent5>
        <a:srgbClr val="00A6AA"/>
      </a:accent5>
      <a:accent6>
        <a:srgbClr val="A0A0BE"/>
      </a:accent6>
      <a:hlink>
        <a:srgbClr val="008BCB"/>
      </a:hlink>
      <a:folHlink>
        <a:srgbClr val="A0A0BE"/>
      </a:folHlink>
    </a:clrScheme>
    <a:fontScheme name="Highways England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b2dfbc-12ed-4f59-88d5-485d26a1a613">
      <Terms xmlns="http://schemas.microsoft.com/office/infopath/2007/PartnerControls"/>
    </lcf76f155ced4ddcb4097134ff3c332f>
    <TaxCatchAll xmlns="19b51ed7-3a36-4d87-a92a-7dfa7df4561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CE0F18FEF0064CA6839380222BCF77" ma:contentTypeVersion="17" ma:contentTypeDescription="Create a new document." ma:contentTypeScope="" ma:versionID="ea452f9cc68b8cbf4b888a3dcf936c76">
  <xsd:schema xmlns:xsd="http://www.w3.org/2001/XMLSchema" xmlns:xs="http://www.w3.org/2001/XMLSchema" xmlns:p="http://schemas.microsoft.com/office/2006/metadata/properties" xmlns:ns2="5bb2dfbc-12ed-4f59-88d5-485d26a1a613" xmlns:ns3="19b51ed7-3a36-4d87-a92a-7dfa7df45610" targetNamespace="http://schemas.microsoft.com/office/2006/metadata/properties" ma:root="true" ma:fieldsID="0aaed5b1f67a32b7711b263df1abd98f" ns2:_="" ns3:_="">
    <xsd:import namespace="5bb2dfbc-12ed-4f59-88d5-485d26a1a613"/>
    <xsd:import namespace="19b51ed7-3a36-4d87-a92a-7dfa7df456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2dfbc-12ed-4f59-88d5-485d26a1a6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5665306-731a-4d9e-a2e2-fd0ec8eb20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51ed7-3a36-4d87-a92a-7dfa7df4561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8da0005-9f3f-4c06-9436-d25db315a6a2}" ma:internalName="TaxCatchAll" ma:showField="CatchAllData" ma:web="19b51ed7-3a36-4d87-a92a-7dfa7df456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BBAE7C-ED13-47CB-B8BA-97C5A4A173C1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d96d557-fe0a-401b-b22a-1f9bf6aaeec3"/>
    <ds:schemaRef ds:uri="b6373999-c4ab-4d34-864b-71434e699f4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DAD68F1-0240-4C67-88C2-3849EC8EE0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100BD7-9988-4C59-AD8F-C5336083EFC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</Words>
  <Application>Microsoft Office PowerPoint</Application>
  <PresentationFormat>Widescreen</PresentationFormat>
  <Paragraphs>28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Highways Agency Light Blue</vt:lpstr>
      <vt:lpstr>Highways Agency Light Grey</vt:lpstr>
      <vt:lpstr>Improving Durability</vt:lpstr>
      <vt:lpstr>A focus on safety, customers and delivery     </vt:lpstr>
      <vt:lpstr>Specification for highways works  </vt:lpstr>
      <vt:lpstr>Wider works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Bailey</dc:creator>
  <cp:lastModifiedBy>Madeleine Hardman</cp:lastModifiedBy>
  <cp:revision>22</cp:revision>
  <cp:lastPrinted>2021-02-05T13:51:56Z</cp:lastPrinted>
  <dcterms:created xsi:type="dcterms:W3CDTF">2020-10-13T08:29:46Z</dcterms:created>
  <dcterms:modified xsi:type="dcterms:W3CDTF">2025-11-11T12:50:29Z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0x010100F4CE0F18FEF0064CA6839380222BCF77</vt:lpwstr>
  </property>
</Properties>
</file>