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2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27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  <p:sldMasterId id="2147483657" r:id="rId2"/>
    <p:sldMasterId id="2147483702" r:id="rId3"/>
  </p:sldMasterIdLst>
  <p:notesMasterIdLst>
    <p:notesMasterId r:id="rId18"/>
  </p:notesMasterIdLst>
  <p:sldIdLst>
    <p:sldId id="817" r:id="rId4"/>
    <p:sldId id="296" r:id="rId5"/>
    <p:sldId id="818" r:id="rId6"/>
    <p:sldId id="820" r:id="rId7"/>
    <p:sldId id="821" r:id="rId8"/>
    <p:sldId id="282" r:id="rId9"/>
    <p:sldId id="260" r:id="rId10"/>
    <p:sldId id="825" r:id="rId11"/>
    <p:sldId id="823" r:id="rId12"/>
    <p:sldId id="263" r:id="rId13"/>
    <p:sldId id="268" r:id="rId14"/>
    <p:sldId id="271" r:id="rId15"/>
    <p:sldId id="819" r:id="rId16"/>
    <p:sldId id="279" r:id="rId17"/>
  </p:sldIdLst>
  <p:sldSz cx="9144000" cy="5143500" type="screen16x9"/>
  <p:notesSz cx="6858000" cy="9144000"/>
  <p:embeddedFontLst>
    <p:embeddedFont>
      <p:font typeface="Helvetica Neue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il Leake" initials="NL" lastIdx="2" clrIdx="0">
    <p:extLst>
      <p:ext uri="{19B8F6BF-5375-455C-9EA6-DF929625EA0E}">
        <p15:presenceInfo xmlns:p15="http://schemas.microsoft.com/office/powerpoint/2012/main" userId="S-1-5-21-4030201786-524088526-3533728330-22649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A83A8D2-F31D-4F15-94E0-A881365700D8}">
  <a:tblStyle styleId="{4A83A8D2-F31D-4F15-94E0-A881365700D8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030" autoAdjust="0"/>
  </p:normalViewPr>
  <p:slideViewPr>
    <p:cSldViewPr snapToGrid="0">
      <p:cViewPr varScale="1">
        <p:scale>
          <a:sx n="116" d="100"/>
          <a:sy n="116" d="100"/>
        </p:scale>
        <p:origin x="146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ommentAuthors" Target="commentAuthors.xml"/><Relationship Id="rId28" Type="http://schemas.openxmlformats.org/officeDocument/2006/relationships/customXml" Target="../customXml/item1.xml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c8cf225c5f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c8cf225c5f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g2c8cf225c5f_1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08f35aa72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g308f35aa72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sz="1200" dirty="0"/>
              <a:t>Carbon negative </a:t>
            </a:r>
            <a:r>
              <a:rPr lang="en-GB" sz="1200" dirty="0" err="1"/>
              <a:t>agg</a:t>
            </a:r>
            <a:r>
              <a:rPr lang="en-GB" sz="1200" dirty="0"/>
              <a:t>. The increase in Carbon capture is quickly progressing and there are many solutions available, from </a:t>
            </a:r>
            <a:r>
              <a:rPr lang="en-GB" sz="1200" dirty="0" err="1"/>
              <a:t>BioChar</a:t>
            </a:r>
            <a:r>
              <a:rPr lang="en-GB" sz="1200" dirty="0"/>
              <a:t>, to MLS to ACLA, these additives need R&amp;D processing and trials to confirm both carbon values within the mix and performance.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sz="1200" dirty="0"/>
              <a:t>Bio </a:t>
            </a:r>
            <a:r>
              <a:rPr lang="en-GB" sz="1200" dirty="0" err="1"/>
              <a:t>Bitumens</a:t>
            </a:r>
            <a:r>
              <a:rPr lang="en-GB" sz="1200" dirty="0"/>
              <a:t>. As most of you will know</a:t>
            </a:r>
            <a:r>
              <a:rPr lang="en-GB" sz="1400" dirty="0">
                <a:solidFill>
                  <a:srgbClr val="474747"/>
                </a:solidFill>
                <a:highlight>
                  <a:srgbClr val="FFFFFF"/>
                </a:highlight>
              </a:rPr>
              <a:t> the source plants for biomass capture CO</a:t>
            </a:r>
            <a:r>
              <a:rPr lang="en-GB" sz="1200" baseline="-25000" dirty="0">
                <a:solidFill>
                  <a:srgbClr val="474747"/>
                </a:solidFill>
                <a:highlight>
                  <a:srgbClr val="FFFFFF"/>
                </a:highlight>
              </a:rPr>
              <a:t>2</a:t>
            </a:r>
            <a:r>
              <a:rPr lang="en-GB" sz="1400" dirty="0">
                <a:solidFill>
                  <a:srgbClr val="474747"/>
                </a:solidFill>
                <a:highlight>
                  <a:srgbClr val="FFFFFF"/>
                </a:highlight>
              </a:rPr>
              <a:t> as they grow through photosynthesis and when blended with bitumen </a:t>
            </a:r>
            <a:r>
              <a:rPr lang="en-GB" sz="1200" dirty="0"/>
              <a:t>reduces the embodied carbon of bitumen component by around 50% and lock the carbon into the road structure.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sz="1200" dirty="0"/>
              <a:t>Still gives the same performance as Foamix and compliant to standards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0b2363181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g30b2363181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>
                <a:solidFill>
                  <a:schemeClr val="dk1"/>
                </a:solidFill>
              </a:rPr>
              <a:t>Comparing a standard Foamix asphalt with a Foam ix Eco you can see that the reduction comes from the raw materials.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>
                <a:solidFill>
                  <a:schemeClr val="dk1"/>
                </a:solidFill>
              </a:rPr>
              <a:t>This being the Bio genic bitumen and the carbon negative aggregates.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The % of carbon negative aggregate can be tailored to the scheme to increase radius 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The trail was constructed under a night time closure and using echelon paving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70mm of Foamix Eco was placed onto the planned surface and 40mm of SMA laid directly above it the same night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Carbon values had to be third party verified and showed a -0.39kgco2e/t through A1-A3.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Test data showed fully compliance to standards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2" name="Google Shape;1682;p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And the industry agree that Foamix Eco is truly a innovative solution, 4 prestige awards already secured.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8787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2" name="Google Shape;1682;p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2" name="Google Shape;1682;p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924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2" name="Google Shape;1682;p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100" dirty="0"/>
              <a:t>Read bullets,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dirty="0">
                <a:solidFill>
                  <a:schemeClr val="dk1"/>
                </a:solidFill>
              </a:rPr>
              <a:t>But todays carbon footprint looks very different.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2214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2" name="Google Shape;1682;p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100" dirty="0"/>
              <a:t>Asphalt accounts for over 90% of all road construction materials and the industry produces around 22millions tonnes annually.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100" dirty="0"/>
              <a:t>At </a:t>
            </a:r>
            <a:r>
              <a:rPr lang="en-GB" sz="1100" dirty="0" err="1"/>
              <a:t>approx</a:t>
            </a:r>
            <a:r>
              <a:rPr lang="en-GB" sz="1100" dirty="0"/>
              <a:t> 50kg/Co2e/tonne this amounts to over 1 million tonnes of equivalent Co2e emissions.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100" dirty="0" err="1"/>
              <a:t>Thats</a:t>
            </a:r>
            <a:r>
              <a:rPr lang="en-GB" sz="1100" dirty="0"/>
              <a:t> equivalent to……………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2969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9" name="Google Shape;1499;p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200" dirty="0">
                <a:solidFill>
                  <a:schemeClr val="dk1"/>
                </a:solidFill>
              </a:rPr>
              <a:t>So lets look where the carbon intensity lies in asphalt.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200" dirty="0">
                <a:solidFill>
                  <a:schemeClr val="dk1"/>
                </a:solidFill>
              </a:rPr>
              <a:t>Standard hot asphalt has a carbon footprint determined by 4 principle components, material sourcing, material components, and asphalt production and delivery.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sz="1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200" dirty="0"/>
              <a:t>Combined this accounts for around 50kg CO2e / tonne (Scope A1-A3) </a:t>
            </a:r>
            <a:r>
              <a:rPr lang="en-GB" sz="1200" dirty="0" err="1"/>
              <a:t>ie</a:t>
            </a:r>
            <a:r>
              <a:rPr lang="en-GB" sz="1200" dirty="0"/>
              <a:t> before delivery to the construction site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sz="1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200" dirty="0"/>
              <a:t>You can see that over 50% of the carbon comes from the drying and heating of the aggregates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sz="1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200" dirty="0"/>
              <a:t>Foamix reduces this value to around half that of hot mix asphalt through recycling asphalt planings and cold mix technology.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200" dirty="0"/>
              <a:t>Foamix Eco takes this another step further.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 dirty="0"/>
              <a:t>A lower carbon alternative to hot mix asphalt already exists. Cold Recycled Base Material (CRBM) already has a place in the pavement engineers </a:t>
            </a:r>
            <a:endParaRPr sz="14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 dirty="0"/>
              <a:t>Harvest the asset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 dirty="0"/>
              <a:t>Process the asset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 dirty="0"/>
              <a:t>On site Manufacture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 dirty="0"/>
              <a:t>Installation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sz="1400" dirty="0"/>
          </a:p>
          <a:p>
            <a:pPr indent="-257175">
              <a:buClr>
                <a:srgbClr val="595959"/>
              </a:buClr>
              <a:buSzPts val="1800"/>
            </a:pPr>
            <a:r>
              <a:rPr lang="en-GB" sz="1400" dirty="0">
                <a:solidFill>
                  <a:srgbClr val="595959"/>
                </a:solidFill>
              </a:rPr>
              <a:t>Inject of cold water and air into hot bitumen at high pressure</a:t>
            </a:r>
          </a:p>
          <a:p>
            <a:pPr indent="-257175">
              <a:buClr>
                <a:srgbClr val="595959"/>
              </a:buClr>
              <a:buSzPts val="1800"/>
            </a:pPr>
            <a:r>
              <a:rPr lang="en-GB" sz="1400" dirty="0">
                <a:solidFill>
                  <a:srgbClr val="595959"/>
                </a:solidFill>
              </a:rPr>
              <a:t>Foamed bitumen increases volume and reduces viscosity for a short period.</a:t>
            </a:r>
          </a:p>
          <a:p>
            <a:pPr indent="-257175">
              <a:buClr>
                <a:srgbClr val="595959"/>
              </a:buClr>
              <a:buSzPts val="1800"/>
            </a:pPr>
            <a:r>
              <a:rPr lang="en-GB" sz="1400" dirty="0">
                <a:solidFill>
                  <a:srgbClr val="595959"/>
                </a:solidFill>
              </a:rPr>
              <a:t>This enables coating of cold damp aggregate.</a:t>
            </a:r>
            <a:endParaRPr lang="en-GB"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795259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 dirty="0"/>
              <a:t>You can see that the cold process and on site manufacture give reduced carbon footprint by circa 50% against HMA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 dirty="0"/>
              <a:t>WMA saves around 10% on HMA as the heating process is reduced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 dirty="0"/>
              <a:t>WMA is now the standard asphalt supply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 dirty="0"/>
              <a:t>Our challenge was to make Foamix zero carbon..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2126509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229" y="0"/>
            <a:ext cx="913554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744150" y="744575"/>
            <a:ext cx="45954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Helvetica Neue"/>
              <a:buNone/>
              <a:defRPr sz="4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Helvetica Neue"/>
              <a:buNone/>
              <a:defRPr sz="4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Helvetica Neue"/>
              <a:buNone/>
              <a:defRPr sz="4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Helvetica Neue"/>
              <a:buNone/>
              <a:defRPr sz="4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Helvetica Neue"/>
              <a:buNone/>
              <a:defRPr sz="4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Helvetica Neue"/>
              <a:buNone/>
              <a:defRPr sz="46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Helvetica Neue"/>
              <a:buNone/>
              <a:defRPr sz="46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Helvetica Neue"/>
              <a:buNone/>
              <a:defRPr sz="46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Helvetica Neue"/>
              <a:buNone/>
              <a:defRPr sz="46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4150" y="2797175"/>
            <a:ext cx="45954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">
  <p:cSld name="1 Column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9" name="Google Shape;229;p18"/>
          <p:cNvCxnSpPr/>
          <p:nvPr/>
        </p:nvCxnSpPr>
        <p:spPr>
          <a:xfrm>
            <a:off x="450000" y="890912"/>
            <a:ext cx="8244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0" name="Google Shape;230;p18"/>
          <p:cNvSpPr txBox="1">
            <a:spLocks noGrp="1"/>
          </p:cNvSpPr>
          <p:nvPr>
            <p:ph type="body" idx="1"/>
          </p:nvPr>
        </p:nvSpPr>
        <p:spPr>
          <a:xfrm>
            <a:off x="450000" y="1076327"/>
            <a:ext cx="8244000" cy="291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171450" algn="l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171450" algn="l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171450" algn="l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57175" algn="l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667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667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667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667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31" name="Google Shape;231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" y="4192494"/>
            <a:ext cx="9144003" cy="95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" y="1"/>
            <a:ext cx="1682101" cy="116367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8"/>
          <p:cNvSpPr txBox="1">
            <a:spLocks noGrp="1"/>
          </p:cNvSpPr>
          <p:nvPr>
            <p:ph type="title"/>
          </p:nvPr>
        </p:nvSpPr>
        <p:spPr>
          <a:xfrm>
            <a:off x="1286788" y="192508"/>
            <a:ext cx="7065000" cy="512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238" b="1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1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1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1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1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1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1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1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13"/>
            </a:lvl9pPr>
          </a:lstStyle>
          <a:p>
            <a:endParaRPr/>
          </a:p>
        </p:txBody>
      </p:sp>
      <p:sp>
        <p:nvSpPr>
          <p:cNvPr id="234" name="Google Shape;234;p18"/>
          <p:cNvSpPr/>
          <p:nvPr/>
        </p:nvSpPr>
        <p:spPr>
          <a:xfrm>
            <a:off x="324072" y="4944970"/>
            <a:ext cx="2059677" cy="182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13" tIns="25706" rIns="51413" bIns="25706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281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© Aggregate Industries UK Ltd. 2021</a:t>
            </a:r>
            <a:endParaRPr sz="78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3879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">
  <p:cSld name="Thank you ">
    <p:bg>
      <p:bgPr>
        <a:noFill/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19"/>
          <p:cNvPicPr preferRelativeResize="0"/>
          <p:nvPr/>
        </p:nvPicPr>
        <p:blipFill rotWithShape="1">
          <a:blip r:embed="rId2">
            <a:alphaModFix/>
          </a:blip>
          <a:srcRect t="13488" r="1068" b="2469"/>
          <a:stretch/>
        </p:blipFill>
        <p:spPr>
          <a:xfrm>
            <a:off x="-1" y="1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9"/>
          <p:cNvPicPr preferRelativeResize="0"/>
          <p:nvPr/>
        </p:nvPicPr>
        <p:blipFill rotWithShape="1">
          <a:blip r:embed="rId3">
            <a:alphaModFix/>
          </a:blip>
          <a:srcRect l="21929"/>
          <a:stretch/>
        </p:blipFill>
        <p:spPr>
          <a:xfrm>
            <a:off x="11104" y="3399000"/>
            <a:ext cx="5194199" cy="17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90475" y="4607176"/>
            <a:ext cx="708900" cy="40257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9"/>
          <p:cNvSpPr/>
          <p:nvPr/>
        </p:nvSpPr>
        <p:spPr>
          <a:xfrm rot="10800000">
            <a:off x="7534175" y="25"/>
            <a:ext cx="1601400" cy="1744500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9"/>
          <p:cNvSpPr/>
          <p:nvPr/>
        </p:nvSpPr>
        <p:spPr>
          <a:xfrm rot="5400000">
            <a:off x="-37950" y="37950"/>
            <a:ext cx="876600" cy="800700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9"/>
          <p:cNvSpPr txBox="1"/>
          <p:nvPr/>
        </p:nvSpPr>
        <p:spPr>
          <a:xfrm>
            <a:off x="347975" y="1271525"/>
            <a:ext cx="5194200" cy="438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GB" sz="19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sz="195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9375" y="4781313"/>
            <a:ext cx="708900" cy="21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7252" y="876601"/>
            <a:ext cx="919583" cy="308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2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 Title slide Image 2">
  <p:cSld name="A Title slide Image 2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47"/>
          <p:cNvPicPr preferRelativeResize="0"/>
          <p:nvPr/>
        </p:nvPicPr>
        <p:blipFill rotWithShape="1">
          <a:blip r:embed="rId2">
            <a:alphaModFix/>
          </a:blip>
          <a:srcRect t="13488" r="1068" b="2469"/>
          <a:stretch/>
        </p:blipFill>
        <p:spPr>
          <a:xfrm>
            <a:off x="-1" y="1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47"/>
          <p:cNvSpPr txBox="1">
            <a:spLocks noGrp="1"/>
          </p:cNvSpPr>
          <p:nvPr>
            <p:ph type="subTitle" idx="1"/>
          </p:nvPr>
        </p:nvSpPr>
        <p:spPr>
          <a:xfrm>
            <a:off x="331500" y="3117325"/>
            <a:ext cx="6039600" cy="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247" name="Google Shape;247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6477" y="250425"/>
            <a:ext cx="992799" cy="56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597450"/>
            <a:ext cx="7611325" cy="154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9375" y="4777426"/>
            <a:ext cx="721398" cy="223676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7"/>
          <p:cNvSpPr/>
          <p:nvPr/>
        </p:nvSpPr>
        <p:spPr>
          <a:xfrm rot="5400000">
            <a:off x="3650" y="-3600"/>
            <a:ext cx="2429700" cy="243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7"/>
          <p:cNvSpPr txBox="1">
            <a:spLocks noGrp="1"/>
          </p:cNvSpPr>
          <p:nvPr>
            <p:ph type="ctrTitle"/>
          </p:nvPr>
        </p:nvSpPr>
        <p:spPr>
          <a:xfrm>
            <a:off x="331500" y="1344100"/>
            <a:ext cx="6039600" cy="15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252" name="Google Shape;252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7250" y="876597"/>
            <a:ext cx="919572" cy="308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5308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2">
  <p:cSld name="Content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8"/>
          <p:cNvSpPr txBox="1">
            <a:spLocks noGrp="1"/>
          </p:cNvSpPr>
          <p:nvPr>
            <p:ph type="title"/>
          </p:nvPr>
        </p:nvSpPr>
        <p:spPr>
          <a:xfrm>
            <a:off x="311700" y="2469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Helvetica Neue"/>
              <a:buNone/>
              <a:defRPr sz="2025" b="1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55" name="Google Shape;255;p48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342900" lvl="0" indent="-25241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elvetica Neue"/>
              <a:buChar char="●"/>
              <a:defRPr sz="12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lvl="1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○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28700" lvl="2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■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lvl="3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●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14500" lvl="4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○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057400" lvl="5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■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400300" lvl="6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●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743200" lvl="7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○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086100" lvl="8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■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256" name="Google Shape;256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78858" y="4613850"/>
            <a:ext cx="706425" cy="40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375" y="4777426"/>
            <a:ext cx="721398" cy="223676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8"/>
          <p:cNvSpPr/>
          <p:nvPr/>
        </p:nvSpPr>
        <p:spPr>
          <a:xfrm rot="10800000">
            <a:off x="7534175" y="25"/>
            <a:ext cx="1601400" cy="1744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48"/>
          <p:cNvSpPr/>
          <p:nvPr/>
        </p:nvSpPr>
        <p:spPr>
          <a:xfrm rot="5400000">
            <a:off x="-37950" y="37950"/>
            <a:ext cx="876600" cy="8007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8823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7 Image">
  <p:cSld name="Content 7 Image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9"/>
          <p:cNvSpPr txBox="1">
            <a:spLocks noGrp="1"/>
          </p:cNvSpPr>
          <p:nvPr>
            <p:ph type="title"/>
          </p:nvPr>
        </p:nvSpPr>
        <p:spPr>
          <a:xfrm>
            <a:off x="311700" y="2469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700"/>
              <a:buFont typeface="Helvetica Neue"/>
              <a:buNone/>
              <a:defRPr sz="2025" b="1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262" name="Google Shape;262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78858" y="4613850"/>
            <a:ext cx="706425" cy="40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375" y="4777426"/>
            <a:ext cx="721398" cy="22367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9"/>
          <p:cNvSpPr/>
          <p:nvPr/>
        </p:nvSpPr>
        <p:spPr>
          <a:xfrm rot="10800000">
            <a:off x="7534175" y="25"/>
            <a:ext cx="1601400" cy="17445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49"/>
          <p:cNvSpPr/>
          <p:nvPr/>
        </p:nvSpPr>
        <p:spPr>
          <a:xfrm rot="5400000">
            <a:off x="-37950" y="37950"/>
            <a:ext cx="876600" cy="8007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49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42987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342900" lvl="0" indent="-25241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elvetica Neue"/>
              <a:buChar char="●"/>
              <a:defRPr sz="12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lvl="1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○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28700" lvl="2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■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lvl="3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●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14500" lvl="4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○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057400" lvl="5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■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400300" lvl="6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●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743200" lvl="7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○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086100" lvl="8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■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67" name="Google Shape;267;p49"/>
          <p:cNvSpPr>
            <a:spLocks noGrp="1"/>
          </p:cNvSpPr>
          <p:nvPr>
            <p:ph type="pic" idx="2"/>
          </p:nvPr>
        </p:nvSpPr>
        <p:spPr>
          <a:xfrm>
            <a:off x="4868750" y="942900"/>
            <a:ext cx="3410100" cy="32577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8981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0 Image">
  <p:cSld name="Content 10 Image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0"/>
          <p:cNvSpPr/>
          <p:nvPr/>
        </p:nvSpPr>
        <p:spPr>
          <a:xfrm rot="10800000">
            <a:off x="7534175" y="25"/>
            <a:ext cx="1601400" cy="17445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50"/>
          <p:cNvSpPr/>
          <p:nvPr/>
        </p:nvSpPr>
        <p:spPr>
          <a:xfrm rot="5400000">
            <a:off x="-37950" y="37950"/>
            <a:ext cx="876600" cy="8007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0"/>
          <p:cNvSpPr txBox="1">
            <a:spLocks noGrp="1"/>
          </p:cNvSpPr>
          <p:nvPr>
            <p:ph type="title"/>
          </p:nvPr>
        </p:nvSpPr>
        <p:spPr>
          <a:xfrm>
            <a:off x="311700" y="2469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Font typeface="Helvetica Neue"/>
              <a:buNone/>
              <a:defRPr sz="2025" b="1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272" name="Google Shape;272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78858" y="4613850"/>
            <a:ext cx="706425" cy="40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375" y="4777426"/>
            <a:ext cx="721398" cy="223676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50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42987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342900" lvl="0" indent="-25241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elvetica Neue"/>
              <a:buChar char="●"/>
              <a:defRPr sz="12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lvl="1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○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28700" lvl="2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■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lvl="3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●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14500" lvl="4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○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057400" lvl="5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■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400300" lvl="6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●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743200" lvl="7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○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086100" lvl="8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■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75" name="Google Shape;275;p50"/>
          <p:cNvSpPr>
            <a:spLocks noGrp="1"/>
          </p:cNvSpPr>
          <p:nvPr>
            <p:ph type="pic" idx="2"/>
          </p:nvPr>
        </p:nvSpPr>
        <p:spPr>
          <a:xfrm>
            <a:off x="4868750" y="942900"/>
            <a:ext cx="3410100" cy="32577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2728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1">
  <p:cSld name="Content 11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1"/>
          <p:cNvSpPr/>
          <p:nvPr/>
        </p:nvSpPr>
        <p:spPr>
          <a:xfrm rot="10800000">
            <a:off x="7534175" y="25"/>
            <a:ext cx="1601400" cy="17445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51"/>
          <p:cNvSpPr txBox="1">
            <a:spLocks noGrp="1"/>
          </p:cNvSpPr>
          <p:nvPr>
            <p:ph type="title"/>
          </p:nvPr>
        </p:nvSpPr>
        <p:spPr>
          <a:xfrm>
            <a:off x="311700" y="2469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Font typeface="Helvetica Neue"/>
              <a:buNone/>
              <a:defRPr sz="2025" b="1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79" name="Google Shape;279;p51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342900" lvl="0" indent="-25241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elvetica Neue"/>
              <a:buChar char="●"/>
              <a:defRPr sz="12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lvl="1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○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28700" lvl="2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■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lvl="3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●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14500" lvl="4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○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057400" lvl="5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■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400300" lvl="6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●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743200" lvl="7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○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086100" lvl="8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■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280" name="Google Shape;280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78858" y="4613850"/>
            <a:ext cx="706425" cy="40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375" y="4777426"/>
            <a:ext cx="721398" cy="223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3889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52"/>
          <p:cNvSpPr txBox="1">
            <a:spLocks noGrp="1"/>
          </p:cNvSpPr>
          <p:nvPr>
            <p:ph type="body" idx="1"/>
          </p:nvPr>
        </p:nvSpPr>
        <p:spPr>
          <a:xfrm>
            <a:off x="413148" y="1093451"/>
            <a:ext cx="8317706" cy="3369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342900" lvl="0" indent="-25717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6431299"/>
      </p:ext>
    </p:extLst>
  </p:cSld>
  <p:clrMapOvr>
    <a:masterClrMapping/>
  </p:clrMapOvr>
  <p:transition spd="slow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  Title slide Graphic 3">
  <p:cSld name="A  Title slide Graphic 3">
    <p:bg>
      <p:bgPr>
        <a:solidFill>
          <a:schemeClr val="accent5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3"/>
          <p:cNvSpPr txBox="1">
            <a:spLocks noGrp="1"/>
          </p:cNvSpPr>
          <p:nvPr>
            <p:ph type="ctrTitle"/>
          </p:nvPr>
        </p:nvSpPr>
        <p:spPr>
          <a:xfrm>
            <a:off x="331500" y="1344100"/>
            <a:ext cx="6039600" cy="15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87" name="Google Shape;287;p53"/>
          <p:cNvSpPr txBox="1">
            <a:spLocks noGrp="1"/>
          </p:cNvSpPr>
          <p:nvPr>
            <p:ph type="subTitle" idx="1"/>
          </p:nvPr>
        </p:nvSpPr>
        <p:spPr>
          <a:xfrm>
            <a:off x="331500" y="3117325"/>
            <a:ext cx="6039600" cy="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88" name="Google Shape;288;p53"/>
          <p:cNvSpPr/>
          <p:nvPr/>
        </p:nvSpPr>
        <p:spPr>
          <a:xfrm rot="5400000">
            <a:off x="-37950" y="37950"/>
            <a:ext cx="876600" cy="8007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36477" y="250425"/>
            <a:ext cx="992799" cy="56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375" y="4777426"/>
            <a:ext cx="721398" cy="223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7251" y="876604"/>
            <a:ext cx="919572" cy="30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92950" y="2771902"/>
            <a:ext cx="7069926" cy="2371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3827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 Title slide Image 1" type="title">
  <p:cSld name="A Title slide Image 1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54"/>
          <p:cNvPicPr preferRelativeResize="0"/>
          <p:nvPr/>
        </p:nvPicPr>
        <p:blipFill rotWithShape="1">
          <a:blip r:embed="rId2">
            <a:alphaModFix/>
          </a:blip>
          <a:srcRect l="4383" t="16344" r="7604" b="8714"/>
          <a:stretch/>
        </p:blipFill>
        <p:spPr>
          <a:xfrm>
            <a:off x="2" y="1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54"/>
          <p:cNvSpPr txBox="1">
            <a:spLocks noGrp="1"/>
          </p:cNvSpPr>
          <p:nvPr>
            <p:ph type="subTitle" idx="1"/>
          </p:nvPr>
        </p:nvSpPr>
        <p:spPr>
          <a:xfrm>
            <a:off x="331500" y="3117325"/>
            <a:ext cx="6039600" cy="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296" name="Google Shape;296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6477" y="250425"/>
            <a:ext cx="992799" cy="56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597452"/>
            <a:ext cx="7611325" cy="154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9375" y="4777426"/>
            <a:ext cx="721398" cy="223676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54"/>
          <p:cNvSpPr/>
          <p:nvPr/>
        </p:nvSpPr>
        <p:spPr>
          <a:xfrm rot="5400000">
            <a:off x="3650" y="-3600"/>
            <a:ext cx="2429700" cy="2436900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54"/>
          <p:cNvSpPr txBox="1">
            <a:spLocks noGrp="1"/>
          </p:cNvSpPr>
          <p:nvPr>
            <p:ph type="ctrTitle"/>
          </p:nvPr>
        </p:nvSpPr>
        <p:spPr>
          <a:xfrm>
            <a:off x="331500" y="1344100"/>
            <a:ext cx="6039600" cy="15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301" name="Google Shape;301;p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7250" y="876614"/>
            <a:ext cx="919572" cy="308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6774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57125" y="208050"/>
            <a:ext cx="5281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57125" y="862550"/>
            <a:ext cx="6078900" cy="3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2 Image">
  <p:cSld name="Content 2 Image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5"/>
          <p:cNvSpPr txBox="1">
            <a:spLocks noGrp="1"/>
          </p:cNvSpPr>
          <p:nvPr>
            <p:ph type="title"/>
          </p:nvPr>
        </p:nvSpPr>
        <p:spPr>
          <a:xfrm>
            <a:off x="311700" y="2469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Helvetica Neue"/>
              <a:buNone/>
              <a:defRPr sz="2025" b="1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04" name="Google Shape;304;p55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42987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342900" lvl="0" indent="-25241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elvetica Neue"/>
              <a:buChar char="●"/>
              <a:defRPr sz="12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lvl="1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○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28700" lvl="2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■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lvl="3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●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14500" lvl="4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○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057400" lvl="5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■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400300" lvl="6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●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743200" lvl="7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○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086100" lvl="8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■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305" name="Google Shape;305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78858" y="4613850"/>
            <a:ext cx="706425" cy="40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375" y="4777426"/>
            <a:ext cx="721398" cy="223676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55"/>
          <p:cNvSpPr/>
          <p:nvPr/>
        </p:nvSpPr>
        <p:spPr>
          <a:xfrm rot="10800000">
            <a:off x="7534175" y="25"/>
            <a:ext cx="1601400" cy="1744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55"/>
          <p:cNvSpPr/>
          <p:nvPr/>
        </p:nvSpPr>
        <p:spPr>
          <a:xfrm rot="5400000">
            <a:off x="-37950" y="37950"/>
            <a:ext cx="876600" cy="8007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55"/>
          <p:cNvSpPr>
            <a:spLocks noGrp="1"/>
          </p:cNvSpPr>
          <p:nvPr>
            <p:ph type="pic" idx="2"/>
          </p:nvPr>
        </p:nvSpPr>
        <p:spPr>
          <a:xfrm>
            <a:off x="4868750" y="942900"/>
            <a:ext cx="3410100" cy="32577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5355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">
  <p:cSld name="1 Column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3" name="Google Shape;233;p78"/>
          <p:cNvCxnSpPr/>
          <p:nvPr/>
        </p:nvCxnSpPr>
        <p:spPr>
          <a:xfrm>
            <a:off x="450000" y="890912"/>
            <a:ext cx="8244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4" name="Google Shape;234;p78"/>
          <p:cNvSpPr txBox="1">
            <a:spLocks noGrp="1"/>
          </p:cNvSpPr>
          <p:nvPr>
            <p:ph type="body" idx="1"/>
          </p:nvPr>
        </p:nvSpPr>
        <p:spPr>
          <a:xfrm>
            <a:off x="450000" y="1076327"/>
            <a:ext cx="8244000" cy="291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171450" algn="l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171450" algn="l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171450" algn="l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57175" algn="l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667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667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667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667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35" name="Google Shape;235;p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" y="4192494"/>
            <a:ext cx="9144003" cy="95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" y="1"/>
            <a:ext cx="1682101" cy="116367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78"/>
          <p:cNvSpPr txBox="1">
            <a:spLocks noGrp="1"/>
          </p:cNvSpPr>
          <p:nvPr>
            <p:ph type="title"/>
          </p:nvPr>
        </p:nvSpPr>
        <p:spPr>
          <a:xfrm>
            <a:off x="1286788" y="192508"/>
            <a:ext cx="7065000" cy="512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238" b="1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1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1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1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1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1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1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1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13"/>
            </a:lvl9pPr>
          </a:lstStyle>
          <a:p>
            <a:endParaRPr/>
          </a:p>
        </p:txBody>
      </p:sp>
      <p:sp>
        <p:nvSpPr>
          <p:cNvPr id="238" name="Google Shape;238;p78"/>
          <p:cNvSpPr/>
          <p:nvPr/>
        </p:nvSpPr>
        <p:spPr>
          <a:xfrm>
            <a:off x="324072" y="4944970"/>
            <a:ext cx="2059677" cy="182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13" tIns="25706" rIns="51413" bIns="25706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281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© Aggregate Industries UK Ltd. 2021</a:t>
            </a:r>
            <a:endParaRPr sz="78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5260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">
  <p:cSld name="1_1 Column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4" name="Google Shape;274;p217"/>
          <p:cNvCxnSpPr/>
          <p:nvPr/>
        </p:nvCxnSpPr>
        <p:spPr>
          <a:xfrm>
            <a:off x="450000" y="890912"/>
            <a:ext cx="8244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5" name="Google Shape;275;p217"/>
          <p:cNvSpPr txBox="1">
            <a:spLocks noGrp="1"/>
          </p:cNvSpPr>
          <p:nvPr>
            <p:ph type="body" idx="1"/>
          </p:nvPr>
        </p:nvSpPr>
        <p:spPr>
          <a:xfrm>
            <a:off x="450000" y="1076326"/>
            <a:ext cx="3997716" cy="291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1714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17145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1714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57175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6" name="Google Shape;276;p217"/>
          <p:cNvSpPr txBox="1">
            <a:spLocks noGrp="1"/>
          </p:cNvSpPr>
          <p:nvPr>
            <p:ph type="body" idx="2"/>
          </p:nvPr>
        </p:nvSpPr>
        <p:spPr>
          <a:xfrm>
            <a:off x="4696286" y="1076326"/>
            <a:ext cx="3997716" cy="291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1714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17145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1714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57175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77" name="Google Shape;277;p2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192500"/>
            <a:ext cx="9144000" cy="9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17"/>
          <p:cNvSpPr/>
          <p:nvPr/>
        </p:nvSpPr>
        <p:spPr>
          <a:xfrm>
            <a:off x="324070" y="4944970"/>
            <a:ext cx="2059677" cy="182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375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© Aggregate Industries UK Ltd. 2019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p2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682101" cy="116367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17"/>
          <p:cNvSpPr txBox="1">
            <a:spLocks noGrp="1"/>
          </p:cNvSpPr>
          <p:nvPr>
            <p:ph type="title"/>
          </p:nvPr>
        </p:nvSpPr>
        <p:spPr>
          <a:xfrm>
            <a:off x="1286788" y="192507"/>
            <a:ext cx="7065000" cy="512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650" b="1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2956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">
  <p:cSld name="Thank you ">
    <p:bg>
      <p:bgPr>
        <a:noFill/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82"/>
          <p:cNvPicPr preferRelativeResize="0"/>
          <p:nvPr/>
        </p:nvPicPr>
        <p:blipFill rotWithShape="1">
          <a:blip r:embed="rId2">
            <a:alphaModFix/>
          </a:blip>
          <a:srcRect t="13488" r="1068" b="2468"/>
          <a:stretch/>
        </p:blipFill>
        <p:spPr>
          <a:xfrm>
            <a:off x="-1" y="1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82"/>
          <p:cNvPicPr preferRelativeResize="0"/>
          <p:nvPr/>
        </p:nvPicPr>
        <p:blipFill rotWithShape="1">
          <a:blip r:embed="rId3">
            <a:alphaModFix/>
          </a:blip>
          <a:srcRect l="21929"/>
          <a:stretch/>
        </p:blipFill>
        <p:spPr>
          <a:xfrm>
            <a:off x="11104" y="3399000"/>
            <a:ext cx="5194199" cy="17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90475" y="4607176"/>
            <a:ext cx="708900" cy="40257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82"/>
          <p:cNvSpPr/>
          <p:nvPr/>
        </p:nvSpPr>
        <p:spPr>
          <a:xfrm rot="10800000">
            <a:off x="7534175" y="25"/>
            <a:ext cx="1601400" cy="1744500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82"/>
          <p:cNvSpPr/>
          <p:nvPr/>
        </p:nvSpPr>
        <p:spPr>
          <a:xfrm rot="5400000">
            <a:off x="-37950" y="37950"/>
            <a:ext cx="876600" cy="800700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82"/>
          <p:cNvSpPr txBox="1"/>
          <p:nvPr/>
        </p:nvSpPr>
        <p:spPr>
          <a:xfrm>
            <a:off x="347975" y="1271525"/>
            <a:ext cx="5194200" cy="438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GB" sz="19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sz="195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Google Shape;330;p8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9375" y="4781313"/>
            <a:ext cx="708900" cy="21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8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7252" y="876601"/>
            <a:ext cx="919583" cy="308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70845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7 Image">
  <p:cSld name="Content 7 Image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25"/>
          <p:cNvSpPr txBox="1">
            <a:spLocks noGrp="1"/>
          </p:cNvSpPr>
          <p:nvPr>
            <p:ph type="title"/>
          </p:nvPr>
        </p:nvSpPr>
        <p:spPr>
          <a:xfrm>
            <a:off x="311700" y="2469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700"/>
              <a:buFont typeface="Helvetica Neue"/>
              <a:buNone/>
              <a:defRPr sz="2025" b="1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334" name="Google Shape;334;p1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78858" y="4613850"/>
            <a:ext cx="706425" cy="40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375" y="4777426"/>
            <a:ext cx="721398" cy="223676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125"/>
          <p:cNvSpPr/>
          <p:nvPr/>
        </p:nvSpPr>
        <p:spPr>
          <a:xfrm rot="10800000">
            <a:off x="7534175" y="25"/>
            <a:ext cx="1601400" cy="17445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125"/>
          <p:cNvSpPr/>
          <p:nvPr/>
        </p:nvSpPr>
        <p:spPr>
          <a:xfrm rot="5400000">
            <a:off x="-37950" y="37950"/>
            <a:ext cx="876600" cy="8007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125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42987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342900" lvl="0" indent="-25241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elvetica Neue"/>
              <a:buChar char="●"/>
              <a:defRPr sz="12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lvl="1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○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28700" lvl="2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■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lvl="3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●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14500" lvl="4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○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057400" lvl="5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■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400300" lvl="6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●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743200" lvl="7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○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086100" lvl="8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■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39" name="Google Shape;339;p125"/>
          <p:cNvSpPr>
            <a:spLocks noGrp="1"/>
          </p:cNvSpPr>
          <p:nvPr>
            <p:ph type="pic" idx="2"/>
          </p:nvPr>
        </p:nvSpPr>
        <p:spPr>
          <a:xfrm>
            <a:off x="4868750" y="942900"/>
            <a:ext cx="3410100" cy="32577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9930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0 Image">
  <p:cSld name="Content 10 Image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26"/>
          <p:cNvSpPr/>
          <p:nvPr/>
        </p:nvSpPr>
        <p:spPr>
          <a:xfrm rot="10800000">
            <a:off x="7534175" y="25"/>
            <a:ext cx="1601400" cy="17445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126"/>
          <p:cNvSpPr/>
          <p:nvPr/>
        </p:nvSpPr>
        <p:spPr>
          <a:xfrm rot="5400000">
            <a:off x="-37950" y="37950"/>
            <a:ext cx="876600" cy="8007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126"/>
          <p:cNvSpPr txBox="1">
            <a:spLocks noGrp="1"/>
          </p:cNvSpPr>
          <p:nvPr>
            <p:ph type="title"/>
          </p:nvPr>
        </p:nvSpPr>
        <p:spPr>
          <a:xfrm>
            <a:off x="311700" y="2469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Font typeface="Helvetica Neue"/>
              <a:buNone/>
              <a:defRPr sz="2025" b="1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344" name="Google Shape;344;p1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78858" y="4613850"/>
            <a:ext cx="706425" cy="40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375" y="4777426"/>
            <a:ext cx="721398" cy="223676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126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42987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342900" lvl="0" indent="-25241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elvetica Neue"/>
              <a:buChar char="●"/>
              <a:defRPr sz="12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lvl="1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○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28700" lvl="2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■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lvl="3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●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14500" lvl="4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○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057400" lvl="5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■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400300" lvl="6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●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743200" lvl="7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○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086100" lvl="8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■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47" name="Google Shape;347;p126"/>
          <p:cNvSpPr>
            <a:spLocks noGrp="1"/>
          </p:cNvSpPr>
          <p:nvPr>
            <p:ph type="pic" idx="2"/>
          </p:nvPr>
        </p:nvSpPr>
        <p:spPr>
          <a:xfrm>
            <a:off x="4868750" y="942900"/>
            <a:ext cx="3410100" cy="32577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54625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1">
  <p:cSld name="Content 11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27"/>
          <p:cNvSpPr/>
          <p:nvPr/>
        </p:nvSpPr>
        <p:spPr>
          <a:xfrm rot="10800000">
            <a:off x="7534175" y="25"/>
            <a:ext cx="1601400" cy="17445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127"/>
          <p:cNvSpPr txBox="1">
            <a:spLocks noGrp="1"/>
          </p:cNvSpPr>
          <p:nvPr>
            <p:ph type="title"/>
          </p:nvPr>
        </p:nvSpPr>
        <p:spPr>
          <a:xfrm>
            <a:off x="311700" y="2469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Font typeface="Helvetica Neue"/>
              <a:buNone/>
              <a:defRPr sz="2025" b="1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51" name="Google Shape;351;p127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342900" lvl="0" indent="-25241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elvetica Neue"/>
              <a:buChar char="●"/>
              <a:defRPr sz="12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lvl="1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○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28700" lvl="2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■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lvl="3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●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14500" lvl="4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○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057400" lvl="5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■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400300" lvl="6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●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743200" lvl="7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○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086100" lvl="8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■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352" name="Google Shape;352;p1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78858" y="4613850"/>
            <a:ext cx="706425" cy="40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375" y="4777426"/>
            <a:ext cx="721398" cy="223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24016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  Title slide Graphic 3">
  <p:cSld name="A  Title slide Graphic 3">
    <p:bg>
      <p:bgPr>
        <a:solidFill>
          <a:schemeClr val="accent5"/>
        </a:solid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9"/>
          <p:cNvSpPr txBox="1">
            <a:spLocks noGrp="1"/>
          </p:cNvSpPr>
          <p:nvPr>
            <p:ph type="ctrTitle"/>
          </p:nvPr>
        </p:nvSpPr>
        <p:spPr>
          <a:xfrm>
            <a:off x="331500" y="1344100"/>
            <a:ext cx="6039600" cy="15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59" name="Google Shape;359;p129"/>
          <p:cNvSpPr txBox="1">
            <a:spLocks noGrp="1"/>
          </p:cNvSpPr>
          <p:nvPr>
            <p:ph type="subTitle" idx="1"/>
          </p:nvPr>
        </p:nvSpPr>
        <p:spPr>
          <a:xfrm>
            <a:off x="331500" y="3117325"/>
            <a:ext cx="6039600" cy="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60" name="Google Shape;360;p129"/>
          <p:cNvSpPr/>
          <p:nvPr/>
        </p:nvSpPr>
        <p:spPr>
          <a:xfrm rot="5400000">
            <a:off x="-37950" y="37950"/>
            <a:ext cx="876600" cy="8007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" name="Google Shape;361;p1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36477" y="250425"/>
            <a:ext cx="992799" cy="56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375" y="4777426"/>
            <a:ext cx="721398" cy="223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7251" y="876604"/>
            <a:ext cx="919572" cy="30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92950" y="2771902"/>
            <a:ext cx="7069926" cy="2371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80640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 Title slide Image 1" type="title">
  <p:cSld name="A Title slide Image 1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130"/>
          <p:cNvPicPr preferRelativeResize="0"/>
          <p:nvPr/>
        </p:nvPicPr>
        <p:blipFill rotWithShape="1">
          <a:blip r:embed="rId2">
            <a:alphaModFix/>
          </a:blip>
          <a:srcRect l="4383" t="16344" r="7604" b="8713"/>
          <a:stretch/>
        </p:blipFill>
        <p:spPr>
          <a:xfrm>
            <a:off x="2" y="1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130"/>
          <p:cNvSpPr txBox="1">
            <a:spLocks noGrp="1"/>
          </p:cNvSpPr>
          <p:nvPr>
            <p:ph type="subTitle" idx="1"/>
          </p:nvPr>
        </p:nvSpPr>
        <p:spPr>
          <a:xfrm>
            <a:off x="331500" y="3117325"/>
            <a:ext cx="6039600" cy="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3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368" name="Google Shape;368;p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6477" y="250425"/>
            <a:ext cx="992799" cy="56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597452"/>
            <a:ext cx="7611325" cy="154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9375" y="4777426"/>
            <a:ext cx="721398" cy="223676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130"/>
          <p:cNvSpPr/>
          <p:nvPr/>
        </p:nvSpPr>
        <p:spPr>
          <a:xfrm rot="5400000">
            <a:off x="3650" y="-3600"/>
            <a:ext cx="2429700" cy="2436900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130"/>
          <p:cNvSpPr txBox="1">
            <a:spLocks noGrp="1"/>
          </p:cNvSpPr>
          <p:nvPr>
            <p:ph type="ctrTitle"/>
          </p:nvPr>
        </p:nvSpPr>
        <p:spPr>
          <a:xfrm>
            <a:off x="331500" y="1344100"/>
            <a:ext cx="6039600" cy="15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Helvetica Neue"/>
              <a:buNone/>
              <a:defRPr sz="31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373" name="Google Shape;373;p1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7250" y="876614"/>
            <a:ext cx="919572" cy="308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48833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2 Image">
  <p:cSld name="Content 2 Image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31"/>
          <p:cNvSpPr txBox="1">
            <a:spLocks noGrp="1"/>
          </p:cNvSpPr>
          <p:nvPr>
            <p:ph type="title"/>
          </p:nvPr>
        </p:nvSpPr>
        <p:spPr>
          <a:xfrm>
            <a:off x="311700" y="2469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Helvetica Neue"/>
              <a:buNone/>
              <a:defRPr sz="2025" b="1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025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76" name="Google Shape;376;p131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42987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342900" lvl="0" indent="-25241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elvetica Neue"/>
              <a:buChar char="●"/>
              <a:defRPr sz="12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lvl="1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○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28700" lvl="2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■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lvl="3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●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14500" lvl="4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○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057400" lvl="5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■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400300" lvl="6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●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743200" lvl="7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○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086100" lvl="8" indent="-23336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■"/>
              <a:defRPr sz="97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377" name="Google Shape;377;p1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78858" y="4613850"/>
            <a:ext cx="706425" cy="40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375" y="4777426"/>
            <a:ext cx="721398" cy="223676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131"/>
          <p:cNvSpPr/>
          <p:nvPr/>
        </p:nvSpPr>
        <p:spPr>
          <a:xfrm rot="10800000">
            <a:off x="7534175" y="25"/>
            <a:ext cx="1601400" cy="1744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131"/>
          <p:cNvSpPr/>
          <p:nvPr/>
        </p:nvSpPr>
        <p:spPr>
          <a:xfrm rot="5400000">
            <a:off x="-37950" y="37950"/>
            <a:ext cx="876600" cy="8007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131"/>
          <p:cNvSpPr>
            <a:spLocks noGrp="1"/>
          </p:cNvSpPr>
          <p:nvPr>
            <p:ph type="pic" idx="2"/>
          </p:nvPr>
        </p:nvSpPr>
        <p:spPr>
          <a:xfrm>
            <a:off x="4868750" y="942900"/>
            <a:ext cx="3410100" cy="32577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5069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2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29" y="0"/>
            <a:ext cx="913554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"/>
          <p:cNvSpPr/>
          <p:nvPr/>
        </p:nvSpPr>
        <p:spPr>
          <a:xfrm>
            <a:off x="4225" y="0"/>
            <a:ext cx="6044100" cy="457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4"/>
          <p:cNvSpPr/>
          <p:nvPr/>
        </p:nvSpPr>
        <p:spPr>
          <a:xfrm>
            <a:off x="4724425" y="1209675"/>
            <a:ext cx="3019500" cy="29811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57125" y="208050"/>
            <a:ext cx="6648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57125" y="862550"/>
            <a:ext cx="6648000" cy="3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 txBox="1">
            <a:spLocks noGrp="1"/>
          </p:cNvSpPr>
          <p:nvPr>
            <p:ph type="ctrTitle"/>
          </p:nvPr>
        </p:nvSpPr>
        <p:spPr>
          <a:xfrm>
            <a:off x="2744150" y="744575"/>
            <a:ext cx="45954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Helvetica Neue"/>
              <a:buNone/>
              <a:defRPr sz="4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Helvetica Neue"/>
              <a:buNone/>
              <a:defRPr sz="4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Helvetica Neue"/>
              <a:buNone/>
              <a:defRPr sz="4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Helvetica Neue"/>
              <a:buNone/>
              <a:defRPr sz="4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Helvetica Neue"/>
              <a:buNone/>
              <a:defRPr sz="4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Helvetica Neue"/>
              <a:buNone/>
              <a:defRPr sz="46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Helvetica Neue"/>
              <a:buNone/>
              <a:defRPr sz="46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Helvetica Neue"/>
              <a:buNone/>
              <a:defRPr sz="46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Helvetica Neue"/>
              <a:buNone/>
              <a:defRPr sz="46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2744150" y="2797175"/>
            <a:ext cx="45954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97" y="0"/>
            <a:ext cx="913660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357125" y="208050"/>
            <a:ext cx="5281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357125" y="862550"/>
            <a:ext cx="6078900" cy="3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">
  <p:cSld name="TITLE_AND_BODY_1_1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57125" y="208050"/>
            <a:ext cx="771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57125" y="862550"/>
            <a:ext cx="7710600" cy="3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0 Image">
  <p:cSld name="TITLE_AND_BODY_1_1_1_1_1_2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/>
          <p:nvPr/>
        </p:nvSpPr>
        <p:spPr>
          <a:xfrm rot="10800000">
            <a:off x="7534175" y="25"/>
            <a:ext cx="1601400" cy="17445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8"/>
          <p:cNvSpPr/>
          <p:nvPr/>
        </p:nvSpPr>
        <p:spPr>
          <a:xfrm rot="5400000">
            <a:off x="-37950" y="37950"/>
            <a:ext cx="876600" cy="8007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311700" y="2469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Font typeface="Helvetica Neue"/>
              <a:buNone/>
              <a:defRPr sz="2700" b="1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Helvetica Neue"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38" name="Google Shape;38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78856" y="4613850"/>
            <a:ext cx="706425" cy="40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375" y="4777425"/>
            <a:ext cx="721398" cy="223676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8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42987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elvetica Neue"/>
              <a:buChar char="●"/>
              <a:defRPr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○"/>
              <a:defRPr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■"/>
              <a:defRPr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●"/>
              <a:defRPr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○"/>
              <a:defRPr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■"/>
              <a:defRPr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●"/>
              <a:defRPr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○"/>
              <a:defRPr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elvetica Neue"/>
              <a:buChar char="■"/>
              <a:defRPr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1" name="Google Shape;41;p8"/>
          <p:cNvSpPr>
            <a:spLocks noGrp="1"/>
          </p:cNvSpPr>
          <p:nvPr>
            <p:ph type="pic" idx="2"/>
          </p:nvPr>
        </p:nvSpPr>
        <p:spPr>
          <a:xfrm>
            <a:off x="4868750" y="942900"/>
            <a:ext cx="3410100" cy="3257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">
  <p:cSld name="1 Column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3" name="Google Shape;233;p78"/>
          <p:cNvCxnSpPr/>
          <p:nvPr/>
        </p:nvCxnSpPr>
        <p:spPr>
          <a:xfrm>
            <a:off x="450000" y="890912"/>
            <a:ext cx="8244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4" name="Google Shape;234;p78"/>
          <p:cNvSpPr txBox="1">
            <a:spLocks noGrp="1"/>
          </p:cNvSpPr>
          <p:nvPr>
            <p:ph type="body" idx="1"/>
          </p:nvPr>
        </p:nvSpPr>
        <p:spPr>
          <a:xfrm>
            <a:off x="450000" y="1076327"/>
            <a:ext cx="8244000" cy="291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171450" algn="l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171450" algn="l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171450" algn="l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57175" algn="l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667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667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667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667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35" name="Google Shape;235;p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" y="4192494"/>
            <a:ext cx="9144003" cy="95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" y="1"/>
            <a:ext cx="1682101" cy="116367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78"/>
          <p:cNvSpPr txBox="1">
            <a:spLocks noGrp="1"/>
          </p:cNvSpPr>
          <p:nvPr>
            <p:ph type="title"/>
          </p:nvPr>
        </p:nvSpPr>
        <p:spPr>
          <a:xfrm>
            <a:off x="1286788" y="192508"/>
            <a:ext cx="7065000" cy="512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238" b="1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1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1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1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1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1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1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1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13"/>
            </a:lvl9pPr>
          </a:lstStyle>
          <a:p>
            <a:endParaRPr/>
          </a:p>
        </p:txBody>
      </p:sp>
      <p:sp>
        <p:nvSpPr>
          <p:cNvPr id="238" name="Google Shape;238;p78"/>
          <p:cNvSpPr/>
          <p:nvPr/>
        </p:nvSpPr>
        <p:spPr>
          <a:xfrm>
            <a:off x="324072" y="4944970"/>
            <a:ext cx="2059677" cy="182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13" tIns="25706" rIns="51413" bIns="25706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281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© Aggregate Industries UK Ltd. 2021</a:t>
            </a:r>
            <a:endParaRPr sz="78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996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">
  <p:cSld name="1_1 Column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4" name="Google Shape;274;p217"/>
          <p:cNvCxnSpPr/>
          <p:nvPr/>
        </p:nvCxnSpPr>
        <p:spPr>
          <a:xfrm>
            <a:off x="450000" y="890912"/>
            <a:ext cx="8244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5" name="Google Shape;275;p217"/>
          <p:cNvSpPr txBox="1">
            <a:spLocks noGrp="1"/>
          </p:cNvSpPr>
          <p:nvPr>
            <p:ph type="body" idx="1"/>
          </p:nvPr>
        </p:nvSpPr>
        <p:spPr>
          <a:xfrm>
            <a:off x="450000" y="1076326"/>
            <a:ext cx="3997716" cy="291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1714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17145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1714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57175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6" name="Google Shape;276;p217"/>
          <p:cNvSpPr txBox="1">
            <a:spLocks noGrp="1"/>
          </p:cNvSpPr>
          <p:nvPr>
            <p:ph type="body" idx="2"/>
          </p:nvPr>
        </p:nvSpPr>
        <p:spPr>
          <a:xfrm>
            <a:off x="4696286" y="1076326"/>
            <a:ext cx="3997716" cy="291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1714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17145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1714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57175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77" name="Google Shape;277;p2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192500"/>
            <a:ext cx="9144000" cy="9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17"/>
          <p:cNvSpPr/>
          <p:nvPr/>
        </p:nvSpPr>
        <p:spPr>
          <a:xfrm>
            <a:off x="324070" y="4944970"/>
            <a:ext cx="2059677" cy="182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375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© Aggregate Industries UK Ltd. 2019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p2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682101" cy="116367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17"/>
          <p:cNvSpPr txBox="1">
            <a:spLocks noGrp="1"/>
          </p:cNvSpPr>
          <p:nvPr>
            <p:ph type="title"/>
          </p:nvPr>
        </p:nvSpPr>
        <p:spPr>
          <a:xfrm>
            <a:off x="1286788" y="192507"/>
            <a:ext cx="7065000" cy="512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650" b="1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5204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712" r:id="rId8"/>
    <p:sldLayoutId id="214748371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6" name="Google Shape;226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7" name="Google Shape;22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1383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0" name="Google Shape;230;p7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1" name="Google Shape;231;p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0642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9.jf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6EA79BD-5476-46CB-924C-9E898986ECE6}"/>
              </a:ext>
            </a:extLst>
          </p:cNvPr>
          <p:cNvSpPr txBox="1">
            <a:spLocks/>
          </p:cNvSpPr>
          <p:nvPr/>
        </p:nvSpPr>
        <p:spPr>
          <a:xfrm>
            <a:off x="1267106" y="1225529"/>
            <a:ext cx="6404399" cy="15531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solidFill>
                  <a:schemeClr val="bg1"/>
                </a:solidFill>
              </a:rPr>
              <a:t>Low Carbon Highways</a:t>
            </a:r>
          </a:p>
          <a:p>
            <a:r>
              <a:rPr lang="en-GB" sz="2800" dirty="0">
                <a:solidFill>
                  <a:schemeClr val="bg1"/>
                </a:solidFill>
              </a:rPr>
              <a:t>Moving from Strategy to Implementation</a:t>
            </a:r>
          </a:p>
        </p:txBody>
      </p:sp>
      <p:sp>
        <p:nvSpPr>
          <p:cNvPr id="7" name="Google Shape;54;p10">
            <a:extLst>
              <a:ext uri="{FF2B5EF4-FFF2-40B4-BE49-F238E27FC236}">
                <a16:creationId xmlns:a16="http://schemas.microsoft.com/office/drawing/2014/main" id="{A76DB171-F120-469F-B998-78C746EB199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0" y="3433847"/>
            <a:ext cx="6404400" cy="884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7647"/>
              <a:buNone/>
            </a:pPr>
            <a:r>
              <a:rPr lang="en-GB" dirty="0"/>
              <a:t>Paul Binks. Lancashire County Council. Asset Manager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7647"/>
              <a:buNone/>
            </a:pPr>
            <a:r>
              <a:rPr lang="en-GB" dirty="0"/>
              <a:t>Neil Leake. Aggregate Industries. National Technical Manager</a:t>
            </a:r>
            <a:endParaRPr dirty="0"/>
          </a:p>
        </p:txBody>
      </p:sp>
      <p:pic>
        <p:nvPicPr>
          <p:cNvPr id="1026" name="Picture 2" descr="Home - Lancashire County Council">
            <a:extLst>
              <a:ext uri="{FF2B5EF4-FFF2-40B4-BE49-F238E27FC236}">
                <a16:creationId xmlns:a16="http://schemas.microsoft.com/office/drawing/2014/main" id="{473EEE30-F5DB-404D-84D4-A927AC467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200" y="119392"/>
            <a:ext cx="1868306" cy="89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357125" y="208050"/>
            <a:ext cx="5281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 dirty="0"/>
              <a:t>Foamix Eco – What is the product</a:t>
            </a:r>
            <a:endParaRPr dirty="0"/>
          </a:p>
        </p:txBody>
      </p:sp>
      <p:sp>
        <p:nvSpPr>
          <p:cNvPr id="102" name="Google Shape;102;p17"/>
          <p:cNvSpPr txBox="1">
            <a:spLocks noGrp="1"/>
          </p:cNvSpPr>
          <p:nvPr>
            <p:ph type="body" idx="4294967295"/>
          </p:nvPr>
        </p:nvSpPr>
        <p:spPr>
          <a:xfrm>
            <a:off x="152495" y="1013678"/>
            <a:ext cx="5690760" cy="1790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9875" marR="63500" indent="-269875">
              <a:lnSpc>
                <a:spcPct val="133333"/>
              </a:lnSpc>
            </a:pPr>
            <a:r>
              <a:rPr lang="en-GB" sz="1400" dirty="0"/>
              <a:t>Manufacture &amp; Installation are the same as standard Foamix </a:t>
            </a:r>
          </a:p>
          <a:p>
            <a:pPr marL="269875" marR="63500" indent="-269875">
              <a:lnSpc>
                <a:spcPct val="133333"/>
              </a:lnSpc>
            </a:pPr>
            <a:endParaRPr lang="en-GB" sz="1400" dirty="0"/>
          </a:p>
          <a:p>
            <a:pPr marL="269875" marR="63500" indent="-269875">
              <a:lnSpc>
                <a:spcPct val="133333"/>
              </a:lnSpc>
            </a:pPr>
            <a:r>
              <a:rPr lang="en-GB" sz="1400" dirty="0"/>
              <a:t>Foamix Eco still recycles the old asphalt from the site and re-purposed it to provide over 90% recycled aggregate.</a:t>
            </a:r>
          </a:p>
          <a:p>
            <a:pPr marL="269875" marR="63500" indent="-269875">
              <a:lnSpc>
                <a:spcPct val="133333"/>
              </a:lnSpc>
            </a:pPr>
            <a:endParaRPr lang="en-GB" sz="1400" dirty="0"/>
          </a:p>
          <a:p>
            <a:pPr marL="269875" marR="63500" indent="-269875">
              <a:lnSpc>
                <a:spcPct val="133333"/>
              </a:lnSpc>
            </a:pPr>
            <a:r>
              <a:rPr lang="en-GB" sz="1400" dirty="0"/>
              <a:t>It incorporates the latest carbon negative aggregates.</a:t>
            </a:r>
          </a:p>
          <a:p>
            <a:pPr marL="269875" marR="63500" indent="-269875">
              <a:lnSpc>
                <a:spcPct val="133333"/>
              </a:lnSpc>
            </a:pPr>
            <a:endParaRPr lang="en-GB" sz="1400" dirty="0"/>
          </a:p>
          <a:p>
            <a:pPr marL="269875" marR="63500" indent="-269875">
              <a:lnSpc>
                <a:spcPct val="133333"/>
              </a:lnSpc>
            </a:pPr>
            <a:r>
              <a:rPr lang="en-GB" sz="1400" dirty="0"/>
              <a:t>The bitumen used is the latest in carbon neutral Biogenic binder</a:t>
            </a:r>
          </a:p>
          <a:p>
            <a:pPr marL="269875" marR="63500" indent="-269875">
              <a:lnSpc>
                <a:spcPct val="133333"/>
              </a:lnSpc>
            </a:pPr>
            <a:endParaRPr lang="en-GB" sz="1400" dirty="0"/>
          </a:p>
          <a:p>
            <a:pPr marL="269875" marR="63500" indent="-269875">
              <a:lnSpc>
                <a:spcPct val="133333"/>
              </a:lnSpc>
            </a:pPr>
            <a:r>
              <a:rPr lang="en-GB" sz="1400" dirty="0"/>
              <a:t>With no reduction in performance</a:t>
            </a:r>
          </a:p>
          <a:p>
            <a:pPr marL="269875" marR="63500" indent="-269875">
              <a:lnSpc>
                <a:spcPct val="133333"/>
              </a:lnSpc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98F85D-34FB-4A41-BD8F-739A5DF81FD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" t="15324" r="87816" b="66791"/>
          <a:stretch/>
        </p:blipFill>
        <p:spPr bwMode="auto">
          <a:xfrm>
            <a:off x="7889966" y="17310"/>
            <a:ext cx="1254034" cy="4964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Home - Lancashire County Council">
            <a:extLst>
              <a:ext uri="{FF2B5EF4-FFF2-40B4-BE49-F238E27FC236}">
                <a16:creationId xmlns:a16="http://schemas.microsoft.com/office/drawing/2014/main" id="{36A48CB9-63A8-41BA-8068-A70F4F919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00" y="4523736"/>
            <a:ext cx="1299506" cy="61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E04FFE-B76A-4301-8DB6-0111EF1C0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3200" y="2895067"/>
            <a:ext cx="1829650" cy="16141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F0A2AF-C50C-4D94-92A3-A68AD54245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3552" y="1189964"/>
            <a:ext cx="1694473" cy="162866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>
            <a:spLocks noGrp="1"/>
          </p:cNvSpPr>
          <p:nvPr>
            <p:ph type="title"/>
          </p:nvPr>
        </p:nvSpPr>
        <p:spPr>
          <a:xfrm>
            <a:off x="357125" y="208050"/>
            <a:ext cx="5281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 dirty="0"/>
              <a:t>Foamix Eco - Carbon intensity</a:t>
            </a:r>
            <a:endParaRPr dirty="0"/>
          </a:p>
        </p:txBody>
      </p:sp>
      <p:pic>
        <p:nvPicPr>
          <p:cNvPr id="4" name="Picture 2" descr="Home - Lancashire County Council">
            <a:extLst>
              <a:ext uri="{FF2B5EF4-FFF2-40B4-BE49-F238E27FC236}">
                <a16:creationId xmlns:a16="http://schemas.microsoft.com/office/drawing/2014/main" id="{12C5C70A-84C4-4047-B092-85D52B093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00" y="4523736"/>
            <a:ext cx="1299506" cy="61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Google Shape;352;p51">
            <a:extLst>
              <a:ext uri="{FF2B5EF4-FFF2-40B4-BE49-F238E27FC236}">
                <a16:creationId xmlns:a16="http://schemas.microsoft.com/office/drawing/2014/main" id="{4D8D0877-27CF-4C6E-B07F-69D5616476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2332769"/>
              </p:ext>
            </p:extLst>
          </p:nvPr>
        </p:nvGraphicFramePr>
        <p:xfrm>
          <a:off x="200297" y="1604384"/>
          <a:ext cx="2485214" cy="19661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99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6137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Foamix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3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Carbon scope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9525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Kgco2e/t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45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</a:t>
                      </a:r>
                      <a:r>
                        <a:rPr lang="en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(</a:t>
                      </a: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Raw materials)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9525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73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</a:t>
                      </a:r>
                      <a:r>
                        <a:rPr lang="en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 (</a:t>
                      </a: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Raw material transport)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9525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2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</a:t>
                      </a:r>
                      <a:r>
                        <a:rPr lang="en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(</a:t>
                      </a: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Manufacture)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9525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770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Total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448854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21D1A83-6457-47A9-B586-CEC60C395B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06533"/>
              </p:ext>
            </p:extLst>
          </p:nvPr>
        </p:nvGraphicFramePr>
        <p:xfrm>
          <a:off x="2997875" y="1607378"/>
          <a:ext cx="2485214" cy="19661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99158">
                  <a:extLst>
                    <a:ext uri="{9D8B030D-6E8A-4147-A177-3AD203B41FA5}">
                      <a16:colId xmlns:a16="http://schemas.microsoft.com/office/drawing/2014/main" val="3746147018"/>
                    </a:ext>
                  </a:extLst>
                </a:gridCol>
                <a:gridCol w="1286056">
                  <a:extLst>
                    <a:ext uri="{9D8B030D-6E8A-4147-A177-3AD203B41FA5}">
                      <a16:colId xmlns:a16="http://schemas.microsoft.com/office/drawing/2014/main" val="2659857064"/>
                    </a:ext>
                  </a:extLst>
                </a:gridCol>
              </a:tblGrid>
              <a:tr h="326137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Foamix Eco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177885"/>
                  </a:ext>
                </a:extLst>
              </a:tr>
              <a:tr h="36983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Carbon scope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9525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Kgco2e/t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892583"/>
                  </a:ext>
                </a:extLst>
              </a:tr>
              <a:tr h="37945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</a:t>
                      </a:r>
                      <a:r>
                        <a:rPr lang="en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(</a:t>
                      </a: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Raw materials)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9525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-5.01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4418688"/>
                  </a:ext>
                </a:extLst>
              </a:tr>
              <a:tr h="39073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</a:t>
                      </a:r>
                      <a:r>
                        <a:rPr lang="en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 (</a:t>
                      </a: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Raw material transport)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9525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656344"/>
                  </a:ext>
                </a:extLst>
              </a:tr>
              <a:tr h="3022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</a:t>
                      </a:r>
                      <a:r>
                        <a:rPr lang="en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(</a:t>
                      </a: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Manufacture)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9525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8184465"/>
                  </a:ext>
                </a:extLst>
              </a:tr>
              <a:tr h="19770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Total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2792826"/>
                  </a:ext>
                </a:extLst>
              </a:tr>
            </a:tbl>
          </a:graphicData>
        </a:graphic>
      </p:graphicFrame>
      <p:sp>
        <p:nvSpPr>
          <p:cNvPr id="7" name="Google Shape;134;p22">
            <a:extLst>
              <a:ext uri="{FF2B5EF4-FFF2-40B4-BE49-F238E27FC236}">
                <a16:creationId xmlns:a16="http://schemas.microsoft.com/office/drawing/2014/main" id="{EABC94E0-4AF2-4315-98B2-1926B7AFCB47}"/>
              </a:ext>
            </a:extLst>
          </p:cNvPr>
          <p:cNvSpPr txBox="1">
            <a:spLocks/>
          </p:cNvSpPr>
          <p:nvPr/>
        </p:nvSpPr>
        <p:spPr>
          <a:xfrm>
            <a:off x="200297" y="1031684"/>
            <a:ext cx="5281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buSzPct val="111111"/>
            </a:pPr>
            <a:r>
              <a:rPr lang="en-GB" dirty="0"/>
              <a:t>Typical values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62D3A3C-269D-4CDD-A149-A2027CEC4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200" y="864463"/>
            <a:ext cx="2280885" cy="3193771"/>
          </a:xfrm>
          <a:prstGeom prst="rect">
            <a:avLst/>
          </a:prstGeom>
        </p:spPr>
      </p:pic>
      <p:sp>
        <p:nvSpPr>
          <p:cNvPr id="152" name="Google Shape;152;p25"/>
          <p:cNvSpPr txBox="1">
            <a:spLocks noGrp="1"/>
          </p:cNvSpPr>
          <p:nvPr>
            <p:ph type="title"/>
          </p:nvPr>
        </p:nvSpPr>
        <p:spPr>
          <a:xfrm>
            <a:off x="215115" y="25457"/>
            <a:ext cx="6648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 dirty="0"/>
              <a:t>Foamix Eco  - Carbon Neutral Trial</a:t>
            </a:r>
            <a:br>
              <a:rPr lang="en-GB" dirty="0"/>
            </a:br>
            <a:r>
              <a:rPr lang="en-GB" dirty="0"/>
              <a:t>M65 Lancashire </a:t>
            </a:r>
            <a:endParaRPr dirty="0"/>
          </a:p>
        </p:txBody>
      </p:sp>
      <p:sp>
        <p:nvSpPr>
          <p:cNvPr id="153" name="Google Shape;153;p25"/>
          <p:cNvSpPr txBox="1">
            <a:spLocks noGrp="1"/>
          </p:cNvSpPr>
          <p:nvPr>
            <p:ph type="body" idx="1"/>
          </p:nvPr>
        </p:nvSpPr>
        <p:spPr>
          <a:xfrm>
            <a:off x="104137" y="864463"/>
            <a:ext cx="6080650" cy="3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100" dirty="0">
                <a:solidFill>
                  <a:schemeClr val="tx1"/>
                </a:solidFill>
                <a:latin typeface="+mn-lt"/>
              </a:rPr>
              <a:t>Through the collaborative framework we aimed to reach zero carbon with Foamix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-GB" sz="1100" dirty="0">
              <a:solidFill>
                <a:schemeClr val="tx1"/>
              </a:solidFill>
              <a:latin typeface="+mn-lt"/>
            </a:endParaRP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100" dirty="0">
                <a:solidFill>
                  <a:schemeClr val="tx1"/>
                </a:solidFill>
                <a:latin typeface="+mn-lt"/>
              </a:rPr>
              <a:t>Extensive R&amp;D trials were undertaken with Nottingham Uni and AI in-house laboratory to assess various bio bitumen and carbon-negative aggregates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-GB" sz="1100" dirty="0">
              <a:solidFill>
                <a:schemeClr val="tx1"/>
              </a:solidFill>
              <a:latin typeface="+mn-lt"/>
            </a:endParaRP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100" dirty="0">
                <a:solidFill>
                  <a:schemeClr val="tx1"/>
                </a:solidFill>
                <a:latin typeface="+mn-lt"/>
              </a:rPr>
              <a:t>The trial was undertaken on the M65 Slip Road in July 2023</a:t>
            </a:r>
            <a:endParaRPr sz="1100" dirty="0">
              <a:solidFill>
                <a:schemeClr val="tx1"/>
              </a:solidFill>
              <a:latin typeface="+mn-lt"/>
            </a:endParaRPr>
          </a:p>
          <a:p>
            <a:pPr marL="285750" lvl="0" indent="-2857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GB" sz="1100" dirty="0">
                <a:solidFill>
                  <a:schemeClr val="tx1"/>
                </a:solidFill>
                <a:latin typeface="+mn-lt"/>
              </a:rPr>
              <a:t>Pavement design consisted of 70mm Foamix Eco, which was overlaid with 40mm SMA asphalt surface course</a:t>
            </a:r>
            <a:endParaRPr sz="1100" dirty="0">
              <a:solidFill>
                <a:schemeClr val="tx1"/>
              </a:solidFill>
              <a:latin typeface="+mn-lt"/>
            </a:endParaRPr>
          </a:p>
          <a:p>
            <a:pPr marL="285750" lvl="0" indent="-2857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GB" sz="1100" dirty="0">
                <a:solidFill>
                  <a:schemeClr val="tx1"/>
                </a:solidFill>
                <a:latin typeface="+mn-lt"/>
              </a:rPr>
              <a:t>Manufactured next to scheme to reduce haulage carbon</a:t>
            </a:r>
            <a:endParaRPr sz="1100" dirty="0">
              <a:solidFill>
                <a:schemeClr val="tx1"/>
              </a:solidFill>
              <a:latin typeface="+mn-lt"/>
            </a:endParaRPr>
          </a:p>
          <a:p>
            <a:pPr marL="285750" lvl="0" indent="-2857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GB" sz="1100" dirty="0">
                <a:solidFill>
                  <a:schemeClr val="tx1"/>
                </a:solidFill>
                <a:latin typeface="+mn-lt"/>
              </a:rPr>
              <a:t>Recycled hazardous planings used within the mix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GB" sz="1100" dirty="0">
                <a:solidFill>
                  <a:schemeClr val="tx1"/>
                </a:solidFill>
                <a:latin typeface="+mn-lt"/>
              </a:rPr>
              <a:t>Installed using echelon paving under night-time closure</a:t>
            </a:r>
            <a:endParaRPr sz="1200" dirty="0">
              <a:solidFill>
                <a:schemeClr val="tx1"/>
              </a:solidFill>
              <a:latin typeface="+mn-l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GB" sz="1400" dirty="0"/>
              <a:t> </a:t>
            </a:r>
            <a:endParaRPr dirty="0"/>
          </a:p>
          <a:p>
            <a:pPr marL="285750" lvl="0" indent="-171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 sz="14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endParaRPr dirty="0"/>
          </a:p>
        </p:txBody>
      </p:sp>
      <p:graphicFrame>
        <p:nvGraphicFramePr>
          <p:cNvPr id="154" name="Google Shape;154;p25"/>
          <p:cNvGraphicFramePr/>
          <p:nvPr>
            <p:extLst>
              <p:ext uri="{D42A27DB-BD31-4B8C-83A1-F6EECF244321}">
                <p14:modId xmlns:p14="http://schemas.microsoft.com/office/powerpoint/2010/main" val="1785816912"/>
              </p:ext>
            </p:extLst>
          </p:nvPr>
        </p:nvGraphicFramePr>
        <p:xfrm>
          <a:off x="215115" y="3732099"/>
          <a:ext cx="2554211" cy="822980"/>
        </p:xfrm>
        <a:graphic>
          <a:graphicData uri="http://schemas.openxmlformats.org/drawingml/2006/table">
            <a:tbl>
              <a:tblPr firstRow="1" bandRow="1">
                <a:noFill/>
                <a:tableStyleId>{4A83A8D2-F31D-4F15-94E0-A881365700D8}</a:tableStyleId>
              </a:tblPr>
              <a:tblGrid>
                <a:gridCol w="9518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23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136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FF0000"/>
                          </a:solidFill>
                        </a:rPr>
                        <a:t>Carbon Module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 dirty="0">
                          <a:solidFill>
                            <a:srgbClr val="FF0000"/>
                          </a:solidFill>
                        </a:rPr>
                        <a:t>Carbon Value (kgco2e/t)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16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rgbClr val="FF0000"/>
                          </a:solidFill>
                        </a:rPr>
                        <a:t>A1 – A3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 dirty="0">
                          <a:solidFill>
                            <a:srgbClr val="FF0000"/>
                          </a:solidFill>
                        </a:rPr>
                        <a:t>-0.39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2" descr="Home - Lancashire County Council">
            <a:extLst>
              <a:ext uri="{FF2B5EF4-FFF2-40B4-BE49-F238E27FC236}">
                <a16:creationId xmlns:a16="http://schemas.microsoft.com/office/drawing/2014/main" id="{A89A5135-EA01-46D7-B59F-63C4F5F8B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00" y="4523736"/>
            <a:ext cx="1299506" cy="61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F05A44-7166-4014-91F8-AC510B0B33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304" y="3732099"/>
            <a:ext cx="3039033" cy="8229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9;p11">
            <a:extLst>
              <a:ext uri="{FF2B5EF4-FFF2-40B4-BE49-F238E27FC236}">
                <a16:creationId xmlns:a16="http://schemas.microsoft.com/office/drawing/2014/main" id="{9BFA7CA4-C6C3-4A60-888C-8094DFCCA5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5924" y="208050"/>
            <a:ext cx="643247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400" dirty="0">
                <a:solidFill>
                  <a:schemeClr val="tx1"/>
                </a:solidFill>
              </a:rPr>
              <a:t>Awards and Recognition</a:t>
            </a:r>
          </a:p>
        </p:txBody>
      </p:sp>
      <p:pic>
        <p:nvPicPr>
          <p:cNvPr id="10" name="Picture 2" descr="Home - Lancashire County Council">
            <a:extLst>
              <a:ext uri="{FF2B5EF4-FFF2-40B4-BE49-F238E27FC236}">
                <a16:creationId xmlns:a16="http://schemas.microsoft.com/office/drawing/2014/main" id="{4D701887-FA3B-4CF7-8AB5-B8DB97994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00" y="4523736"/>
            <a:ext cx="1299506" cy="61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F6357C-43AA-4198-AF47-4B1C9F797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6791" y="3054450"/>
            <a:ext cx="1840408" cy="13582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BC4D90-1E15-42D6-900D-9FE3E313CD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185"/>
          <a:stretch/>
        </p:blipFill>
        <p:spPr>
          <a:xfrm>
            <a:off x="1044000" y="3054450"/>
            <a:ext cx="3077554" cy="13124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D53F37-02D3-4C3E-828B-FEEEC840FEF5}"/>
              </a:ext>
            </a:extLst>
          </p:cNvPr>
          <p:cNvSpPr txBox="1"/>
          <p:nvPr/>
        </p:nvSpPr>
        <p:spPr>
          <a:xfrm>
            <a:off x="2185200" y="3854878"/>
            <a:ext cx="928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WINNER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6AA172-B72B-472B-8314-EABDB46A26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06" y="964775"/>
            <a:ext cx="2858196" cy="190565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65A3667-258F-4EF8-8CAF-4B6CCA1E3A99}"/>
              </a:ext>
            </a:extLst>
          </p:cNvPr>
          <p:cNvSpPr txBox="1"/>
          <p:nvPr/>
        </p:nvSpPr>
        <p:spPr>
          <a:xfrm>
            <a:off x="74004" y="2665359"/>
            <a:ext cx="39960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tx1"/>
                </a:solidFill>
              </a:rPr>
              <a:t>CIHT North West Environment/Sustainability 2024 WINNER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955040-DA85-4093-A2C3-05A9AC2855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4000" y="925634"/>
            <a:ext cx="3337200" cy="198594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D0704AA-88A6-4E70-946B-06A61CB0CD01}"/>
              </a:ext>
            </a:extLst>
          </p:cNvPr>
          <p:cNvSpPr txBox="1"/>
          <p:nvPr/>
        </p:nvSpPr>
        <p:spPr>
          <a:xfrm>
            <a:off x="4644000" y="2680748"/>
            <a:ext cx="39960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tx1"/>
                </a:solidFill>
              </a:rPr>
              <a:t>CIHT National Awards first Net=Zero Highways Product 2024 WINNER</a:t>
            </a:r>
          </a:p>
        </p:txBody>
      </p:sp>
    </p:spTree>
    <p:extLst>
      <p:ext uri="{BB962C8B-B14F-4D97-AF65-F5344CB8AC3E}">
        <p14:creationId xmlns:p14="http://schemas.microsoft.com/office/powerpoint/2010/main" val="943098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"/>
          <p:cNvSpPr txBox="1">
            <a:spLocks noGrp="1"/>
          </p:cNvSpPr>
          <p:nvPr>
            <p:ph type="ctrTitle"/>
          </p:nvPr>
        </p:nvSpPr>
        <p:spPr>
          <a:xfrm>
            <a:off x="2744150" y="744575"/>
            <a:ext cx="45954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</a:pPr>
            <a:r>
              <a:rPr lang="en-GB"/>
              <a:t>Thank you</a:t>
            </a:r>
            <a:endParaRPr/>
          </a:p>
        </p:txBody>
      </p:sp>
      <p:pic>
        <p:nvPicPr>
          <p:cNvPr id="3" name="Picture 2" descr="Home - Lancashire County Council">
            <a:extLst>
              <a:ext uri="{FF2B5EF4-FFF2-40B4-BE49-F238E27FC236}">
                <a16:creationId xmlns:a16="http://schemas.microsoft.com/office/drawing/2014/main" id="{697B4611-A17C-452F-8C11-9FBD5D2E4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00" y="4523736"/>
            <a:ext cx="1299506" cy="61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64A0C1-40E6-4DD7-BAFA-8B584687B8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95" r="515" b="15296"/>
          <a:stretch/>
        </p:blipFill>
        <p:spPr>
          <a:xfrm>
            <a:off x="424800" y="1149750"/>
            <a:ext cx="7184400" cy="2968650"/>
          </a:xfrm>
          <a:prstGeom prst="rect">
            <a:avLst/>
          </a:prstGeom>
        </p:spPr>
      </p:pic>
      <p:sp>
        <p:nvSpPr>
          <p:cNvPr id="9" name="Google Shape;59;p11">
            <a:extLst>
              <a:ext uri="{FF2B5EF4-FFF2-40B4-BE49-F238E27FC236}">
                <a16:creationId xmlns:a16="http://schemas.microsoft.com/office/drawing/2014/main" id="{9BFA7CA4-C6C3-4A60-888C-8094DFCCA5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5924" y="208050"/>
            <a:ext cx="643247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400" dirty="0">
                <a:solidFill>
                  <a:schemeClr val="tx1"/>
                </a:solidFill>
              </a:rPr>
              <a:t>Moving from Strategy to Implementation</a:t>
            </a:r>
          </a:p>
        </p:txBody>
      </p:sp>
      <p:pic>
        <p:nvPicPr>
          <p:cNvPr id="10" name="Picture 2" descr="Home - Lancashire County Council">
            <a:extLst>
              <a:ext uri="{FF2B5EF4-FFF2-40B4-BE49-F238E27FC236}">
                <a16:creationId xmlns:a16="http://schemas.microsoft.com/office/drawing/2014/main" id="{4D701887-FA3B-4CF7-8AB5-B8DB97994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00" y="4523736"/>
            <a:ext cx="1299506" cy="61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85031A-6B82-46CF-BA61-11092A5DB7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600" r="216" b="80766"/>
          <a:stretch/>
        </p:blipFill>
        <p:spPr>
          <a:xfrm>
            <a:off x="8088600" y="976480"/>
            <a:ext cx="576000" cy="10451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30D81F-B042-4B3F-8A31-F1891A1A8E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747" t="82453"/>
          <a:stretch/>
        </p:blipFill>
        <p:spPr>
          <a:xfrm>
            <a:off x="7609200" y="3262585"/>
            <a:ext cx="1534800" cy="6197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CA0966-0C72-47C2-85A4-1FFB19CCAB25}"/>
              </a:ext>
            </a:extLst>
          </p:cNvPr>
          <p:cNvSpPr/>
          <p:nvPr/>
        </p:nvSpPr>
        <p:spPr>
          <a:xfrm>
            <a:off x="7070400" y="1080000"/>
            <a:ext cx="647999" cy="41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9;p11">
            <a:extLst>
              <a:ext uri="{FF2B5EF4-FFF2-40B4-BE49-F238E27FC236}">
                <a16:creationId xmlns:a16="http://schemas.microsoft.com/office/drawing/2014/main" id="{9BFA7CA4-C6C3-4A60-888C-8094DFCCA5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5924" y="208050"/>
            <a:ext cx="643247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400" dirty="0">
                <a:solidFill>
                  <a:schemeClr val="tx1"/>
                </a:solidFill>
              </a:rPr>
              <a:t>Moving from Strategy to Implementation</a:t>
            </a:r>
          </a:p>
        </p:txBody>
      </p:sp>
      <p:pic>
        <p:nvPicPr>
          <p:cNvPr id="10" name="Picture 2" descr="Home - Lancashire County Council">
            <a:extLst>
              <a:ext uri="{FF2B5EF4-FFF2-40B4-BE49-F238E27FC236}">
                <a16:creationId xmlns:a16="http://schemas.microsoft.com/office/drawing/2014/main" id="{4D701887-FA3B-4CF7-8AB5-B8DB97994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00" y="4523736"/>
            <a:ext cx="1299506" cy="61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70D8B8-D566-4AE1-B552-4EEBC877C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0604"/>
          <a:stretch/>
        </p:blipFill>
        <p:spPr bwMode="auto">
          <a:xfrm>
            <a:off x="17933" y="937567"/>
            <a:ext cx="3647710" cy="300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41A6C8-A5AA-4216-A340-E5F001F8F4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14"/>
          <a:stretch/>
        </p:blipFill>
        <p:spPr bwMode="auto">
          <a:xfrm>
            <a:off x="3834176" y="948078"/>
            <a:ext cx="4103448" cy="229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https://www.lancashire.gov.uk/media/910662/potholes-campaign-window-1500x350px.jpg">
            <a:extLst>
              <a:ext uri="{FF2B5EF4-FFF2-40B4-BE49-F238E27FC236}">
                <a16:creationId xmlns:a16="http://schemas.microsoft.com/office/drawing/2014/main" id="{F330D1A5-7B44-42D8-8544-A053B196A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14540" y="2295449"/>
            <a:ext cx="3562814" cy="788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E67525C0-E51A-4A3E-9618-3965F8AB5E38}"/>
              </a:ext>
            </a:extLst>
          </p:cNvPr>
          <p:cNvSpPr/>
          <p:nvPr/>
        </p:nvSpPr>
        <p:spPr>
          <a:xfrm>
            <a:off x="3429817" y="1048530"/>
            <a:ext cx="322793" cy="301237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A973A637-36C9-4954-A83D-3CC27A315416}"/>
              </a:ext>
            </a:extLst>
          </p:cNvPr>
          <p:cNvSpPr/>
          <p:nvPr/>
        </p:nvSpPr>
        <p:spPr>
          <a:xfrm>
            <a:off x="3547730" y="3512747"/>
            <a:ext cx="322793" cy="301237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27385F4C-6A25-409C-9406-4A40F1456851}"/>
              </a:ext>
            </a:extLst>
          </p:cNvPr>
          <p:cNvSpPr/>
          <p:nvPr/>
        </p:nvSpPr>
        <p:spPr>
          <a:xfrm>
            <a:off x="7701364" y="1048530"/>
            <a:ext cx="322793" cy="301237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E0A40EEE-37F6-4718-94E8-66506198A7FE}"/>
              </a:ext>
            </a:extLst>
          </p:cNvPr>
          <p:cNvSpPr/>
          <p:nvPr/>
        </p:nvSpPr>
        <p:spPr>
          <a:xfrm>
            <a:off x="7754760" y="2164117"/>
            <a:ext cx="322793" cy="301237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Content Placeholder 4">
            <a:extLst>
              <a:ext uri="{FF2B5EF4-FFF2-40B4-BE49-F238E27FC236}">
                <a16:creationId xmlns:a16="http://schemas.microsoft.com/office/drawing/2014/main" id="{EFCFD055-374E-48E4-B2A8-C962EAA1A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54917" y="3224811"/>
            <a:ext cx="1833837" cy="1298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3926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9;p11">
            <a:extLst>
              <a:ext uri="{FF2B5EF4-FFF2-40B4-BE49-F238E27FC236}">
                <a16:creationId xmlns:a16="http://schemas.microsoft.com/office/drawing/2014/main" id="{9BFA7CA4-C6C3-4A60-888C-8094DFCCA5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5924" y="208050"/>
            <a:ext cx="643247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-GB" sz="2400" dirty="0"/>
              <a:t>The need for sustainable materials and practices.</a:t>
            </a: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10" name="Picture 2" descr="Home - Lancashire County Council">
            <a:extLst>
              <a:ext uri="{FF2B5EF4-FFF2-40B4-BE49-F238E27FC236}">
                <a16:creationId xmlns:a16="http://schemas.microsoft.com/office/drawing/2014/main" id="{4D701887-FA3B-4CF7-8AB5-B8DB97994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00" y="4523736"/>
            <a:ext cx="1299506" cy="61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66;p12">
            <a:extLst>
              <a:ext uri="{FF2B5EF4-FFF2-40B4-BE49-F238E27FC236}">
                <a16:creationId xmlns:a16="http://schemas.microsoft.com/office/drawing/2014/main" id="{E268B4CD-6A36-4A86-8C86-8DC82FEC759F}"/>
              </a:ext>
            </a:extLst>
          </p:cNvPr>
          <p:cNvSpPr txBox="1">
            <a:spLocks/>
          </p:cNvSpPr>
          <p:nvPr/>
        </p:nvSpPr>
        <p:spPr>
          <a:xfrm>
            <a:off x="217714" y="1063743"/>
            <a:ext cx="6316200" cy="3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63500" indent="0">
              <a:lnSpc>
                <a:spcPct val="133333"/>
              </a:lnSpc>
              <a:buFont typeface="Arial"/>
              <a:buNone/>
            </a:pPr>
            <a:r>
              <a:rPr lang="en-GB" sz="1350">
                <a:solidFill>
                  <a:srgbClr val="001D35"/>
                </a:solidFill>
                <a:highlight>
                  <a:srgbClr val="FFFFFF"/>
                </a:highlight>
              </a:rPr>
              <a:t>Road construction contributes to carbon emissions in a number of ways:</a:t>
            </a:r>
          </a:p>
          <a:p>
            <a:pPr marR="63500" indent="-317500">
              <a:lnSpc>
                <a:spcPct val="137500"/>
              </a:lnSpc>
              <a:spcBef>
                <a:spcPts val="800"/>
              </a:spcBef>
              <a:buClr>
                <a:srgbClr val="001D35"/>
              </a:buClr>
              <a:buSzPts val="1400"/>
            </a:pPr>
            <a:r>
              <a:rPr lang="en-GB" sz="1400">
                <a:solidFill>
                  <a:srgbClr val="001D35"/>
                </a:solidFill>
                <a:highlight>
                  <a:srgbClr val="FFFFFF"/>
                </a:highlight>
              </a:rPr>
              <a:t>Material production: The production of concrete, asphalt, and steel are the main sources of emissions in this phase. </a:t>
            </a:r>
          </a:p>
          <a:p>
            <a:pPr marR="63500" indent="-317500">
              <a:lnSpc>
                <a:spcPct val="137500"/>
              </a:lnSpc>
              <a:buClr>
                <a:srgbClr val="001D35"/>
              </a:buClr>
              <a:buSzPts val="1400"/>
            </a:pPr>
            <a:r>
              <a:rPr lang="en-GB" sz="1400">
                <a:solidFill>
                  <a:srgbClr val="001D35"/>
                </a:solidFill>
                <a:highlight>
                  <a:srgbClr val="FFFFFF"/>
                </a:highlight>
              </a:rPr>
              <a:t>Construction: Construction work, such as land preparation and the use of construction plant and equipment, generates emissions. </a:t>
            </a:r>
          </a:p>
          <a:p>
            <a:pPr marR="63500" indent="-317500">
              <a:lnSpc>
                <a:spcPct val="137500"/>
              </a:lnSpc>
              <a:buClr>
                <a:srgbClr val="001D35"/>
              </a:buClr>
              <a:buSzPts val="1400"/>
            </a:pPr>
            <a:r>
              <a:rPr lang="en-GB" sz="1400">
                <a:solidFill>
                  <a:srgbClr val="001D35"/>
                </a:solidFill>
                <a:highlight>
                  <a:srgbClr val="FFFFFF"/>
                </a:highlight>
              </a:rPr>
              <a:t>Maintenance and servicing: These activities also generate emissions. </a:t>
            </a:r>
          </a:p>
          <a:p>
            <a:pPr marR="63500" indent="-317500">
              <a:lnSpc>
                <a:spcPct val="137500"/>
              </a:lnSpc>
              <a:buClr>
                <a:srgbClr val="001D35"/>
              </a:buClr>
              <a:buSzPts val="1400"/>
            </a:pPr>
            <a:r>
              <a:rPr lang="en-GB" sz="1400">
                <a:solidFill>
                  <a:srgbClr val="001D35"/>
                </a:solidFill>
                <a:highlight>
                  <a:srgbClr val="FFFFFF"/>
                </a:highlight>
              </a:rPr>
              <a:t>Lighting and signage: Roadside and tunnel lighting and signage contribute to carbon emissions. </a:t>
            </a:r>
          </a:p>
          <a:p>
            <a:pPr indent="-317500">
              <a:lnSpc>
                <a:spcPct val="137500"/>
              </a:lnSpc>
              <a:buClr>
                <a:srgbClr val="001D35"/>
              </a:buClr>
              <a:buSzPts val="1400"/>
            </a:pPr>
            <a:r>
              <a:rPr lang="en-GB" sz="1400">
                <a:solidFill>
                  <a:srgbClr val="001D35"/>
                </a:solidFill>
                <a:highlight>
                  <a:srgbClr val="FFFFFF"/>
                </a:highlight>
              </a:rPr>
              <a:t>Network expansion: More vehicles on the road, higher traffic speeds, and longer journeys all contribute to increased carbon emissions. </a:t>
            </a:r>
          </a:p>
          <a:p>
            <a:pPr indent="0">
              <a:lnSpc>
                <a:spcPct val="100000"/>
              </a:lnSpc>
              <a:spcBef>
                <a:spcPts val="1500"/>
              </a:spcBef>
              <a:buFont typeface="Arial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0632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9;p11">
            <a:extLst>
              <a:ext uri="{FF2B5EF4-FFF2-40B4-BE49-F238E27FC236}">
                <a16:creationId xmlns:a16="http://schemas.microsoft.com/office/drawing/2014/main" id="{9BFA7CA4-C6C3-4A60-888C-8094DFCCA5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5924" y="208050"/>
            <a:ext cx="643247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400" dirty="0"/>
              <a:t>Asphalt Carbon Footprint</a:t>
            </a: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10" name="Picture 2" descr="Home - Lancashire County Council">
            <a:extLst>
              <a:ext uri="{FF2B5EF4-FFF2-40B4-BE49-F238E27FC236}">
                <a16:creationId xmlns:a16="http://schemas.microsoft.com/office/drawing/2014/main" id="{4D701887-FA3B-4CF7-8AB5-B8DB97994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00" y="4523736"/>
            <a:ext cx="1299506" cy="61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72;p13">
            <a:extLst>
              <a:ext uri="{FF2B5EF4-FFF2-40B4-BE49-F238E27FC236}">
                <a16:creationId xmlns:a16="http://schemas.microsoft.com/office/drawing/2014/main" id="{40EA1E6C-97B3-4102-9A5F-66A14DC27BCB}"/>
              </a:ext>
            </a:extLst>
          </p:cNvPr>
          <p:cNvSpPr txBox="1">
            <a:spLocks/>
          </p:cNvSpPr>
          <p:nvPr/>
        </p:nvSpPr>
        <p:spPr>
          <a:xfrm>
            <a:off x="0" y="940526"/>
            <a:ext cx="6316200" cy="3422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>
              <a:lnSpc>
                <a:spcPct val="100000"/>
              </a:lnSpc>
              <a:buFont typeface="Arial"/>
              <a:buNone/>
            </a:pPr>
            <a:r>
              <a:rPr lang="en-GB" sz="1500" dirty="0">
                <a:solidFill>
                  <a:srgbClr val="202124"/>
                </a:solidFill>
                <a:highlight>
                  <a:srgbClr val="FFFFFF"/>
                </a:highlight>
              </a:rPr>
              <a:t>1 tonne of asphalt emits an average of 50kgCO2e/tonne (A1-A3)</a:t>
            </a:r>
          </a:p>
          <a:p>
            <a:pPr indent="0">
              <a:lnSpc>
                <a:spcPct val="100000"/>
              </a:lnSpc>
              <a:buFont typeface="Arial"/>
              <a:buNone/>
            </a:pPr>
            <a:r>
              <a:rPr lang="en-GB" sz="1500" dirty="0">
                <a:solidFill>
                  <a:srgbClr val="202124"/>
                </a:solidFill>
                <a:highlight>
                  <a:srgbClr val="FFFFFF"/>
                </a:highlight>
              </a:rPr>
              <a:t>The UK asphalt market is </a:t>
            </a:r>
            <a:r>
              <a:rPr lang="en-GB" sz="1500" dirty="0" err="1">
                <a:solidFill>
                  <a:srgbClr val="202124"/>
                </a:solidFill>
                <a:highlight>
                  <a:srgbClr val="FFFFFF"/>
                </a:highlight>
              </a:rPr>
              <a:t>approx</a:t>
            </a:r>
            <a:r>
              <a:rPr lang="en-GB" sz="1500" dirty="0">
                <a:solidFill>
                  <a:srgbClr val="202124"/>
                </a:solidFill>
                <a:highlight>
                  <a:srgbClr val="FFFFFF"/>
                </a:highlight>
              </a:rPr>
              <a:t> 22,000,000 tonnes per year</a:t>
            </a:r>
          </a:p>
          <a:p>
            <a:pPr indent="0">
              <a:lnSpc>
                <a:spcPct val="100000"/>
              </a:lnSpc>
              <a:buFont typeface="Arial"/>
              <a:buNone/>
            </a:pPr>
            <a:r>
              <a:rPr lang="en-GB" sz="1500" dirty="0">
                <a:solidFill>
                  <a:srgbClr val="202124"/>
                </a:solidFill>
                <a:highlight>
                  <a:srgbClr val="FFFFFF"/>
                </a:highlight>
              </a:rPr>
              <a:t>Leading to just over 1.1 million tonnes of CO2e emitted every year</a:t>
            </a:r>
          </a:p>
          <a:p>
            <a:pPr indent="0">
              <a:lnSpc>
                <a:spcPct val="100000"/>
              </a:lnSpc>
              <a:buFont typeface="Arial"/>
              <a:buNone/>
            </a:pPr>
            <a:endParaRPr lang="en-GB" sz="1500" dirty="0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indent="0">
              <a:lnSpc>
                <a:spcPct val="100000"/>
              </a:lnSpc>
              <a:buFont typeface="Arial"/>
              <a:buNone/>
            </a:pPr>
            <a:endParaRPr lang="en-GB" sz="1500" dirty="0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indent="0">
              <a:lnSpc>
                <a:spcPct val="100000"/>
              </a:lnSpc>
              <a:buFont typeface="Arial"/>
              <a:buNone/>
            </a:pPr>
            <a:endParaRPr lang="en-GB" sz="1500" dirty="0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indent="0">
              <a:lnSpc>
                <a:spcPct val="100000"/>
              </a:lnSpc>
              <a:buFont typeface="Arial"/>
              <a:buNone/>
            </a:pPr>
            <a:endParaRPr lang="en-GB" sz="1500" dirty="0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indent="0">
              <a:lnSpc>
                <a:spcPct val="100000"/>
              </a:lnSpc>
              <a:buFont typeface="Arial"/>
              <a:buNone/>
            </a:pPr>
            <a:endParaRPr lang="en-GB" sz="1500" dirty="0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indent="0">
              <a:lnSpc>
                <a:spcPct val="100000"/>
              </a:lnSpc>
              <a:buFont typeface="Arial"/>
              <a:buNone/>
            </a:pPr>
            <a:endParaRPr lang="en-GB" sz="1500" dirty="0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indent="0">
              <a:lnSpc>
                <a:spcPct val="100000"/>
              </a:lnSpc>
              <a:buFont typeface="Arial"/>
              <a:buNone/>
            </a:pPr>
            <a:endParaRPr lang="en-GB" sz="1500" dirty="0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indent="0">
              <a:lnSpc>
                <a:spcPct val="100000"/>
              </a:lnSpc>
              <a:buFont typeface="Arial"/>
              <a:buNone/>
            </a:pPr>
            <a:endParaRPr lang="en-GB" sz="1200" dirty="0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indent="0">
              <a:lnSpc>
                <a:spcPct val="100000"/>
              </a:lnSpc>
              <a:buFont typeface="Arial"/>
              <a:buNone/>
            </a:pPr>
            <a:endParaRPr lang="en-GB" sz="1200" dirty="0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indent="0">
              <a:lnSpc>
                <a:spcPct val="100000"/>
              </a:lnSpc>
              <a:buFont typeface="Arial"/>
              <a:buNone/>
            </a:pPr>
            <a:endParaRPr lang="en-GB" sz="1200" dirty="0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indent="0">
              <a:lnSpc>
                <a:spcPct val="100000"/>
              </a:lnSpc>
              <a:buFont typeface="Arial"/>
              <a:buNone/>
            </a:pPr>
            <a:endParaRPr lang="en-GB" sz="1200" dirty="0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indent="0">
              <a:lnSpc>
                <a:spcPct val="100000"/>
              </a:lnSpc>
              <a:buFont typeface="Arial"/>
              <a:buNone/>
            </a:pPr>
            <a:endParaRPr lang="en-GB" sz="1200" dirty="0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indent="0">
              <a:lnSpc>
                <a:spcPct val="100000"/>
              </a:lnSpc>
              <a:buFont typeface="Arial"/>
              <a:buNone/>
            </a:pPr>
            <a:endParaRPr lang="en-GB" sz="1200" dirty="0">
              <a:solidFill>
                <a:srgbClr val="202124"/>
              </a:solidFill>
              <a:highlight>
                <a:srgbClr val="FFFFFF"/>
              </a:highligh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66AE2F-5DEB-4B27-AC9B-8BBFD32EB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711" y="1854578"/>
            <a:ext cx="5916671" cy="250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74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186"/>
          <p:cNvSpPr txBox="1"/>
          <p:nvPr/>
        </p:nvSpPr>
        <p:spPr>
          <a:xfrm>
            <a:off x="1480500" y="1076325"/>
            <a:ext cx="6183000" cy="291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buSzPts val="1800"/>
            </a:pPr>
            <a:endParaRPr sz="1350">
              <a:solidFill>
                <a:srgbClr val="606A7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03" name="Google Shape;1503;p186"/>
          <p:cNvPicPr preferRelativeResize="0"/>
          <p:nvPr/>
        </p:nvPicPr>
        <p:blipFill rotWithShape="1">
          <a:blip r:embed="rId3">
            <a:alphaModFix/>
          </a:blip>
          <a:srcRect t="19581"/>
          <a:stretch/>
        </p:blipFill>
        <p:spPr>
          <a:xfrm>
            <a:off x="1547475" y="961727"/>
            <a:ext cx="5526245" cy="3505574"/>
          </a:xfrm>
          <a:prstGeom prst="rect">
            <a:avLst/>
          </a:prstGeom>
          <a:noFill/>
          <a:ln>
            <a:noFill/>
          </a:ln>
        </p:spPr>
      </p:pic>
      <p:sp>
        <p:nvSpPr>
          <p:cNvPr id="1504" name="Google Shape;1504;p186"/>
          <p:cNvSpPr/>
          <p:nvPr/>
        </p:nvSpPr>
        <p:spPr>
          <a:xfrm>
            <a:off x="1547475" y="1872075"/>
            <a:ext cx="1532025" cy="1183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sp>
        <p:nvSpPr>
          <p:cNvPr id="1505" name="Google Shape;1505;p186"/>
          <p:cNvSpPr/>
          <p:nvPr/>
        </p:nvSpPr>
        <p:spPr>
          <a:xfrm>
            <a:off x="1627631" y="3055575"/>
            <a:ext cx="2177325" cy="65317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sp>
        <p:nvSpPr>
          <p:cNvPr id="1506" name="Google Shape;1506;p186"/>
          <p:cNvSpPr/>
          <p:nvPr/>
        </p:nvSpPr>
        <p:spPr>
          <a:xfrm>
            <a:off x="1709119" y="2983991"/>
            <a:ext cx="2177325" cy="192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sp>
        <p:nvSpPr>
          <p:cNvPr id="1507" name="Google Shape;1507;p186"/>
          <p:cNvSpPr/>
          <p:nvPr/>
        </p:nvSpPr>
        <p:spPr>
          <a:xfrm>
            <a:off x="1399031" y="4274775"/>
            <a:ext cx="1962225" cy="192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sp>
        <p:nvSpPr>
          <p:cNvPr id="1508" name="Google Shape;1508;p186"/>
          <p:cNvSpPr/>
          <p:nvPr/>
        </p:nvSpPr>
        <p:spPr>
          <a:xfrm>
            <a:off x="1399031" y="3284175"/>
            <a:ext cx="2177325" cy="65317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sp>
        <p:nvSpPr>
          <p:cNvPr id="1509" name="Google Shape;1509;p186"/>
          <p:cNvSpPr txBox="1"/>
          <p:nvPr/>
        </p:nvSpPr>
        <p:spPr>
          <a:xfrm>
            <a:off x="1843425" y="3525300"/>
            <a:ext cx="901350" cy="37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buSzPts val="1400"/>
            </a:pPr>
            <a:r>
              <a:rPr lang="en-GB" sz="1050">
                <a:latin typeface="Helvetica Neue"/>
                <a:ea typeface="Helvetica Neue"/>
                <a:cs typeface="Helvetica Neue"/>
                <a:sym typeface="Helvetica Neue"/>
              </a:rPr>
              <a:t>Aggregates</a:t>
            </a:r>
            <a:endParaRPr sz="105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10" name="Google Shape;1510;p1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5601" y="1539310"/>
            <a:ext cx="1031316" cy="550931"/>
          </a:xfrm>
          <a:prstGeom prst="rect">
            <a:avLst/>
          </a:prstGeom>
          <a:noFill/>
          <a:ln>
            <a:noFill/>
          </a:ln>
        </p:spPr>
      </p:pic>
      <p:sp>
        <p:nvSpPr>
          <p:cNvPr id="1511" name="Google Shape;1511;p186"/>
          <p:cNvSpPr txBox="1"/>
          <p:nvPr/>
        </p:nvSpPr>
        <p:spPr>
          <a:xfrm>
            <a:off x="1500525" y="1086900"/>
            <a:ext cx="1241100" cy="37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buSzPts val="1400"/>
            </a:pPr>
            <a:r>
              <a:rPr lang="en-GB" sz="1050">
                <a:latin typeface="Helvetica Neue"/>
                <a:ea typeface="Helvetica Neue"/>
                <a:cs typeface="Helvetica Neue"/>
                <a:sym typeface="Helvetica Neue"/>
              </a:rPr>
              <a:t>Raw Material Delivery</a:t>
            </a:r>
            <a:endParaRPr sz="105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12" name="Google Shape;1512;p186"/>
          <p:cNvSpPr txBox="1"/>
          <p:nvPr/>
        </p:nvSpPr>
        <p:spPr>
          <a:xfrm>
            <a:off x="6815475" y="1010700"/>
            <a:ext cx="901350" cy="37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buSzPts val="1400"/>
            </a:pPr>
            <a:r>
              <a:rPr lang="en-GB" sz="1050">
                <a:latin typeface="Helvetica Neue"/>
                <a:ea typeface="Helvetica Neue"/>
                <a:cs typeface="Helvetica Neue"/>
                <a:sym typeface="Helvetica Neue"/>
              </a:rPr>
              <a:t>Reclaimed Filler</a:t>
            </a:r>
            <a:endParaRPr sz="105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13" name="Google Shape;1513;p186"/>
          <p:cNvSpPr txBox="1"/>
          <p:nvPr/>
        </p:nvSpPr>
        <p:spPr>
          <a:xfrm>
            <a:off x="6815475" y="2001300"/>
            <a:ext cx="901350" cy="37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buSzPts val="1400"/>
            </a:pPr>
            <a:r>
              <a:rPr lang="en-GB" sz="1050" dirty="0">
                <a:latin typeface="Helvetica Neue"/>
                <a:ea typeface="Helvetica Neue"/>
                <a:cs typeface="Helvetica Neue"/>
                <a:sym typeface="Helvetica Neue"/>
              </a:rPr>
              <a:t>Imported Filler</a:t>
            </a:r>
            <a:endParaRPr sz="105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14" name="Google Shape;1514;p186"/>
          <p:cNvSpPr txBox="1"/>
          <p:nvPr/>
        </p:nvSpPr>
        <p:spPr>
          <a:xfrm>
            <a:off x="3633506" y="4091775"/>
            <a:ext cx="901350" cy="37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buSzPts val="1400"/>
            </a:pPr>
            <a:r>
              <a:rPr lang="en-GB" sz="1050">
                <a:latin typeface="Helvetica Neue"/>
                <a:ea typeface="Helvetica Neue"/>
                <a:cs typeface="Helvetica Neue"/>
                <a:sym typeface="Helvetica Neue"/>
              </a:rPr>
              <a:t>Dryer</a:t>
            </a:r>
            <a:endParaRPr sz="105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15" name="Google Shape;1515;p186"/>
          <p:cNvSpPr txBox="1"/>
          <p:nvPr/>
        </p:nvSpPr>
        <p:spPr>
          <a:xfrm>
            <a:off x="2954925" y="3525300"/>
            <a:ext cx="532800" cy="37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buSzPts val="1400"/>
            </a:pPr>
            <a:r>
              <a:rPr lang="en-GB" sz="1050">
                <a:latin typeface="Helvetica Neue"/>
                <a:ea typeface="Helvetica Neue"/>
                <a:cs typeface="Helvetica Neue"/>
                <a:sym typeface="Helvetica Neue"/>
              </a:rPr>
              <a:t>RAP</a:t>
            </a:r>
            <a:endParaRPr sz="105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16" name="Google Shape;1516;p186"/>
          <p:cNvSpPr/>
          <p:nvPr/>
        </p:nvSpPr>
        <p:spPr>
          <a:xfrm>
            <a:off x="3480769" y="2755400"/>
            <a:ext cx="901350" cy="37552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sp>
        <p:nvSpPr>
          <p:cNvPr id="1517" name="Google Shape;1517;p186"/>
          <p:cNvSpPr txBox="1"/>
          <p:nvPr/>
        </p:nvSpPr>
        <p:spPr>
          <a:xfrm>
            <a:off x="3480769" y="2816300"/>
            <a:ext cx="901350" cy="37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buSzPts val="1400"/>
            </a:pPr>
            <a:r>
              <a:rPr lang="en-GB" sz="1050">
                <a:latin typeface="Helvetica Neue"/>
                <a:ea typeface="Helvetica Neue"/>
                <a:cs typeface="Helvetica Neue"/>
                <a:sym typeface="Helvetica Neue"/>
              </a:rPr>
              <a:t>Additives</a:t>
            </a:r>
            <a:endParaRPr sz="105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18" name="Google Shape;1518;p186"/>
          <p:cNvSpPr/>
          <p:nvPr/>
        </p:nvSpPr>
        <p:spPr>
          <a:xfrm>
            <a:off x="3480769" y="1450875"/>
            <a:ext cx="901350" cy="192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sp>
        <p:nvSpPr>
          <p:cNvPr id="1519" name="Google Shape;1519;p186"/>
          <p:cNvSpPr/>
          <p:nvPr/>
        </p:nvSpPr>
        <p:spPr>
          <a:xfrm>
            <a:off x="4977656" y="1691500"/>
            <a:ext cx="483075" cy="260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sp>
        <p:nvSpPr>
          <p:cNvPr id="1520" name="Google Shape;1520;p186"/>
          <p:cNvSpPr txBox="1"/>
          <p:nvPr/>
        </p:nvSpPr>
        <p:spPr>
          <a:xfrm>
            <a:off x="4758075" y="1620300"/>
            <a:ext cx="901350" cy="37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buSzPts val="1400"/>
            </a:pPr>
            <a:r>
              <a:rPr lang="en-GB" sz="1050">
                <a:latin typeface="Helvetica Neue"/>
                <a:ea typeface="Helvetica Neue"/>
                <a:cs typeface="Helvetica Neue"/>
                <a:sym typeface="Helvetica Neue"/>
              </a:rPr>
              <a:t>Heat</a:t>
            </a:r>
            <a:endParaRPr sz="105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21" name="Google Shape;1521;p186"/>
          <p:cNvSpPr/>
          <p:nvPr/>
        </p:nvSpPr>
        <p:spPr>
          <a:xfrm>
            <a:off x="6557288" y="2717400"/>
            <a:ext cx="483075" cy="1183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sp>
        <p:nvSpPr>
          <p:cNvPr id="1522" name="Google Shape;1522;p186"/>
          <p:cNvSpPr txBox="1"/>
          <p:nvPr/>
        </p:nvSpPr>
        <p:spPr>
          <a:xfrm>
            <a:off x="6701175" y="2991900"/>
            <a:ext cx="901350" cy="37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buSzPts val="1400"/>
            </a:pPr>
            <a:r>
              <a:rPr lang="en-GB" sz="1050">
                <a:latin typeface="Helvetica Neue"/>
                <a:ea typeface="Helvetica Neue"/>
                <a:cs typeface="Helvetica Neue"/>
                <a:sym typeface="Helvetica Neue"/>
              </a:rPr>
              <a:t>Bitumen</a:t>
            </a:r>
            <a:endParaRPr sz="105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23" name="Google Shape;1523;p186"/>
          <p:cNvSpPr/>
          <p:nvPr/>
        </p:nvSpPr>
        <p:spPr>
          <a:xfrm>
            <a:off x="1317506" y="1159625"/>
            <a:ext cx="1366875" cy="1294425"/>
          </a:xfrm>
          <a:prstGeom prst="rect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sp>
        <p:nvSpPr>
          <p:cNvPr id="1524" name="Google Shape;1524;p186"/>
          <p:cNvSpPr txBox="1"/>
          <p:nvPr/>
        </p:nvSpPr>
        <p:spPr>
          <a:xfrm>
            <a:off x="1774201" y="2200917"/>
            <a:ext cx="532800" cy="31007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buSzPts val="1900"/>
            </a:pPr>
            <a:r>
              <a:rPr lang="en-GB" sz="1425" b="1" dirty="0">
                <a:latin typeface="Helvetica Neue"/>
                <a:ea typeface="Helvetica Neue"/>
                <a:cs typeface="Helvetica Neue"/>
                <a:sym typeface="Helvetica Neue"/>
              </a:rPr>
              <a:t>13% </a:t>
            </a:r>
            <a:endParaRPr sz="1425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25" name="Google Shape;1525;p186"/>
          <p:cNvSpPr/>
          <p:nvPr/>
        </p:nvSpPr>
        <p:spPr>
          <a:xfrm>
            <a:off x="6814819" y="2988425"/>
            <a:ext cx="1031400" cy="590400"/>
          </a:xfrm>
          <a:prstGeom prst="rect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sp>
        <p:nvSpPr>
          <p:cNvPr id="1526" name="Google Shape;1526;p186"/>
          <p:cNvSpPr txBox="1"/>
          <p:nvPr/>
        </p:nvSpPr>
        <p:spPr>
          <a:xfrm>
            <a:off x="7401375" y="3362026"/>
            <a:ext cx="567000" cy="2799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buSzPts val="1900"/>
            </a:pPr>
            <a:r>
              <a:rPr lang="en-GB" sz="1425" b="1">
                <a:latin typeface="Helvetica Neue"/>
                <a:ea typeface="Helvetica Neue"/>
                <a:cs typeface="Helvetica Neue"/>
                <a:sym typeface="Helvetica Neue"/>
              </a:rPr>
              <a:t>21% </a:t>
            </a:r>
            <a:endParaRPr sz="1425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27" name="Google Shape;1527;p186"/>
          <p:cNvSpPr/>
          <p:nvPr/>
        </p:nvSpPr>
        <p:spPr>
          <a:xfrm>
            <a:off x="6814819" y="1997825"/>
            <a:ext cx="1031400" cy="590400"/>
          </a:xfrm>
          <a:prstGeom prst="rect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sp>
        <p:nvSpPr>
          <p:cNvPr id="1528" name="Google Shape;1528;p186"/>
          <p:cNvSpPr txBox="1"/>
          <p:nvPr/>
        </p:nvSpPr>
        <p:spPr>
          <a:xfrm>
            <a:off x="7545375" y="2371425"/>
            <a:ext cx="423000" cy="2764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buSzPts val="1900"/>
            </a:pPr>
            <a:r>
              <a:rPr lang="en-GB" sz="1425" b="1">
                <a:latin typeface="Helvetica Neue"/>
                <a:ea typeface="Helvetica Neue"/>
                <a:cs typeface="Helvetica Neue"/>
                <a:sym typeface="Helvetica Neue"/>
              </a:rPr>
              <a:t>1% </a:t>
            </a:r>
            <a:endParaRPr sz="1425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29" name="Google Shape;1529;p186"/>
          <p:cNvSpPr/>
          <p:nvPr/>
        </p:nvSpPr>
        <p:spPr>
          <a:xfrm>
            <a:off x="6814819" y="1007225"/>
            <a:ext cx="1031400" cy="590400"/>
          </a:xfrm>
          <a:prstGeom prst="rect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sp>
        <p:nvSpPr>
          <p:cNvPr id="1530" name="Google Shape;1530;p186"/>
          <p:cNvSpPr txBox="1"/>
          <p:nvPr/>
        </p:nvSpPr>
        <p:spPr>
          <a:xfrm>
            <a:off x="7545375" y="1380826"/>
            <a:ext cx="423000" cy="27642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buSzPts val="1900"/>
            </a:pPr>
            <a:r>
              <a:rPr lang="en-GB" sz="1425" b="1">
                <a:latin typeface="Helvetica Neue"/>
                <a:ea typeface="Helvetica Neue"/>
                <a:cs typeface="Helvetica Neue"/>
                <a:sym typeface="Helvetica Neue"/>
              </a:rPr>
              <a:t>0% </a:t>
            </a:r>
            <a:endParaRPr sz="1425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31" name="Google Shape;1531;p186"/>
          <p:cNvSpPr/>
          <p:nvPr/>
        </p:nvSpPr>
        <p:spPr>
          <a:xfrm>
            <a:off x="1824431" y="3167350"/>
            <a:ext cx="1031400" cy="734625"/>
          </a:xfrm>
          <a:prstGeom prst="rect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sp>
        <p:nvSpPr>
          <p:cNvPr id="1532" name="Google Shape;1532;p186"/>
          <p:cNvSpPr txBox="1"/>
          <p:nvPr/>
        </p:nvSpPr>
        <p:spPr>
          <a:xfrm>
            <a:off x="2077444" y="2998575"/>
            <a:ext cx="532800" cy="29261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buSzPts val="1900"/>
            </a:pPr>
            <a:r>
              <a:rPr lang="en-GB" sz="1425" b="1">
                <a:latin typeface="Helvetica Neue"/>
                <a:ea typeface="Helvetica Neue"/>
                <a:cs typeface="Helvetica Neue"/>
                <a:sym typeface="Helvetica Neue"/>
              </a:rPr>
              <a:t>11% </a:t>
            </a:r>
            <a:endParaRPr sz="1425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33" name="Google Shape;1533;p186"/>
          <p:cNvSpPr/>
          <p:nvPr/>
        </p:nvSpPr>
        <p:spPr>
          <a:xfrm>
            <a:off x="2917388" y="3167350"/>
            <a:ext cx="567000" cy="734625"/>
          </a:xfrm>
          <a:prstGeom prst="rect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sp>
        <p:nvSpPr>
          <p:cNvPr id="1534" name="Google Shape;1534;p186"/>
          <p:cNvSpPr txBox="1"/>
          <p:nvPr/>
        </p:nvSpPr>
        <p:spPr>
          <a:xfrm>
            <a:off x="3006947" y="2998575"/>
            <a:ext cx="423000" cy="26793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buSzPts val="1900"/>
            </a:pPr>
            <a:r>
              <a:rPr lang="en-GB" sz="1425" b="1">
                <a:latin typeface="Helvetica Neue"/>
                <a:ea typeface="Helvetica Neue"/>
                <a:cs typeface="Helvetica Neue"/>
                <a:sym typeface="Helvetica Neue"/>
              </a:rPr>
              <a:t>1% </a:t>
            </a:r>
            <a:endParaRPr sz="1425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35" name="Google Shape;1535;p186"/>
          <p:cNvSpPr txBox="1"/>
          <p:nvPr/>
        </p:nvSpPr>
        <p:spPr>
          <a:xfrm>
            <a:off x="4280185" y="3885826"/>
            <a:ext cx="532800" cy="2749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buSzPts val="1900"/>
            </a:pPr>
            <a:r>
              <a:rPr lang="en-GB" sz="1425" b="1">
                <a:latin typeface="Helvetica Neue"/>
                <a:ea typeface="Helvetica Neue"/>
                <a:cs typeface="Helvetica Neue"/>
                <a:sym typeface="Helvetica Neue"/>
              </a:rPr>
              <a:t>53% </a:t>
            </a:r>
            <a:endParaRPr sz="1425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36" name="Google Shape;1536;p186"/>
          <p:cNvSpPr txBox="1"/>
          <p:nvPr/>
        </p:nvSpPr>
        <p:spPr>
          <a:xfrm>
            <a:off x="1399031" y="222563"/>
            <a:ext cx="639045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/>
          </a:bodyPr>
          <a:lstStyle/>
          <a:p>
            <a:pPr>
              <a:buClr>
                <a:srgbClr val="00AD83"/>
              </a:buClr>
              <a:buSzPts val="2700"/>
            </a:pPr>
            <a:r>
              <a:rPr lang="en-GB" sz="2025" b="1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Typical Hot Mix Asphalt Carbon Map</a:t>
            </a:r>
            <a:endParaRPr sz="1050" dirty="0">
              <a:solidFill>
                <a:schemeClr val="tx1"/>
              </a:solidFill>
            </a:endParaRPr>
          </a:p>
        </p:txBody>
      </p:sp>
      <p:cxnSp>
        <p:nvCxnSpPr>
          <p:cNvPr id="1537" name="Google Shape;1537;p186"/>
          <p:cNvCxnSpPr>
            <a:cxnSpLocks/>
          </p:cNvCxnSpPr>
          <p:nvPr/>
        </p:nvCxnSpPr>
        <p:spPr>
          <a:xfrm>
            <a:off x="3079500" y="2371425"/>
            <a:ext cx="1410237" cy="365142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triangle" w="lg" len="lg"/>
          </a:ln>
        </p:spPr>
      </p:cxnSp>
      <p:sp>
        <p:nvSpPr>
          <p:cNvPr id="1538" name="Google Shape;1538;p186"/>
          <p:cNvSpPr/>
          <p:nvPr/>
        </p:nvSpPr>
        <p:spPr>
          <a:xfrm>
            <a:off x="3603188" y="2633950"/>
            <a:ext cx="679725" cy="734625"/>
          </a:xfrm>
          <a:prstGeom prst="rect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cxnSp>
        <p:nvCxnSpPr>
          <p:cNvPr id="1539" name="Google Shape;1539;p186"/>
          <p:cNvCxnSpPr/>
          <p:nvPr/>
        </p:nvCxnSpPr>
        <p:spPr>
          <a:xfrm>
            <a:off x="3814534" y="3426989"/>
            <a:ext cx="682907" cy="190160"/>
          </a:xfrm>
          <a:prstGeom prst="straightConnector1">
            <a:avLst/>
          </a:prstGeom>
          <a:noFill/>
          <a:ln w="44450" cap="flat" cmpd="sng">
            <a:solidFill>
              <a:schemeClr val="lt1"/>
            </a:solidFill>
            <a:prstDash val="solid"/>
            <a:round/>
            <a:headEnd type="none" w="sm" len="sm"/>
            <a:tailEnd type="triangle" w="lg" len="lg"/>
          </a:ln>
        </p:spPr>
      </p:cxnSp>
      <p:pic>
        <p:nvPicPr>
          <p:cNvPr id="41" name="Picture 2" descr="Home - Lancashire County Council">
            <a:extLst>
              <a:ext uri="{FF2B5EF4-FFF2-40B4-BE49-F238E27FC236}">
                <a16:creationId xmlns:a16="http://schemas.microsoft.com/office/drawing/2014/main" id="{FAC9BE53-2625-4877-BED4-950628382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00" y="4523736"/>
            <a:ext cx="1299506" cy="61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10CAF0-C6C8-406F-88F1-8D261038A7A9}"/>
              </a:ext>
            </a:extLst>
          </p:cNvPr>
          <p:cNvSpPr/>
          <p:nvPr/>
        </p:nvSpPr>
        <p:spPr>
          <a:xfrm>
            <a:off x="4489737" y="4181772"/>
            <a:ext cx="471692" cy="2855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Google Shape;1532;p186">
            <a:extLst>
              <a:ext uri="{FF2B5EF4-FFF2-40B4-BE49-F238E27FC236}">
                <a16:creationId xmlns:a16="http://schemas.microsoft.com/office/drawing/2014/main" id="{03FF6816-8596-438F-BE95-C45D38E3660F}"/>
              </a:ext>
            </a:extLst>
          </p:cNvPr>
          <p:cNvSpPr txBox="1"/>
          <p:nvPr/>
        </p:nvSpPr>
        <p:spPr>
          <a:xfrm>
            <a:off x="222787" y="2798378"/>
            <a:ext cx="1082813" cy="33254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buSzPts val="1900"/>
            </a:pPr>
            <a:r>
              <a:rPr lang="en-GB" sz="1425" b="1" dirty="0">
                <a:latin typeface="Helvetica Neue"/>
                <a:ea typeface="Helvetica Neue"/>
                <a:cs typeface="Helvetica Neue"/>
                <a:sym typeface="Helvetica Neue"/>
              </a:rPr>
              <a:t>50kgco2e/t</a:t>
            </a:r>
            <a:endParaRPr sz="1425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357125" y="208050"/>
            <a:ext cx="5281500" cy="8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2320" dirty="0"/>
              <a:t>So what is Foamix?  </a:t>
            </a:r>
            <a:endParaRPr sz="2320" dirty="0"/>
          </a:p>
        </p:txBody>
      </p:sp>
      <p:sp>
        <p:nvSpPr>
          <p:cNvPr id="79" name="Google Shape;79;p14"/>
          <p:cNvSpPr txBox="1">
            <a:spLocks noGrp="1"/>
          </p:cNvSpPr>
          <p:nvPr>
            <p:ph type="body" idx="4294967295"/>
          </p:nvPr>
        </p:nvSpPr>
        <p:spPr>
          <a:xfrm>
            <a:off x="0" y="883050"/>
            <a:ext cx="6316276" cy="3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200" b="1" dirty="0"/>
              <a:t>Foamix is classed as a Cold Recycled Base Material (CRBM) within the MCHW Specification for Highway Works, Clause 948</a:t>
            </a: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GB" sz="1200" b="1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200" dirty="0"/>
              <a:t>It’s</a:t>
            </a:r>
            <a:r>
              <a:rPr lang="en-GB" sz="1200" b="1" dirty="0"/>
              <a:t> </a:t>
            </a:r>
            <a:r>
              <a:rPr lang="en-GB" sz="1200" dirty="0"/>
              <a:t>a sustainable, cold mix alternative that reuses the existing road materials</a:t>
            </a:r>
            <a:br>
              <a:rPr lang="en-GB" sz="1200" dirty="0"/>
            </a:br>
            <a:endParaRPr sz="1200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200" dirty="0"/>
              <a:t>Established as a base/binder material it is used as a replacement for regular hot asphalt and cementitious materials in lower pavement layers.</a:t>
            </a:r>
            <a:br>
              <a:rPr lang="en-GB" sz="1200" dirty="0"/>
            </a:br>
            <a:endParaRPr sz="1200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200" dirty="0"/>
              <a:t>Foamix delivers a low carbon footprint </a:t>
            </a:r>
            <a:r>
              <a:rPr lang="en-GB" sz="1200" dirty="0" err="1"/>
              <a:t>approx</a:t>
            </a:r>
            <a:r>
              <a:rPr lang="en-GB" sz="1200" dirty="0"/>
              <a:t> half that of traditional Hot asphalt  (approx. 25kgCO2/tonne) due to its cold manufacturing process and high recycled aggregate content.</a:t>
            </a:r>
            <a:br>
              <a:rPr lang="en-GB" sz="1200" dirty="0"/>
            </a:br>
            <a:endParaRPr sz="1200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200" dirty="0"/>
              <a:t>Our challenge was to further develop Foamix in an attempt to eliminate the remaining embodied carbon across its A1-A3 (Cradle to Gate) scope</a:t>
            </a:r>
            <a:endParaRPr dirty="0"/>
          </a:p>
        </p:txBody>
      </p:sp>
      <p:pic>
        <p:nvPicPr>
          <p:cNvPr id="4" name="Picture 2" descr="Home - Lancashire County Council">
            <a:extLst>
              <a:ext uri="{FF2B5EF4-FFF2-40B4-BE49-F238E27FC236}">
                <a16:creationId xmlns:a16="http://schemas.microsoft.com/office/drawing/2014/main" id="{650CFC6F-28F5-4AD0-BF2D-4574288AA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00" y="4523736"/>
            <a:ext cx="1299506" cy="61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357125" y="208050"/>
            <a:ext cx="5281500" cy="8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2320" dirty="0"/>
              <a:t>What is the Process and how it works</a:t>
            </a:r>
            <a:endParaRPr sz="2320" dirty="0"/>
          </a:p>
        </p:txBody>
      </p:sp>
      <p:pic>
        <p:nvPicPr>
          <p:cNvPr id="4" name="Picture 2" descr="Home - Lancashire County Council">
            <a:extLst>
              <a:ext uri="{FF2B5EF4-FFF2-40B4-BE49-F238E27FC236}">
                <a16:creationId xmlns:a16="http://schemas.microsoft.com/office/drawing/2014/main" id="{650CFC6F-28F5-4AD0-BF2D-4574288AA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00" y="4523736"/>
            <a:ext cx="1299506" cy="61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82B7FF-F82A-4A5A-9EEC-B76854FBE2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" t="39174" r="84182" b="22232"/>
          <a:stretch/>
        </p:blipFill>
        <p:spPr>
          <a:xfrm>
            <a:off x="357125" y="1202678"/>
            <a:ext cx="4294630" cy="2454922"/>
          </a:xfrm>
          <a:prstGeom prst="rect">
            <a:avLst/>
          </a:prstGeom>
        </p:spPr>
      </p:pic>
      <p:pic>
        <p:nvPicPr>
          <p:cNvPr id="5" name="Google Shape;336;p49">
            <a:extLst>
              <a:ext uri="{FF2B5EF4-FFF2-40B4-BE49-F238E27FC236}">
                <a16:creationId xmlns:a16="http://schemas.microsoft.com/office/drawing/2014/main" id="{588B325B-CBA9-498F-BFF9-C3570F71059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7342" b="3116"/>
          <a:stretch/>
        </p:blipFill>
        <p:spPr>
          <a:xfrm>
            <a:off x="4920844" y="2882536"/>
            <a:ext cx="2745970" cy="14160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0446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357125" y="208050"/>
            <a:ext cx="5281500" cy="8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2320" dirty="0"/>
              <a:t>Typical Carbon comparisons</a:t>
            </a:r>
            <a:endParaRPr sz="2320" dirty="0"/>
          </a:p>
        </p:txBody>
      </p:sp>
      <p:pic>
        <p:nvPicPr>
          <p:cNvPr id="4" name="Picture 2" descr="Home - Lancashire County Council">
            <a:extLst>
              <a:ext uri="{FF2B5EF4-FFF2-40B4-BE49-F238E27FC236}">
                <a16:creationId xmlns:a16="http://schemas.microsoft.com/office/drawing/2014/main" id="{650CFC6F-28F5-4AD0-BF2D-4574288AA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00" y="4523736"/>
            <a:ext cx="1299506" cy="61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334;p49">
            <a:extLst>
              <a:ext uri="{FF2B5EF4-FFF2-40B4-BE49-F238E27FC236}">
                <a16:creationId xmlns:a16="http://schemas.microsoft.com/office/drawing/2014/main" id="{5F690F3D-1107-4BCF-8C28-7D8EFC2DA2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898" y="1089750"/>
            <a:ext cx="6574971" cy="25623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rmAutofit/>
          </a:bodyPr>
          <a:lstStyle/>
          <a:p>
            <a:pPr indent="-257175">
              <a:buClr>
                <a:srgbClr val="595959"/>
              </a:buClr>
              <a:buSzPts val="1800"/>
            </a:pPr>
            <a:r>
              <a:rPr lang="en-GB" sz="1350" dirty="0">
                <a:solidFill>
                  <a:srgbClr val="595959"/>
                </a:solidFill>
              </a:rPr>
              <a:t>Foamix carbon values show the following compared to Hot Mix Asphalt:</a:t>
            </a:r>
          </a:p>
        </p:txBody>
      </p:sp>
      <p:graphicFrame>
        <p:nvGraphicFramePr>
          <p:cNvPr id="7" name="Google Shape;352;p51">
            <a:extLst>
              <a:ext uri="{FF2B5EF4-FFF2-40B4-BE49-F238E27FC236}">
                <a16:creationId xmlns:a16="http://schemas.microsoft.com/office/drawing/2014/main" id="{C6CEACF5-17FB-491F-BFAF-DFE1657FCD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9484132"/>
              </p:ext>
            </p:extLst>
          </p:nvPr>
        </p:nvGraphicFramePr>
        <p:xfrm>
          <a:off x="226223" y="2074735"/>
          <a:ext cx="2201881" cy="151966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62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9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2079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Foamix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85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Carbon scope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9525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Kgco2e/t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28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</a:t>
                      </a:r>
                      <a:r>
                        <a:rPr lang="en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(</a:t>
                      </a: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Raw materials)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9525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</a:t>
                      </a:r>
                      <a:r>
                        <a:rPr lang="en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 (</a:t>
                      </a: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Raw material transport)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9525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63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</a:t>
                      </a:r>
                      <a:r>
                        <a:rPr lang="en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(</a:t>
                      </a: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Manufacture)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9525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281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Total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448854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8C13D7D-6A3F-4DF5-99C6-1D96AF7849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577737"/>
              </p:ext>
            </p:extLst>
          </p:nvPr>
        </p:nvGraphicFramePr>
        <p:xfrm>
          <a:off x="4852061" y="2081164"/>
          <a:ext cx="2201881" cy="151655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27995">
                  <a:extLst>
                    <a:ext uri="{9D8B030D-6E8A-4147-A177-3AD203B41FA5}">
                      <a16:colId xmlns:a16="http://schemas.microsoft.com/office/drawing/2014/main" val="3821063929"/>
                    </a:ext>
                  </a:extLst>
                </a:gridCol>
                <a:gridCol w="1273886">
                  <a:extLst>
                    <a:ext uri="{9D8B030D-6E8A-4147-A177-3AD203B41FA5}">
                      <a16:colId xmlns:a16="http://schemas.microsoft.com/office/drawing/2014/main" val="2106359510"/>
                    </a:ext>
                  </a:extLst>
                </a:gridCol>
              </a:tblGrid>
              <a:tr h="252079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HMA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234352"/>
                  </a:ext>
                </a:extLst>
              </a:tr>
              <a:tr h="28585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Carbon scope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9525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Kgco2e/t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080837"/>
                  </a:ext>
                </a:extLst>
              </a:tr>
              <a:tr h="29328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</a:t>
                      </a:r>
                      <a:r>
                        <a:rPr lang="en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9525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388210"/>
                  </a:ext>
                </a:extLst>
              </a:tr>
              <a:tr h="29889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</a:t>
                      </a:r>
                      <a:r>
                        <a:rPr lang="en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9525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299399"/>
                  </a:ext>
                </a:extLst>
              </a:tr>
              <a:tr h="23363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</a:t>
                      </a:r>
                      <a:r>
                        <a:rPr lang="en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9525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26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8567329"/>
                  </a:ext>
                </a:extLst>
              </a:tr>
              <a:tr h="15281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Total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50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242751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10DDFE4-08EA-412F-9E05-8CBA9A4543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544284"/>
              </p:ext>
            </p:extLst>
          </p:nvPr>
        </p:nvGraphicFramePr>
        <p:xfrm>
          <a:off x="2539142" y="2077851"/>
          <a:ext cx="2201881" cy="151655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27995">
                  <a:extLst>
                    <a:ext uri="{9D8B030D-6E8A-4147-A177-3AD203B41FA5}">
                      <a16:colId xmlns:a16="http://schemas.microsoft.com/office/drawing/2014/main" val="3821063929"/>
                    </a:ext>
                  </a:extLst>
                </a:gridCol>
                <a:gridCol w="1273886">
                  <a:extLst>
                    <a:ext uri="{9D8B030D-6E8A-4147-A177-3AD203B41FA5}">
                      <a16:colId xmlns:a16="http://schemas.microsoft.com/office/drawing/2014/main" val="2106359510"/>
                    </a:ext>
                  </a:extLst>
                </a:gridCol>
              </a:tblGrid>
              <a:tr h="252079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WMA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234352"/>
                  </a:ext>
                </a:extLst>
              </a:tr>
              <a:tr h="28585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Carbon scope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9525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Kgco2e/t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080837"/>
                  </a:ext>
                </a:extLst>
              </a:tr>
              <a:tr h="29328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</a:t>
                      </a:r>
                      <a:r>
                        <a:rPr lang="en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9525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388210"/>
                  </a:ext>
                </a:extLst>
              </a:tr>
              <a:tr h="29889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</a:t>
                      </a:r>
                      <a:r>
                        <a:rPr lang="en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9525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299399"/>
                  </a:ext>
                </a:extLst>
              </a:tr>
              <a:tr h="23363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</a:t>
                      </a:r>
                      <a:r>
                        <a:rPr lang="en" sz="9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9525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8567329"/>
                  </a:ext>
                </a:extLst>
              </a:tr>
              <a:tr h="15281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Total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Helvetica Neue"/>
                        <a:buNone/>
                      </a:pPr>
                      <a:r>
                        <a:rPr lang="en-GB" sz="9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45</a:t>
                      </a:r>
                      <a:endParaRPr sz="9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2427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234389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Simple Light">
  <a:themeElements>
    <a:clrScheme name="Simple Light">
      <a:dk1>
        <a:srgbClr val="3C3C3B"/>
      </a:dk1>
      <a:lt1>
        <a:srgbClr val="FFFFFF"/>
      </a:lt1>
      <a:dk2>
        <a:srgbClr val="215A94"/>
      </a:dk2>
      <a:lt2>
        <a:srgbClr val="00AD83"/>
      </a:lt2>
      <a:accent1>
        <a:srgbClr val="DAFF00"/>
      </a:accent1>
      <a:accent2>
        <a:srgbClr val="FF6700"/>
      </a:accent2>
      <a:accent3>
        <a:srgbClr val="2B654B"/>
      </a:accent3>
      <a:accent4>
        <a:srgbClr val="52B7EA"/>
      </a:accent4>
      <a:accent5>
        <a:srgbClr val="9CBC4A"/>
      </a:accent5>
      <a:accent6>
        <a:srgbClr val="00382F"/>
      </a:accent6>
      <a:hlink>
        <a:srgbClr val="BF26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3C3C3B"/>
      </a:dk1>
      <a:lt1>
        <a:srgbClr val="FFFFFF"/>
      </a:lt1>
      <a:dk2>
        <a:srgbClr val="215A94"/>
      </a:dk2>
      <a:lt2>
        <a:srgbClr val="00AD83"/>
      </a:lt2>
      <a:accent1>
        <a:srgbClr val="DAFF00"/>
      </a:accent1>
      <a:accent2>
        <a:srgbClr val="FF6700"/>
      </a:accent2>
      <a:accent3>
        <a:srgbClr val="2B654B"/>
      </a:accent3>
      <a:accent4>
        <a:srgbClr val="52B7EA"/>
      </a:accent4>
      <a:accent5>
        <a:srgbClr val="9CBC4A"/>
      </a:accent5>
      <a:accent6>
        <a:srgbClr val="00382F"/>
      </a:accent6>
      <a:hlink>
        <a:srgbClr val="BF26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CE0F18FEF0064CA6839380222BCF77" ma:contentTypeVersion="16" ma:contentTypeDescription="Create a new document." ma:contentTypeScope="" ma:versionID="dfe7e159a27b0b57b3e26382005e6abe">
  <xsd:schema xmlns:xsd="http://www.w3.org/2001/XMLSchema" xmlns:xs="http://www.w3.org/2001/XMLSchema" xmlns:p="http://schemas.microsoft.com/office/2006/metadata/properties" xmlns:ns2="5bb2dfbc-12ed-4f59-88d5-485d26a1a613" xmlns:ns3="19b51ed7-3a36-4d87-a92a-7dfa7df45610" targetNamespace="http://schemas.microsoft.com/office/2006/metadata/properties" ma:root="true" ma:fieldsID="61d33279172ab9bc0751a06007165952" ns2:_="" ns3:_="">
    <xsd:import namespace="5bb2dfbc-12ed-4f59-88d5-485d26a1a613"/>
    <xsd:import namespace="19b51ed7-3a36-4d87-a92a-7dfa7df456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b2dfbc-12ed-4f59-88d5-485d26a1a6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5665306-731a-4d9e-a2e2-fd0ec8eb20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b51ed7-3a36-4d87-a92a-7dfa7df45610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e8da0005-9f3f-4c06-9436-d25db315a6a2}" ma:internalName="TaxCatchAll" ma:showField="CatchAllData" ma:web="19b51ed7-3a36-4d87-a92a-7dfa7df456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bb2dfbc-12ed-4f59-88d5-485d26a1a613">
      <Terms xmlns="http://schemas.microsoft.com/office/infopath/2007/PartnerControls"/>
    </lcf76f155ced4ddcb4097134ff3c332f>
    <TaxCatchAll xmlns="19b51ed7-3a36-4d87-a92a-7dfa7df45610" xsi:nil="true"/>
  </documentManagement>
</p:properties>
</file>

<file path=customXml/itemProps1.xml><?xml version="1.0" encoding="utf-8"?>
<ds:datastoreItem xmlns:ds="http://schemas.openxmlformats.org/officeDocument/2006/customXml" ds:itemID="{E50D6867-4C52-4612-ABF3-388672C2847F}"/>
</file>

<file path=customXml/itemProps2.xml><?xml version="1.0" encoding="utf-8"?>
<ds:datastoreItem xmlns:ds="http://schemas.openxmlformats.org/officeDocument/2006/customXml" ds:itemID="{A454EC32-6D1A-428B-AC50-1811354738B4}"/>
</file>

<file path=customXml/itemProps3.xml><?xml version="1.0" encoding="utf-8"?>
<ds:datastoreItem xmlns:ds="http://schemas.openxmlformats.org/officeDocument/2006/customXml" ds:itemID="{BB84BD21-03D9-4765-B090-5AFD0AC51043}"/>
</file>

<file path=docProps/app.xml><?xml version="1.0" encoding="utf-8"?>
<Properties xmlns="http://schemas.openxmlformats.org/officeDocument/2006/extended-properties" xmlns:vt="http://schemas.openxmlformats.org/officeDocument/2006/docPropsVTypes">
  <TotalTime>7757</TotalTime>
  <Words>1203</Words>
  <Application>Microsoft Office PowerPoint</Application>
  <PresentationFormat>On-screen Show (16:9)</PresentationFormat>
  <Paragraphs>189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Helvetica Neue</vt:lpstr>
      <vt:lpstr>Simple Light</vt:lpstr>
      <vt:lpstr>5_Simple Light</vt:lpstr>
      <vt:lpstr>1_Simple Light</vt:lpstr>
      <vt:lpstr>PowerPoint Presentation</vt:lpstr>
      <vt:lpstr>Moving from Strategy to Implementation</vt:lpstr>
      <vt:lpstr>Moving from Strategy to Implementation</vt:lpstr>
      <vt:lpstr>The need for sustainable materials and practices.</vt:lpstr>
      <vt:lpstr>Asphalt Carbon Footprint</vt:lpstr>
      <vt:lpstr>PowerPoint Presentation</vt:lpstr>
      <vt:lpstr>So what is Foamix?  </vt:lpstr>
      <vt:lpstr>What is the Process and how it works</vt:lpstr>
      <vt:lpstr>Typical Carbon comparisons</vt:lpstr>
      <vt:lpstr>Foamix Eco – What is the product</vt:lpstr>
      <vt:lpstr>Foamix Eco - Carbon intensity</vt:lpstr>
      <vt:lpstr>Foamix Eco  - Carbon Neutral Trial M65 Lancashire </vt:lpstr>
      <vt:lpstr>Awards and Recognition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Madeleine Hardman</dc:creator>
  <cp:lastModifiedBy>Madeleine Hardman</cp:lastModifiedBy>
  <cp:revision>54</cp:revision>
  <dcterms:modified xsi:type="dcterms:W3CDTF">2024-10-30T15:26:27Z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0x010100F4CE0F18FEF0064CA6839380222BCF77</vt:lpwstr>
  </property>
</Properties>
</file>