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60" r:id="rId5"/>
  </p:sldMasterIdLst>
  <p:notesMasterIdLst>
    <p:notesMasterId r:id="rId19"/>
  </p:notesMasterIdLst>
  <p:sldIdLst>
    <p:sldId id="269" r:id="rId6"/>
    <p:sldId id="273" r:id="rId7"/>
    <p:sldId id="274" r:id="rId8"/>
    <p:sldId id="2147472464" r:id="rId9"/>
    <p:sldId id="2147472461" r:id="rId10"/>
    <p:sldId id="2147472462" r:id="rId11"/>
    <p:sldId id="2147472401" r:id="rId12"/>
    <p:sldId id="2147472455" r:id="rId13"/>
    <p:sldId id="2147472402" r:id="rId14"/>
    <p:sldId id="2147472460" r:id="rId15"/>
    <p:sldId id="2147472456" r:id="rId16"/>
    <p:sldId id="259" r:id="rId17"/>
    <p:sldId id="2147472454" r:id="rId18"/>
  </p:sldIdLst>
  <p:sldSz cx="12192000" cy="6858000"/>
  <p:notesSz cx="6858000" cy="9144000"/>
  <p:embeddedFontLst>
    <p:embeddedFont>
      <p:font typeface="Play" panose="020B0604020202020204" charset="0"/>
      <p:regular r:id="rId20"/>
      <p:bold r:id="rId21"/>
    </p:embeddedFont>
    <p:embeddedFont>
      <p:font typeface="Tahoma" panose="020B0604030504040204" pitchFamily="34" charset="0"/>
      <p:regular r:id="rId22"/>
      <p:bold r:id="rId23"/>
    </p:embeddedFont>
    <p:embeddedFont>
      <p:font typeface="Tahoma Bold" panose="020B0804030504040204" pitchFamily="34" charset="0"/>
      <p:bold r:id="rId24"/>
    </p:embeddedFont>
    <p:embeddedFont>
      <p:font typeface="Titillium Web" panose="00000500000000000000" pitchFamily="2" charset="0"/>
      <p:regular r:id="rId25"/>
      <p:bold r:id="rId26"/>
      <p:italic r:id="rId27"/>
      <p:boldItalic r:id="rId28"/>
    </p:embeddedFont>
    <p:embeddedFont>
      <p:font typeface="Titillium Web SemiBold" panose="00000700000000000000" pitchFamily="2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0" roundtripDataSignature="AMtx7mib5PGH8qHiWSZGIRi6VDEaAsIS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40" Type="http://customschemas.google.com/relationships/presentationmetadata" Target="metadata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deleine Hardman" userId="5de7393e-9bb7-4568-aa5b-b68616b511aa" providerId="ADAL" clId="{C8A5073F-A53A-4268-BBA1-DCFB5E4F333A}"/>
    <pc:docChg chg="modSld">
      <pc:chgData name="Madeleine Hardman" userId="5de7393e-9bb7-4568-aa5b-b68616b511aa" providerId="ADAL" clId="{C8A5073F-A53A-4268-BBA1-DCFB5E4F333A}" dt="2025-11-10T15:10:24.677" v="26" actId="6549"/>
      <pc:docMkLst>
        <pc:docMk/>
      </pc:docMkLst>
      <pc:sldChg chg="modSp mod">
        <pc:chgData name="Madeleine Hardman" userId="5de7393e-9bb7-4568-aa5b-b68616b511aa" providerId="ADAL" clId="{C8A5073F-A53A-4268-BBA1-DCFB5E4F333A}" dt="2025-11-10T15:10:24.677" v="26" actId="6549"/>
        <pc:sldMkLst>
          <pc:docMk/>
          <pc:sldMk cId="0" sldId="269"/>
        </pc:sldMkLst>
        <pc:spChg chg="mod">
          <ac:chgData name="Madeleine Hardman" userId="5de7393e-9bb7-4568-aa5b-b68616b511aa" providerId="ADAL" clId="{C8A5073F-A53A-4268-BBA1-DCFB5E4F333A}" dt="2025-11-10T15:10:24.677" v="26" actId="6549"/>
          <ac:spMkLst>
            <pc:docMk/>
            <pc:sldMk cId="0" sldId="269"/>
            <ac:spMk id="8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>
          <a:extLst>
            <a:ext uri="{FF2B5EF4-FFF2-40B4-BE49-F238E27FC236}">
              <a16:creationId xmlns:a16="http://schemas.microsoft.com/office/drawing/2014/main" id="{C06BCB49-DA43-39DA-992A-968D8A2AD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>
            <a:extLst>
              <a:ext uri="{FF2B5EF4-FFF2-40B4-BE49-F238E27FC236}">
                <a16:creationId xmlns:a16="http://schemas.microsoft.com/office/drawing/2014/main" id="{640852B8-E70F-6816-1C62-6778C64950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>
            <a:extLst>
              <a:ext uri="{FF2B5EF4-FFF2-40B4-BE49-F238E27FC236}">
                <a16:creationId xmlns:a16="http://schemas.microsoft.com/office/drawing/2014/main" id="{02D99621-E36C-1836-9A61-2B7775AB4C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0497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>
          <a:extLst>
            <a:ext uri="{FF2B5EF4-FFF2-40B4-BE49-F238E27FC236}">
              <a16:creationId xmlns:a16="http://schemas.microsoft.com/office/drawing/2014/main" id="{F7C3C7CB-6238-F751-AE7B-C5D32F182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61a196e14b_0_3:notes">
            <a:extLst>
              <a:ext uri="{FF2B5EF4-FFF2-40B4-BE49-F238E27FC236}">
                <a16:creationId xmlns:a16="http://schemas.microsoft.com/office/drawing/2014/main" id="{230F8928-7F1B-BB30-FC96-1A5F040931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61a196e14b_0_3:notes">
            <a:extLst>
              <a:ext uri="{FF2B5EF4-FFF2-40B4-BE49-F238E27FC236}">
                <a16:creationId xmlns:a16="http://schemas.microsoft.com/office/drawing/2014/main" id="{0424CE9D-011D-233A-5750-2FD7B78DD5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PRG:</a:t>
            </a:r>
          </a:p>
          <a:p>
            <a:r>
              <a:rPr lang="en-GB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Achievements:</a:t>
            </a: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Completed proof of concept and materials testing</a:t>
            </a: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Secured agreement for live road trial with southern council</a:t>
            </a: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Obtained MOUs for tyre-derived bitumen supply</a:t>
            </a: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Won innovation award from Motor Industry Transport Research Association</a:t>
            </a:r>
            <a:endParaRPr lang="en-GB"/>
          </a:p>
          <a:p>
            <a:r>
              <a:rPr lang="en-GB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Primary Barriers Identified:</a:t>
            </a: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 £750,000 for prototype development - too large for angel investors, too small for VCs, too early for commercial lenders</a:t>
            </a: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Increasing tyre exports reducing domestic availability</a:t>
            </a: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Testing, certification and regulatory approval for new materials</a:t>
            </a:r>
          </a:p>
          <a:p>
            <a:r>
              <a:rPr lang="en-GB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Mentor Feedback &amp; Actions:</a:t>
            </a: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Connected with Holcim for small-scale pothole trials</a:t>
            </a: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Introduced to National Highways standards team - bitumen represents 25% of NH's CO2 footprint</a:t>
            </a: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Identified need for different approaches: local councils (price-focused) vs National Highways (lifecycle-focused)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SIMA: </a:t>
            </a:r>
          </a:p>
          <a:p>
            <a:r>
              <a:rPr lang="en-GB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Mitigation Strategies:</a:t>
            </a: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Gradual approach: smaller reductions to stay within PD6691 recommendations</a:t>
            </a: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Rebrand as "recycled polymer" vs. "recycled plastic"</a:t>
            </a: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Seek real-life collaborative trials with multiple stakeholders</a:t>
            </a: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Offer equipment rental instead of purchase</a:t>
            </a: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Pursue certified carbon footprint analysis</a:t>
            </a:r>
          </a:p>
          <a:p>
            <a:pPr lvl="0"/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Ecopals</a:t>
            </a: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Technology: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Echo Flex pellets - recycled plastic modifications for asphalt</a:t>
            </a:r>
          </a:p>
          <a:p>
            <a:pPr lvl="0"/>
            <a:r>
              <a:rPr lang="en-GB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Maturity: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TRL 8-9 with 35+ projects in Germany</a:t>
            </a:r>
          </a:p>
          <a:p>
            <a:pPr lvl="0"/>
            <a:r>
              <a:rPr lang="en-GB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Dosage: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2-4 kg per tonne of asphalt</a:t>
            </a:r>
          </a:p>
          <a:p>
            <a:r>
              <a:rPr lang="en-GB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Barriers Identified:</a:t>
            </a: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 regulations not aligned with recycled plastics</a:t>
            </a: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Microplastic leaching and water contamination</a:t>
            </a: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Compatibility with RAP and long-term reusability</a:t>
            </a:r>
          </a:p>
          <a:p>
            <a:pPr lvl="0"/>
            <a:r>
              <a:rPr lang="en-GB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Competition: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Positioning against bio-binders and biochar</a:t>
            </a:r>
          </a:p>
          <a:p>
            <a:pPr lvl="0"/>
            <a:r>
              <a:rPr lang="en-GB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Trial Readiness: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No active UK trial data</a:t>
            </a:r>
          </a:p>
          <a:p>
            <a:r>
              <a:rPr lang="en-GB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Findings:</a:t>
            </a: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 councils have flexibility to modify regulations</a:t>
            </a: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EPDs and PCFs identified as key environmental assessment documents</a:t>
            </a: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HAPAS certification valuable long-term but not immediately required</a:t>
            </a: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 to address stigma from previous failed recycled plastic trials</a:t>
            </a:r>
          </a:p>
          <a:p>
            <a:pPr lvl="0"/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Uberbinder</a:t>
            </a: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Achievements:</a:t>
            </a: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Growing lab team and relocating to Liverpool</a:t>
            </a: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Board seat at International Road Federation</a:t>
            </a: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UNESCO Global Engineering Day showcase selection</a:t>
            </a:r>
          </a:p>
          <a:p>
            <a:r>
              <a:rPr lang="en-GB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Challenge: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Market vs Mission-Driven Approaches</a:t>
            </a: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Stakeholders expect "shovel-ready" solutions despite early TRL stage</a:t>
            </a: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Mismatch between technology maturity and market expectations</a:t>
            </a: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Stakeholders acting as gatekeepers rather than strategic enablers</a:t>
            </a:r>
          </a:p>
          <a:p>
            <a:r>
              <a:rPr lang="en-GB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Models Referenced:</a:t>
            </a: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Massachusetts Model: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State-wide climate tech leadership with higher risk tolerance</a:t>
            </a:r>
          </a:p>
          <a:p>
            <a:pPr lvl="0"/>
            <a:r>
              <a:rPr lang="en-GB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 Forum: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20-company consortium for holistic circular transportation infrastructure</a:t>
            </a:r>
          </a:p>
          <a:p>
            <a:r>
              <a:rPr lang="en-GB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Insights:</a:t>
            </a: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 strategic mentors and enablers, not just gatekeepers</a:t>
            </a: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Focus on mission-driven collaboration over market-driven specifications</a:t>
            </a: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Relationship building and finding right stakeholder fit critical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err="1"/>
              <a:t>Biozeroc</a:t>
            </a:r>
            <a:r>
              <a:rPr lang="en-GB"/>
              <a:t>:</a:t>
            </a:r>
          </a:p>
          <a:p>
            <a:r>
              <a:rPr lang="en-GB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Findings from Exploration Phase:</a:t>
            </a: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credibility issues - testing data from small startup vs. established manufacturers like Marshalls</a:t>
            </a: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Requirements for different shapes, sizes, colours necessitate new testing/certification for each variant</a:t>
            </a:r>
          </a:p>
          <a:p>
            <a:pPr lvl="0"/>
            <a:r>
              <a:rPr lang="en-GB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Scale-up and Cost Barriers: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Confirmed as significant obstacles; limited funding for decarbonization despite industry willingness</a:t>
            </a:r>
          </a:p>
          <a:p>
            <a:pPr lvl="0"/>
            <a:r>
              <a:rPr lang="en-GB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Risk Premium: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Higher costs associated with startup partnerships due to limited insurance backing</a:t>
            </a: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Venture capital traction requirements differ from construction industry expectations</a:t>
            </a:r>
          </a:p>
          <a:p>
            <a:r>
              <a:rPr lang="en-GB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Mitigation Stage work:</a:t>
            </a: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Exploring different market opportunities beyond road infrastructure</a:t>
            </a: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Investigating lower-risk product profiles</a:t>
            </a: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Considering low-cost trials combined with scale-up grounds</a:t>
            </a:r>
          </a:p>
          <a:p>
            <a:pPr lvl="0"/>
            <a:r>
              <a:rPr lang="en-GB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Pivot: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Repositioning from product manufacturer to raw material supplier (bio-cement additive replacing up to 20% of cement)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DMAT:</a:t>
            </a:r>
          </a:p>
          <a:p>
            <a:r>
              <a:rPr lang="en-GB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Identified Barriers:</a:t>
            </a: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 marking vs. UKCA requirements post-Brexit</a:t>
            </a: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established UK protocols for testing self-healing properties</a:t>
            </a: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Alignment with UK carbon performance standards</a:t>
            </a: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 dominated by 4-5 major vertically integrated ready-mix/cement producers</a:t>
            </a:r>
          </a:p>
          <a:p>
            <a:r>
              <a:rPr lang="en-GB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Mitigation Stage work:</a:t>
            </a: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Engage UK regulatory consultants and laboratories</a:t>
            </a: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 samples to Norfolk laboratory for testing</a:t>
            </a: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Pursue Environmental Product Declaration (EPD)</a:t>
            </a: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Focus on smaller </a:t>
            </a:r>
            <a:r>
              <a:rPr lang="en-GB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precasters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ready-mix suppliers rather than major cement producers</a:t>
            </a: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 specific applications (retaining walls, road barriers)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9888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61a196e14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61a196e14b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61a196e14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61a196e14b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>
          <a:extLst>
            <a:ext uri="{FF2B5EF4-FFF2-40B4-BE49-F238E27FC236}">
              <a16:creationId xmlns:a16="http://schemas.microsoft.com/office/drawing/2014/main" id="{E11522E5-D1F5-3854-3B1F-19A15931D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8:notes">
            <a:extLst>
              <a:ext uri="{FF2B5EF4-FFF2-40B4-BE49-F238E27FC236}">
                <a16:creationId xmlns:a16="http://schemas.microsoft.com/office/drawing/2014/main" id="{ADF014AD-6742-7C5B-A860-B5B34A49C5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8:notes">
            <a:extLst>
              <a:ext uri="{FF2B5EF4-FFF2-40B4-BE49-F238E27FC236}">
                <a16:creationId xmlns:a16="http://schemas.microsoft.com/office/drawing/2014/main" id="{70C73A31-AB7F-45C1-9269-45B3AC53B33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3233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>
          <a:extLst>
            <a:ext uri="{FF2B5EF4-FFF2-40B4-BE49-F238E27FC236}">
              <a16:creationId xmlns:a16="http://schemas.microsoft.com/office/drawing/2014/main" id="{32B26CBE-C754-2BAF-2F94-2EEB6CD2E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61a196e14b_0_3:notes">
            <a:extLst>
              <a:ext uri="{FF2B5EF4-FFF2-40B4-BE49-F238E27FC236}">
                <a16:creationId xmlns:a16="http://schemas.microsoft.com/office/drawing/2014/main" id="{909FC995-325A-2967-7F02-99D9CBBA8A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61a196e14b_0_3:notes">
            <a:extLst>
              <a:ext uri="{FF2B5EF4-FFF2-40B4-BE49-F238E27FC236}">
                <a16:creationId xmlns:a16="http://schemas.microsoft.com/office/drawing/2014/main" id="{82C4BFCF-368A-7ADB-423E-C793C95E1C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journey began with forming a partner network, market scanning, and developing innovation scorecards and trial protocols. Year 1 focused on mobilisation and establishing a carbon baseline. Year 2 is about building evidence and conducting evaluations, while Year 3 will focus on scaling impact and assessing long-term change. The programme has already identified over 400 materials and launched more than 40 live trials, building a robust network of stakeholders and a knowledge bank for sharing results.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67123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 wide range of trials are underway, including pothole repairs, rejuvenator and preservative testing, line-marking, signage, and surfacing innovations. These trials compare low-carbon alternatives to traditional materials, with rigorous testing in partnership with academic institutions. The aim is to generate robust, comparative data on carbon, cost, and performance.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40BE5A-C172-496D-A3CD-8ABA8172C07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690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>
          <a:extLst>
            <a:ext uri="{FF2B5EF4-FFF2-40B4-BE49-F238E27FC236}">
              <a16:creationId xmlns:a16="http://schemas.microsoft.com/office/drawing/2014/main" id="{32B26CBE-C754-2BAF-2F94-2EEB6CD2E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61a196e14b_0_3:notes">
            <a:extLst>
              <a:ext uri="{FF2B5EF4-FFF2-40B4-BE49-F238E27FC236}">
                <a16:creationId xmlns:a16="http://schemas.microsoft.com/office/drawing/2014/main" id="{909FC995-325A-2967-7F02-99D9CBBA8A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61a196e14b_0_3:notes">
            <a:extLst>
              <a:ext uri="{FF2B5EF4-FFF2-40B4-BE49-F238E27FC236}">
                <a16:creationId xmlns:a16="http://schemas.microsoft.com/office/drawing/2014/main" id="{82C4BFCF-368A-7ADB-423E-C793C95E1C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7123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61a196e14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61a196e14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 next steps include minor edits, launch activities, and a Phase 2 focused on feature enhancements and data input. Planned outreach includes a launch event, webinar, LinkedIn campaign, and press release. Future priorities, based on user feedback, include AI integration, a mix design tool, and specification guidance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3560F-FC4D-59BF-40E6-AFFC32556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525D2A-8E51-0F36-2491-EF6EF1672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10C9E-76B1-4553-080E-F4A9A39DF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BC8DE-36AB-A2B6-0ED1-3E6EA7264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decarbonisingroads.co.uk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F5906-2359-8CC1-E25F-D43405AD0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60520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B2242-06B3-0398-44F6-67FE0183E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B42E0-B393-603C-E129-0BB4397077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90AF96-34A0-01BE-5D92-57B85498D9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C0C4CA-D119-2478-6DC7-14F116DB4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2918E0-3240-1704-B670-71FAE9C29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decarbonisingroads.co.uk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50610-B2FB-95A9-ACFC-FA82B8F0B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41165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3E61F-D030-0ED9-D72C-C755A13AA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43B885-9F10-47DD-AFE6-21E94B80EA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C1233-1162-ABC8-9277-5A01D2AE3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427036-66DE-C108-0046-DB1F90AA56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A42FE3-D887-2D65-9A4A-5C553956E0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4474B9-BCEB-E228-A8AC-979A65391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A011A-6AE2-FE26-5F6A-AB17BA5AF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decarbonisingroads.co.uk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C0EB78-669D-803A-7440-A4E2EDA48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37221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B88F3-8857-C29E-8A5C-1CA95082E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208846-D475-E636-6B19-44283ADC4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E07EE-5EDA-D6C4-9C34-8E03078A4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decarbonisingroads.co.uk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9EAC21-3880-3DC9-2D0B-F734FDAE7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A8B403E-37BC-825C-AD53-31C1C8CD3472}"/>
              </a:ext>
            </a:extLst>
          </p:cNvPr>
          <p:cNvSpPr txBox="1">
            <a:spLocks/>
          </p:cNvSpPr>
          <p:nvPr userDrawn="1"/>
        </p:nvSpPr>
        <p:spPr>
          <a:xfrm>
            <a:off x="584603" y="6411384"/>
            <a:ext cx="18288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9E2650-3D54-4CC8-AE4C-44B0CB136A21}" type="datetimeFigureOut">
              <a:rPr lang="en-GB" sz="800" smtClean="0"/>
              <a:pPr/>
              <a:t>10/11/2025</a:t>
            </a:fld>
            <a:endParaRPr lang="en-GB" sz="80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21DEA1E-FA26-9BCC-974D-B03E69BB2306}"/>
              </a:ext>
            </a:extLst>
          </p:cNvPr>
          <p:cNvSpPr txBox="1">
            <a:spLocks/>
          </p:cNvSpPr>
          <p:nvPr userDrawn="1"/>
        </p:nvSpPr>
        <p:spPr>
          <a:xfrm>
            <a:off x="9690238" y="6483542"/>
            <a:ext cx="18288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C8C581-3648-422B-A088-59AD78A0F127}" type="slidenum">
              <a:rPr lang="en-GB" sz="800" smtClean="0"/>
              <a:pPr/>
              <a:t>‹#›</a:t>
            </a:fld>
            <a:endParaRPr lang="en-GB" sz="800"/>
          </a:p>
        </p:txBody>
      </p:sp>
      <p:pic>
        <p:nvPicPr>
          <p:cNvPr id="8" name="Picture 7" descr="A yellow and black logo&#10;&#10;Description automatically generated">
            <a:extLst>
              <a:ext uri="{FF2B5EF4-FFF2-40B4-BE49-F238E27FC236}">
                <a16:creationId xmlns:a16="http://schemas.microsoft.com/office/drawing/2014/main" id="{6AEC8746-E8BB-34B7-2610-CEB1B14D79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009" y="6352758"/>
            <a:ext cx="804058" cy="33464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5D2B515-DE86-FB5C-84BC-D1F1DCBF81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6308" y="6408592"/>
            <a:ext cx="960425" cy="248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8D0079-F2C2-DBBF-BF72-F30DA527F65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17" y="6335739"/>
            <a:ext cx="1124539" cy="292709"/>
          </a:xfrm>
          <a:prstGeom prst="rect">
            <a:avLst/>
          </a:prstGeom>
        </p:spPr>
      </p:pic>
      <p:pic>
        <p:nvPicPr>
          <p:cNvPr id="11" name="Picture 10" descr="A close-up of a logo&#10;&#10;Description automatically generated">
            <a:extLst>
              <a:ext uri="{FF2B5EF4-FFF2-40B4-BE49-F238E27FC236}">
                <a16:creationId xmlns:a16="http://schemas.microsoft.com/office/drawing/2014/main" id="{B382D404-6B52-EB8D-693F-7364AB617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37"/>
          <a:stretch/>
        </p:blipFill>
        <p:spPr>
          <a:xfrm>
            <a:off x="10167804" y="6224103"/>
            <a:ext cx="949205" cy="404345"/>
          </a:xfrm>
          <a:prstGeom prst="rect">
            <a:avLst/>
          </a:prstGeom>
        </p:spPr>
      </p:pic>
      <p:pic>
        <p:nvPicPr>
          <p:cNvPr id="12" name="Picture 11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92B4829F-6A52-CD11-E43E-136E26F10C7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757" y="6307304"/>
            <a:ext cx="880355" cy="439763"/>
          </a:xfrm>
          <a:prstGeom prst="rect">
            <a:avLst/>
          </a:prstGeom>
        </p:spPr>
      </p:pic>
      <p:pic>
        <p:nvPicPr>
          <p:cNvPr id="13" name="Picture 2" descr="Department for Transport - Wikipedia">
            <a:extLst>
              <a:ext uri="{FF2B5EF4-FFF2-40B4-BE49-F238E27FC236}">
                <a16:creationId xmlns:a16="http://schemas.microsoft.com/office/drawing/2014/main" id="{DE672F38-DEB3-4C38-80B4-E14B0E509A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6228040"/>
            <a:ext cx="691180" cy="43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814898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FA2022-4DC1-EB0E-88DD-76A5851F2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B570CA-7A4B-83AE-1879-5B2D39805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decarbonisingroads.co.uk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9D9C-394D-AB21-1902-461629BF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522C3FA-0A8D-EDAC-7820-95AA541DA304}"/>
              </a:ext>
            </a:extLst>
          </p:cNvPr>
          <p:cNvSpPr txBox="1">
            <a:spLocks/>
          </p:cNvSpPr>
          <p:nvPr userDrawn="1"/>
        </p:nvSpPr>
        <p:spPr>
          <a:xfrm>
            <a:off x="9690238" y="6483542"/>
            <a:ext cx="18288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C8C581-3648-422B-A088-59AD78A0F127}" type="slidenum">
              <a:rPr lang="en-GB" sz="800" smtClean="0"/>
              <a:pPr/>
              <a:t>‹#›</a:t>
            </a:fld>
            <a:endParaRPr lang="en-GB" sz="800"/>
          </a:p>
        </p:txBody>
      </p:sp>
      <p:pic>
        <p:nvPicPr>
          <p:cNvPr id="6" name="Picture 5" descr="A yellow and black logo&#10;&#10;Description automatically generated">
            <a:extLst>
              <a:ext uri="{FF2B5EF4-FFF2-40B4-BE49-F238E27FC236}">
                <a16:creationId xmlns:a16="http://schemas.microsoft.com/office/drawing/2014/main" id="{4960EFE6-A0C5-C0F2-F744-659B9990CF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660" y="6333161"/>
            <a:ext cx="804058" cy="33464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4C5ADF1-7942-BBC7-CF76-7C978ECC82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6308" y="6408592"/>
            <a:ext cx="960425" cy="248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4235DE-2139-AE8D-E724-C50776E9CFD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66" y="6330230"/>
            <a:ext cx="1124539" cy="292709"/>
          </a:xfrm>
          <a:prstGeom prst="rect">
            <a:avLst/>
          </a:prstGeom>
        </p:spPr>
      </p:pic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7556D30A-1D2F-400A-F3F0-448382ADAF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37"/>
          <a:stretch/>
        </p:blipFill>
        <p:spPr>
          <a:xfrm>
            <a:off x="10216505" y="6241312"/>
            <a:ext cx="949205" cy="404345"/>
          </a:xfrm>
          <a:prstGeom prst="rect">
            <a:avLst/>
          </a:prstGeom>
        </p:spPr>
      </p:pic>
      <p:pic>
        <p:nvPicPr>
          <p:cNvPr id="10" name="Picture 9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0BD96A7C-2ED7-A19D-104A-9BD5400333C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757" y="6307304"/>
            <a:ext cx="880355" cy="439763"/>
          </a:xfrm>
          <a:prstGeom prst="rect">
            <a:avLst/>
          </a:prstGeom>
        </p:spPr>
      </p:pic>
      <p:pic>
        <p:nvPicPr>
          <p:cNvPr id="11" name="Picture 2" descr="Department for Transport - Wikipedia">
            <a:extLst>
              <a:ext uri="{FF2B5EF4-FFF2-40B4-BE49-F238E27FC236}">
                <a16:creationId xmlns:a16="http://schemas.microsoft.com/office/drawing/2014/main" id="{9BDC8D4A-B315-FD83-B265-14DC497928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6228040"/>
            <a:ext cx="691180" cy="43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262204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A1E6B-9826-DB7F-F935-B0E61B710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B7933-36FA-2792-117F-BD1D9E51F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A65BB-9380-5D68-4289-BD09FC0049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25EC47-1084-1F32-339F-97D109C64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C55AEA-A600-08CF-BA80-19F0C4600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decarbonisingroads.co.uk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3FAA6-5C12-083D-06C8-9D3D5499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84BF97E-3B51-C339-CD37-8B61A676769E}"/>
              </a:ext>
            </a:extLst>
          </p:cNvPr>
          <p:cNvSpPr txBox="1">
            <a:spLocks/>
          </p:cNvSpPr>
          <p:nvPr userDrawn="1"/>
        </p:nvSpPr>
        <p:spPr>
          <a:xfrm>
            <a:off x="584603" y="6411384"/>
            <a:ext cx="18288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9E2650-3D54-4CC8-AE4C-44B0CB136A21}" type="datetimeFigureOut">
              <a:rPr lang="en-GB" sz="800" smtClean="0"/>
              <a:pPr/>
              <a:t>10/11/2025</a:t>
            </a:fld>
            <a:endParaRPr lang="en-GB" sz="80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4F1CE2E-1782-7F2E-CB4B-FED5738561D7}"/>
              </a:ext>
            </a:extLst>
          </p:cNvPr>
          <p:cNvSpPr txBox="1">
            <a:spLocks/>
          </p:cNvSpPr>
          <p:nvPr userDrawn="1"/>
        </p:nvSpPr>
        <p:spPr>
          <a:xfrm>
            <a:off x="9690238" y="6483542"/>
            <a:ext cx="18288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C8C581-3648-422B-A088-59AD78A0F127}" type="slidenum">
              <a:rPr lang="en-GB" sz="800" smtClean="0"/>
              <a:pPr/>
              <a:t>‹#›</a:t>
            </a:fld>
            <a:endParaRPr lang="en-GB" sz="800"/>
          </a:p>
        </p:txBody>
      </p:sp>
      <p:pic>
        <p:nvPicPr>
          <p:cNvPr id="10" name="Picture 9" descr="A yellow and black logo&#10;&#10;Description automatically generated">
            <a:extLst>
              <a:ext uri="{FF2B5EF4-FFF2-40B4-BE49-F238E27FC236}">
                <a16:creationId xmlns:a16="http://schemas.microsoft.com/office/drawing/2014/main" id="{7D67DAE7-0E65-FDE6-DD38-99CBB7A1A5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24" y="6340304"/>
            <a:ext cx="804058" cy="33464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452B8F2-CB7E-7995-42B1-86464A6D56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6308" y="6408592"/>
            <a:ext cx="960425" cy="248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16DF06-5B5C-E2EC-4CF8-0F9A760C3CF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818" y="6337188"/>
            <a:ext cx="1124539" cy="292709"/>
          </a:xfrm>
          <a:prstGeom prst="rect">
            <a:avLst/>
          </a:prstGeom>
        </p:spPr>
      </p:pic>
      <p:pic>
        <p:nvPicPr>
          <p:cNvPr id="13" name="Picture 12" descr="A close-up of a logo&#10;&#10;Description automatically generated">
            <a:extLst>
              <a:ext uri="{FF2B5EF4-FFF2-40B4-BE49-F238E27FC236}">
                <a16:creationId xmlns:a16="http://schemas.microsoft.com/office/drawing/2014/main" id="{BD5FFE25-43A6-68FD-2C75-48C5645C64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37"/>
          <a:stretch/>
        </p:blipFill>
        <p:spPr>
          <a:xfrm>
            <a:off x="10250738" y="6245748"/>
            <a:ext cx="949205" cy="404345"/>
          </a:xfrm>
          <a:prstGeom prst="rect">
            <a:avLst/>
          </a:prstGeom>
        </p:spPr>
      </p:pic>
      <p:pic>
        <p:nvPicPr>
          <p:cNvPr id="14" name="Picture 1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9EC75EE8-762B-AAAE-BBAA-8051511D4E9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757" y="6307304"/>
            <a:ext cx="880355" cy="439763"/>
          </a:xfrm>
          <a:prstGeom prst="rect">
            <a:avLst/>
          </a:prstGeom>
        </p:spPr>
      </p:pic>
      <p:pic>
        <p:nvPicPr>
          <p:cNvPr id="15" name="Picture 2" descr="Department for Transport - Wikipedia">
            <a:extLst>
              <a:ext uri="{FF2B5EF4-FFF2-40B4-BE49-F238E27FC236}">
                <a16:creationId xmlns:a16="http://schemas.microsoft.com/office/drawing/2014/main" id="{F27B3FBB-8415-DD14-6DF9-C14F8FC69F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6228040"/>
            <a:ext cx="691180" cy="43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19934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98CBB-B9F3-BE84-A888-4D367347F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4F5899-A37D-0E3B-FBF2-9CFDD13523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BA58EE-5CC5-7A95-B068-BCD29C3D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14F3CA-6492-EF9E-9C4A-2101E829C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86E108-4623-8724-08B6-7D265BE5E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decarbonisingroads.co.uk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E62DBF-B06B-21AA-BEBE-045A48196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2FFCF9A-3EC2-0369-E0F7-094E79B87316}"/>
              </a:ext>
            </a:extLst>
          </p:cNvPr>
          <p:cNvSpPr txBox="1">
            <a:spLocks/>
          </p:cNvSpPr>
          <p:nvPr userDrawn="1"/>
        </p:nvSpPr>
        <p:spPr>
          <a:xfrm>
            <a:off x="584603" y="6411384"/>
            <a:ext cx="18288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9E2650-3D54-4CC8-AE4C-44B0CB136A21}" type="datetimeFigureOut">
              <a:rPr lang="en-GB" sz="800" smtClean="0"/>
              <a:pPr/>
              <a:t>10/11/2025</a:t>
            </a:fld>
            <a:endParaRPr lang="en-GB" sz="80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5C8DB1F-51C1-62AB-633F-2EE4F14C4CCD}"/>
              </a:ext>
            </a:extLst>
          </p:cNvPr>
          <p:cNvSpPr txBox="1">
            <a:spLocks/>
          </p:cNvSpPr>
          <p:nvPr userDrawn="1"/>
        </p:nvSpPr>
        <p:spPr>
          <a:xfrm>
            <a:off x="9690238" y="6483542"/>
            <a:ext cx="18288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C8C581-3648-422B-A088-59AD78A0F127}" type="slidenum">
              <a:rPr lang="en-GB" sz="800" smtClean="0"/>
              <a:pPr/>
              <a:t>‹#›</a:t>
            </a:fld>
            <a:endParaRPr lang="en-GB" sz="800"/>
          </a:p>
        </p:txBody>
      </p:sp>
      <p:pic>
        <p:nvPicPr>
          <p:cNvPr id="10" name="Picture 9" descr="A yellow and black logo&#10;&#10;Description automatically generated">
            <a:extLst>
              <a:ext uri="{FF2B5EF4-FFF2-40B4-BE49-F238E27FC236}">
                <a16:creationId xmlns:a16="http://schemas.microsoft.com/office/drawing/2014/main" id="{E3472F91-BBBB-108F-295C-5ED02A492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009" y="6352758"/>
            <a:ext cx="804058" cy="33464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AB9C5A0-18D8-A192-40A6-927D3E5762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6308" y="6408592"/>
            <a:ext cx="960425" cy="248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19588B-9650-D984-F4DA-11ACA9ADDB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859" y="6356351"/>
            <a:ext cx="1124539" cy="292709"/>
          </a:xfrm>
          <a:prstGeom prst="rect">
            <a:avLst/>
          </a:prstGeom>
        </p:spPr>
      </p:pic>
      <p:pic>
        <p:nvPicPr>
          <p:cNvPr id="13" name="Picture 12" descr="A close-up of a logo&#10;&#10;Description automatically generated">
            <a:extLst>
              <a:ext uri="{FF2B5EF4-FFF2-40B4-BE49-F238E27FC236}">
                <a16:creationId xmlns:a16="http://schemas.microsoft.com/office/drawing/2014/main" id="{5013B3C3-6CA3-9B63-24F7-35DEC43D28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37"/>
          <a:stretch/>
        </p:blipFill>
        <p:spPr>
          <a:xfrm>
            <a:off x="10180398" y="6250455"/>
            <a:ext cx="949205" cy="404345"/>
          </a:xfrm>
          <a:prstGeom prst="rect">
            <a:avLst/>
          </a:prstGeom>
        </p:spPr>
      </p:pic>
      <p:pic>
        <p:nvPicPr>
          <p:cNvPr id="14" name="Picture 1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28BD4335-A52C-E166-9B45-21336A36468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757" y="6307304"/>
            <a:ext cx="880355" cy="439763"/>
          </a:xfrm>
          <a:prstGeom prst="rect">
            <a:avLst/>
          </a:prstGeom>
        </p:spPr>
      </p:pic>
      <p:pic>
        <p:nvPicPr>
          <p:cNvPr id="15" name="Picture 2" descr="Department for Transport - Wikipedia">
            <a:extLst>
              <a:ext uri="{FF2B5EF4-FFF2-40B4-BE49-F238E27FC236}">
                <a16:creationId xmlns:a16="http://schemas.microsoft.com/office/drawing/2014/main" id="{4948D42D-E037-C1F1-0C86-E9B6BB2E7E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6228040"/>
            <a:ext cx="691180" cy="43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47180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B5CCB-B6A6-DE36-0219-200CD94D6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1CE0A6-18DD-5DD2-5146-82C05A311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D3D56-161B-1628-EFB6-0B28DBBDF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9A4FF-60BE-30C1-2D3E-84BB56A48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decarbonisingroads.co.uk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F626C-1F68-8D76-D370-F545D924D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BABF20B-3D7A-332E-57ED-511471753BE2}"/>
              </a:ext>
            </a:extLst>
          </p:cNvPr>
          <p:cNvSpPr txBox="1">
            <a:spLocks/>
          </p:cNvSpPr>
          <p:nvPr userDrawn="1"/>
        </p:nvSpPr>
        <p:spPr>
          <a:xfrm>
            <a:off x="584603" y="6411384"/>
            <a:ext cx="18288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9E2650-3D54-4CC8-AE4C-44B0CB136A21}" type="datetimeFigureOut">
              <a:rPr lang="en-GB" sz="800" smtClean="0"/>
              <a:pPr/>
              <a:t>10/11/2025</a:t>
            </a:fld>
            <a:endParaRPr lang="en-GB" sz="80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252B894-0A6A-BFE3-0099-7EA83567FC24}"/>
              </a:ext>
            </a:extLst>
          </p:cNvPr>
          <p:cNvSpPr txBox="1">
            <a:spLocks/>
          </p:cNvSpPr>
          <p:nvPr userDrawn="1"/>
        </p:nvSpPr>
        <p:spPr>
          <a:xfrm>
            <a:off x="9690238" y="6483542"/>
            <a:ext cx="18288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C8C581-3648-422B-A088-59AD78A0F127}" type="slidenum">
              <a:rPr lang="en-GB" sz="800" smtClean="0"/>
              <a:pPr/>
              <a:t>‹#›</a:t>
            </a:fld>
            <a:endParaRPr lang="en-GB" sz="800"/>
          </a:p>
        </p:txBody>
      </p:sp>
      <p:pic>
        <p:nvPicPr>
          <p:cNvPr id="9" name="Picture 8" descr="A yellow and black logo&#10;&#10;Description automatically generated">
            <a:extLst>
              <a:ext uri="{FF2B5EF4-FFF2-40B4-BE49-F238E27FC236}">
                <a16:creationId xmlns:a16="http://schemas.microsoft.com/office/drawing/2014/main" id="{00029261-210B-659E-D3C1-39B132B8BA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794" y="6344615"/>
            <a:ext cx="804058" cy="33464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37F2527-1E32-3F6B-58F8-FABD5D279C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6308" y="6408592"/>
            <a:ext cx="960425" cy="248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1AF19C-6CFA-F522-280D-F5DE6AF0A2A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581" y="6324392"/>
            <a:ext cx="1124539" cy="292709"/>
          </a:xfrm>
          <a:prstGeom prst="rect">
            <a:avLst/>
          </a:prstGeom>
        </p:spPr>
      </p:pic>
      <p:pic>
        <p:nvPicPr>
          <p:cNvPr id="12" name="Picture 11" descr="A close-up of a logo&#10;&#10;Description automatically generated">
            <a:extLst>
              <a:ext uri="{FF2B5EF4-FFF2-40B4-BE49-F238E27FC236}">
                <a16:creationId xmlns:a16="http://schemas.microsoft.com/office/drawing/2014/main" id="{7E1FFE4A-94FA-EF14-DC16-84BA108EE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37"/>
          <a:stretch/>
        </p:blipFill>
        <p:spPr>
          <a:xfrm>
            <a:off x="10238589" y="6226011"/>
            <a:ext cx="949205" cy="404345"/>
          </a:xfrm>
          <a:prstGeom prst="rect">
            <a:avLst/>
          </a:prstGeom>
        </p:spPr>
      </p:pic>
      <p:pic>
        <p:nvPicPr>
          <p:cNvPr id="13" name="Picture 1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9EC84AB-8C0C-0078-5A8D-BEAB3CC4F22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757" y="6307304"/>
            <a:ext cx="880355" cy="439763"/>
          </a:xfrm>
          <a:prstGeom prst="rect">
            <a:avLst/>
          </a:prstGeom>
        </p:spPr>
      </p:pic>
      <p:pic>
        <p:nvPicPr>
          <p:cNvPr id="14" name="Picture 2" descr="Department for Transport - Wikipedia">
            <a:extLst>
              <a:ext uri="{FF2B5EF4-FFF2-40B4-BE49-F238E27FC236}">
                <a16:creationId xmlns:a16="http://schemas.microsoft.com/office/drawing/2014/main" id="{73BEB4F5-319D-CD2D-DCF5-4AE65366013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6228040"/>
            <a:ext cx="691180" cy="43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873966"/>
      </p:ext>
    </p:extLst>
  </p:cSld>
  <p:clrMapOvr>
    <a:masterClrMapping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D1845C-5700-CEFD-5337-C97CBA45D3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B1D7B0-D4FE-C4E6-771F-93F49D3950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D6E63-E855-96DC-8C26-7EA419692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31F5B-C435-635B-123E-90D152C7C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decarbonisingroads.co.uk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744B4-94F9-0192-165F-D192EC063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D683D0D-F817-D235-4E38-7E0783719150}"/>
              </a:ext>
            </a:extLst>
          </p:cNvPr>
          <p:cNvSpPr txBox="1">
            <a:spLocks/>
          </p:cNvSpPr>
          <p:nvPr userDrawn="1"/>
        </p:nvSpPr>
        <p:spPr>
          <a:xfrm>
            <a:off x="584603" y="6411384"/>
            <a:ext cx="18288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9E2650-3D54-4CC8-AE4C-44B0CB136A21}" type="datetimeFigureOut">
              <a:rPr lang="en-GB" sz="800" smtClean="0"/>
              <a:pPr/>
              <a:t>10/11/2025</a:t>
            </a:fld>
            <a:endParaRPr lang="en-GB" sz="80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7B8A4B9-1F7F-7B01-CC4D-05063C4B71F2}"/>
              </a:ext>
            </a:extLst>
          </p:cNvPr>
          <p:cNvSpPr txBox="1">
            <a:spLocks/>
          </p:cNvSpPr>
          <p:nvPr userDrawn="1"/>
        </p:nvSpPr>
        <p:spPr>
          <a:xfrm>
            <a:off x="9690238" y="6483542"/>
            <a:ext cx="18288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C8C581-3648-422B-A088-59AD78A0F127}" type="slidenum">
              <a:rPr lang="en-GB" sz="800" smtClean="0"/>
              <a:pPr/>
              <a:t>‹#›</a:t>
            </a:fld>
            <a:endParaRPr lang="en-GB" sz="800"/>
          </a:p>
        </p:txBody>
      </p:sp>
      <p:pic>
        <p:nvPicPr>
          <p:cNvPr id="9" name="Picture 8" descr="A yellow and black logo&#10;&#10;Description automatically generated">
            <a:extLst>
              <a:ext uri="{FF2B5EF4-FFF2-40B4-BE49-F238E27FC236}">
                <a16:creationId xmlns:a16="http://schemas.microsoft.com/office/drawing/2014/main" id="{018B3C02-2B12-F478-8559-24B18B2BEE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104" y="6343087"/>
            <a:ext cx="804058" cy="33464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7CF6F19-3846-98C4-F852-EABAEC45CD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6308" y="6408592"/>
            <a:ext cx="960425" cy="248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4F620D-BD3C-537B-8A69-9DC9A01FBF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17" y="6337188"/>
            <a:ext cx="1124539" cy="292709"/>
          </a:xfrm>
          <a:prstGeom prst="rect">
            <a:avLst/>
          </a:prstGeom>
        </p:spPr>
      </p:pic>
      <p:pic>
        <p:nvPicPr>
          <p:cNvPr id="12" name="Picture 11" descr="A close-up of a logo&#10;&#10;Description automatically generated">
            <a:extLst>
              <a:ext uri="{FF2B5EF4-FFF2-40B4-BE49-F238E27FC236}">
                <a16:creationId xmlns:a16="http://schemas.microsoft.com/office/drawing/2014/main" id="{4541BFEE-0881-3207-26D8-15D62F3579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37"/>
          <a:stretch/>
        </p:blipFill>
        <p:spPr>
          <a:xfrm>
            <a:off x="10229261" y="6229636"/>
            <a:ext cx="949205" cy="404345"/>
          </a:xfrm>
          <a:prstGeom prst="rect">
            <a:avLst/>
          </a:prstGeom>
        </p:spPr>
      </p:pic>
      <p:pic>
        <p:nvPicPr>
          <p:cNvPr id="13" name="Picture 1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2D90B58-B51A-A4B8-80B6-B892C0FB601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757" y="6307304"/>
            <a:ext cx="880355" cy="439763"/>
          </a:xfrm>
          <a:prstGeom prst="rect">
            <a:avLst/>
          </a:prstGeom>
        </p:spPr>
      </p:pic>
      <p:pic>
        <p:nvPicPr>
          <p:cNvPr id="14" name="Picture 2" descr="Department for Transport - Wikipedia">
            <a:extLst>
              <a:ext uri="{FF2B5EF4-FFF2-40B4-BE49-F238E27FC236}">
                <a16:creationId xmlns:a16="http://schemas.microsoft.com/office/drawing/2014/main" id="{FEE2FA10-43A9-3B72-1D8E-311995116A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6228040"/>
            <a:ext cx="691180" cy="43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941331"/>
      </p:ext>
    </p:extLst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F8C495F-2ED1-3B83-EFB3-7D3F1027EF5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703277"/>
            <a:ext cx="11233150" cy="4678473"/>
          </a:xfrm>
        </p:spPr>
        <p:txBody>
          <a:bodyPr numCol="2" spcCol="36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E64847D-3D5D-BA7C-1FE1-7556845965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"/>
            <a:ext cx="11233151" cy="1089025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en-GB"/>
              <a:t>Two columns of text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35819-D946-D333-6A78-8BDAB021A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4" y="6508752"/>
            <a:ext cx="485776" cy="2222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1" i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</a:lstStyle>
          <a:p>
            <a:fld id="{D63BC410-9C02-4BC6-8378-D69DEB8A75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734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FA2022-4DC1-EB0E-88DD-76A5851F2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B570CA-7A4B-83AE-1879-5B2D39805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decarbonisingroads.co.uk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D9D9C-394D-AB21-1902-461629BF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522C3FA-0A8D-EDAC-7820-95AA541DA304}"/>
              </a:ext>
            </a:extLst>
          </p:cNvPr>
          <p:cNvSpPr txBox="1">
            <a:spLocks/>
          </p:cNvSpPr>
          <p:nvPr userDrawn="1"/>
        </p:nvSpPr>
        <p:spPr>
          <a:xfrm>
            <a:off x="9690238" y="6483542"/>
            <a:ext cx="18288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C8C581-3648-422B-A088-59AD78A0F127}" type="slidenum">
              <a:rPr lang="en-GB" sz="800" smtClean="0"/>
              <a:pPr/>
              <a:t>‹#›</a:t>
            </a:fld>
            <a:endParaRPr lang="en-GB" sz="800"/>
          </a:p>
        </p:txBody>
      </p:sp>
      <p:pic>
        <p:nvPicPr>
          <p:cNvPr id="6" name="Picture 5" descr="A yellow and black logo&#10;&#10;Description automatically generated">
            <a:extLst>
              <a:ext uri="{FF2B5EF4-FFF2-40B4-BE49-F238E27FC236}">
                <a16:creationId xmlns:a16="http://schemas.microsoft.com/office/drawing/2014/main" id="{4960EFE6-A0C5-C0F2-F744-659B9990CF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660" y="6333161"/>
            <a:ext cx="804058" cy="33464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4C5ADF1-7942-BBC7-CF76-7C978ECC82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71537" y="6396658"/>
            <a:ext cx="960425" cy="248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4235DE-2139-AE8D-E724-C50776E9CFD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66" y="6330230"/>
            <a:ext cx="1124539" cy="292709"/>
          </a:xfrm>
          <a:prstGeom prst="rect">
            <a:avLst/>
          </a:prstGeom>
        </p:spPr>
      </p:pic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7556D30A-1D2F-400A-F3F0-448382ADAF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37"/>
          <a:stretch/>
        </p:blipFill>
        <p:spPr>
          <a:xfrm>
            <a:off x="10216505" y="6241312"/>
            <a:ext cx="949205" cy="404345"/>
          </a:xfrm>
          <a:prstGeom prst="rect">
            <a:avLst/>
          </a:prstGeom>
        </p:spPr>
      </p:pic>
      <p:pic>
        <p:nvPicPr>
          <p:cNvPr id="10" name="Picture 9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0BD96A7C-2ED7-A19D-104A-9BD5400333C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757" y="6307304"/>
            <a:ext cx="880355" cy="439763"/>
          </a:xfrm>
          <a:prstGeom prst="rect">
            <a:avLst/>
          </a:prstGeom>
        </p:spPr>
      </p:pic>
      <p:pic>
        <p:nvPicPr>
          <p:cNvPr id="11" name="Picture 2" descr="Department for Transport - Wikipedia">
            <a:extLst>
              <a:ext uri="{FF2B5EF4-FFF2-40B4-BE49-F238E27FC236}">
                <a16:creationId xmlns:a16="http://schemas.microsoft.com/office/drawing/2014/main" id="{9BDC8D4A-B315-FD83-B265-14DC497928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229" y="6216106"/>
            <a:ext cx="691180" cy="43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2608A66D-EF1D-3C30-626A-F68DA41A2DB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32" y="6207509"/>
            <a:ext cx="1658115" cy="51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20535"/>
      </p:ext>
    </p:extLst>
  </p:cSld>
  <p:clrMapOvr>
    <a:masterClrMapping/>
  </p:clrMapOvr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A1E6B-9826-DB7F-F935-B0E61B710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B7933-36FA-2792-117F-BD1D9E51F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A65BB-9380-5D68-4289-BD09FC0049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Date Placeholder 1">
            <a:extLst>
              <a:ext uri="{FF2B5EF4-FFF2-40B4-BE49-F238E27FC236}">
                <a16:creationId xmlns:a16="http://schemas.microsoft.com/office/drawing/2014/main" id="{6559428B-CD8E-39D5-592C-4E189698BD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506524B1-1E3F-63F4-1D00-FA7579666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en-US"/>
              <a:t>decarbonisingroads.co.uk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AA64623F-8413-F69E-DB95-E53CA16A9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E7F1E1D8-9A8C-5689-D826-9FEFA0B13335}"/>
              </a:ext>
            </a:extLst>
          </p:cNvPr>
          <p:cNvSpPr txBox="1">
            <a:spLocks/>
          </p:cNvSpPr>
          <p:nvPr userDrawn="1"/>
        </p:nvSpPr>
        <p:spPr>
          <a:xfrm>
            <a:off x="9690238" y="6483542"/>
            <a:ext cx="18288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C8C581-3648-422B-A088-59AD78A0F127}" type="slidenum">
              <a:rPr lang="en-GB" sz="800" smtClean="0"/>
              <a:pPr/>
              <a:t>‹#›</a:t>
            </a:fld>
            <a:endParaRPr lang="en-GB" sz="800"/>
          </a:p>
        </p:txBody>
      </p:sp>
      <p:pic>
        <p:nvPicPr>
          <p:cNvPr id="20" name="Picture 19" descr="A yellow and black logo&#10;&#10;Description automatically generated">
            <a:extLst>
              <a:ext uri="{FF2B5EF4-FFF2-40B4-BE49-F238E27FC236}">
                <a16:creationId xmlns:a16="http://schemas.microsoft.com/office/drawing/2014/main" id="{2BD4825A-619B-B81D-99AE-C757C3F5EA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660" y="6333161"/>
            <a:ext cx="804058" cy="33464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98FB498D-D637-A36F-D85B-3413E36DDB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71537" y="6396658"/>
            <a:ext cx="960425" cy="2489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2EAF94-3895-3E4A-B3EA-0D58C324A4D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66" y="6330230"/>
            <a:ext cx="1124539" cy="292709"/>
          </a:xfrm>
          <a:prstGeom prst="rect">
            <a:avLst/>
          </a:prstGeom>
        </p:spPr>
      </p:pic>
      <p:pic>
        <p:nvPicPr>
          <p:cNvPr id="23" name="Picture 22" descr="A close-up of a logo&#10;&#10;Description automatically generated">
            <a:extLst>
              <a:ext uri="{FF2B5EF4-FFF2-40B4-BE49-F238E27FC236}">
                <a16:creationId xmlns:a16="http://schemas.microsoft.com/office/drawing/2014/main" id="{91AFA05C-9CD1-16BB-55C2-7811AF194D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37"/>
          <a:stretch/>
        </p:blipFill>
        <p:spPr>
          <a:xfrm>
            <a:off x="10216505" y="6241312"/>
            <a:ext cx="949205" cy="404345"/>
          </a:xfrm>
          <a:prstGeom prst="rect">
            <a:avLst/>
          </a:prstGeom>
        </p:spPr>
      </p:pic>
      <p:pic>
        <p:nvPicPr>
          <p:cNvPr id="24" name="Picture 2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C7E779F0-D2FE-B97B-BB68-2D0AD7CE738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757" y="6307304"/>
            <a:ext cx="880355" cy="439763"/>
          </a:xfrm>
          <a:prstGeom prst="rect">
            <a:avLst/>
          </a:prstGeom>
        </p:spPr>
      </p:pic>
      <p:pic>
        <p:nvPicPr>
          <p:cNvPr id="25" name="Picture 2" descr="Department for Transport - Wikipedia">
            <a:extLst>
              <a:ext uri="{FF2B5EF4-FFF2-40B4-BE49-F238E27FC236}">
                <a16:creationId xmlns:a16="http://schemas.microsoft.com/office/drawing/2014/main" id="{B5CE211F-34CA-CE53-1A8F-7CB90854C7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229" y="6216106"/>
            <a:ext cx="691180" cy="43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53A1FD68-DDA3-A996-E37C-855EF7F535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32" y="6207509"/>
            <a:ext cx="1658115" cy="51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237417"/>
      </p:ext>
    </p:extLst>
  </p:cSld>
  <p:clrMapOvr>
    <a:masterClrMapping/>
  </p:clrMapOvr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98CBB-B9F3-BE84-A888-4D367347F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4F5899-A37D-0E3B-FBF2-9CFDD13523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BA58EE-5CC5-7A95-B068-BCD29C3D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Date Placeholder 1">
            <a:extLst>
              <a:ext uri="{FF2B5EF4-FFF2-40B4-BE49-F238E27FC236}">
                <a16:creationId xmlns:a16="http://schemas.microsoft.com/office/drawing/2014/main" id="{E32795AD-ACE5-7138-FA66-20952F9A3F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DC7C6040-C203-ACF1-3140-32AEB10C5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en-US"/>
              <a:t>decarbonisingroads.co.uk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B2CA3F47-147B-9D48-EAD2-4461422E9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3C9A7F46-BE61-527B-84B1-2EEA7D817874}"/>
              </a:ext>
            </a:extLst>
          </p:cNvPr>
          <p:cNvSpPr txBox="1">
            <a:spLocks/>
          </p:cNvSpPr>
          <p:nvPr userDrawn="1"/>
        </p:nvSpPr>
        <p:spPr>
          <a:xfrm>
            <a:off x="9690238" y="6483542"/>
            <a:ext cx="18288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C8C581-3648-422B-A088-59AD78A0F127}" type="slidenum">
              <a:rPr lang="en-GB" sz="800" smtClean="0"/>
              <a:pPr/>
              <a:t>‹#›</a:t>
            </a:fld>
            <a:endParaRPr lang="en-GB" sz="800"/>
          </a:p>
        </p:txBody>
      </p:sp>
      <p:pic>
        <p:nvPicPr>
          <p:cNvPr id="20" name="Picture 19" descr="A yellow and black logo&#10;&#10;Description automatically generated">
            <a:extLst>
              <a:ext uri="{FF2B5EF4-FFF2-40B4-BE49-F238E27FC236}">
                <a16:creationId xmlns:a16="http://schemas.microsoft.com/office/drawing/2014/main" id="{0E6CE015-9BBC-D43F-6524-8E9743E8AC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660" y="6333161"/>
            <a:ext cx="804058" cy="33464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8B157B47-A318-8694-077B-EA60ABFAF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71537" y="6396658"/>
            <a:ext cx="960425" cy="2489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C66E86A-015D-7C6A-642D-CCD14E645DB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66" y="6330230"/>
            <a:ext cx="1124539" cy="292709"/>
          </a:xfrm>
          <a:prstGeom prst="rect">
            <a:avLst/>
          </a:prstGeom>
        </p:spPr>
      </p:pic>
      <p:pic>
        <p:nvPicPr>
          <p:cNvPr id="23" name="Picture 22" descr="A close-up of a logo&#10;&#10;Description automatically generated">
            <a:extLst>
              <a:ext uri="{FF2B5EF4-FFF2-40B4-BE49-F238E27FC236}">
                <a16:creationId xmlns:a16="http://schemas.microsoft.com/office/drawing/2014/main" id="{1098CC7E-035E-8AE9-4945-C83382EA21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37"/>
          <a:stretch/>
        </p:blipFill>
        <p:spPr>
          <a:xfrm>
            <a:off x="10216505" y="6241312"/>
            <a:ext cx="949205" cy="404345"/>
          </a:xfrm>
          <a:prstGeom prst="rect">
            <a:avLst/>
          </a:prstGeom>
        </p:spPr>
      </p:pic>
      <p:pic>
        <p:nvPicPr>
          <p:cNvPr id="24" name="Picture 2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0461E27B-5A69-9C1E-DAFF-6360F33745A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757" y="6307304"/>
            <a:ext cx="880355" cy="439763"/>
          </a:xfrm>
          <a:prstGeom prst="rect">
            <a:avLst/>
          </a:prstGeom>
        </p:spPr>
      </p:pic>
      <p:pic>
        <p:nvPicPr>
          <p:cNvPr id="25" name="Picture 2" descr="Department for Transport - Wikipedia">
            <a:extLst>
              <a:ext uri="{FF2B5EF4-FFF2-40B4-BE49-F238E27FC236}">
                <a16:creationId xmlns:a16="http://schemas.microsoft.com/office/drawing/2014/main" id="{BF42A9B4-E88F-B478-565F-C2CED682F3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229" y="6216106"/>
            <a:ext cx="691180" cy="43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403DC564-162D-0FB1-D32B-BEB00E367F3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32" y="6207509"/>
            <a:ext cx="1658115" cy="51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59253"/>
      </p:ext>
    </p:extLst>
  </p:cSld>
  <p:clrMapOvr>
    <a:masterClrMapping/>
  </p:clrMapOvr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B5CCB-B6A6-DE36-0219-200CD94D6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1CE0A6-18DD-5DD2-5146-82C05A311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E3D4FE3C-CA67-3258-B58C-F63B532029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8705CDC2-7A53-346D-D6BE-7AF105EAD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en-US"/>
              <a:t>decarbonisingroads.co.uk</a:t>
            </a: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574703C0-027B-C896-EE7F-206DA38A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7B92D7C-70B5-DE77-35F0-2C20C095DDA9}"/>
              </a:ext>
            </a:extLst>
          </p:cNvPr>
          <p:cNvSpPr txBox="1">
            <a:spLocks/>
          </p:cNvSpPr>
          <p:nvPr userDrawn="1"/>
        </p:nvSpPr>
        <p:spPr>
          <a:xfrm>
            <a:off x="9690238" y="6483542"/>
            <a:ext cx="18288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C8C581-3648-422B-A088-59AD78A0F127}" type="slidenum">
              <a:rPr lang="en-GB" sz="800" smtClean="0"/>
              <a:pPr/>
              <a:t>‹#›</a:t>
            </a:fld>
            <a:endParaRPr lang="en-GB" sz="800"/>
          </a:p>
        </p:txBody>
      </p:sp>
      <p:pic>
        <p:nvPicPr>
          <p:cNvPr id="19" name="Picture 18" descr="A yellow and black logo&#10;&#10;Description automatically generated">
            <a:extLst>
              <a:ext uri="{FF2B5EF4-FFF2-40B4-BE49-F238E27FC236}">
                <a16:creationId xmlns:a16="http://schemas.microsoft.com/office/drawing/2014/main" id="{C77E96E3-76F2-E585-C006-B4122622EE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660" y="6333161"/>
            <a:ext cx="804058" cy="33464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656CE28D-8A18-BDEC-2772-155C07582B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71537" y="6396658"/>
            <a:ext cx="960425" cy="2489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597B415-6C48-C29A-4FA3-C99E844A491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66" y="6330230"/>
            <a:ext cx="1124539" cy="292709"/>
          </a:xfrm>
          <a:prstGeom prst="rect">
            <a:avLst/>
          </a:prstGeom>
        </p:spPr>
      </p:pic>
      <p:pic>
        <p:nvPicPr>
          <p:cNvPr id="22" name="Picture 21" descr="A close-up of a logo&#10;&#10;Description automatically generated">
            <a:extLst>
              <a:ext uri="{FF2B5EF4-FFF2-40B4-BE49-F238E27FC236}">
                <a16:creationId xmlns:a16="http://schemas.microsoft.com/office/drawing/2014/main" id="{F532CC9B-6767-F903-ED86-ECEB5192B3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37"/>
          <a:stretch/>
        </p:blipFill>
        <p:spPr>
          <a:xfrm>
            <a:off x="10216505" y="6241312"/>
            <a:ext cx="949205" cy="404345"/>
          </a:xfrm>
          <a:prstGeom prst="rect">
            <a:avLst/>
          </a:prstGeom>
        </p:spPr>
      </p:pic>
      <p:pic>
        <p:nvPicPr>
          <p:cNvPr id="23" name="Picture 2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D9A9B2AC-14F1-3749-02C4-C5D856F4D7E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757" y="6307304"/>
            <a:ext cx="880355" cy="439763"/>
          </a:xfrm>
          <a:prstGeom prst="rect">
            <a:avLst/>
          </a:prstGeom>
        </p:spPr>
      </p:pic>
      <p:pic>
        <p:nvPicPr>
          <p:cNvPr id="24" name="Picture 2" descr="Department for Transport - Wikipedia">
            <a:extLst>
              <a:ext uri="{FF2B5EF4-FFF2-40B4-BE49-F238E27FC236}">
                <a16:creationId xmlns:a16="http://schemas.microsoft.com/office/drawing/2014/main" id="{9CA8D1F2-7559-9C02-67D6-44B8D910E8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229" y="6216106"/>
            <a:ext cx="691180" cy="43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C1FCE2DF-C8E8-863B-CACF-53CE18C1246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32" y="6207509"/>
            <a:ext cx="1658115" cy="51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81240"/>
      </p:ext>
    </p:extLst>
  </p:cSld>
  <p:clrMapOvr>
    <a:masterClrMapping/>
  </p:clrMapOvr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D1845C-5700-CEFD-5337-C97CBA45D3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B1D7B0-D4FE-C4E6-771F-93F49D3950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C01B2509-7A42-6273-89E8-A287E4C97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BC57E176-07D7-F40F-2322-7F4BCC83A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r>
              <a:rPr lang="en-US"/>
              <a:t>decarbonisingroads.co.uk</a:t>
            </a: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E444E1E6-B09A-8C45-EBF8-1A96304DC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C0091AE-1F20-AA50-3281-167BB808E0B3}"/>
              </a:ext>
            </a:extLst>
          </p:cNvPr>
          <p:cNvSpPr txBox="1">
            <a:spLocks/>
          </p:cNvSpPr>
          <p:nvPr userDrawn="1"/>
        </p:nvSpPr>
        <p:spPr>
          <a:xfrm>
            <a:off x="9690238" y="6483542"/>
            <a:ext cx="18288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C8C581-3648-422B-A088-59AD78A0F127}" type="slidenum">
              <a:rPr lang="en-GB" sz="800" smtClean="0"/>
              <a:pPr/>
              <a:t>‹#›</a:t>
            </a:fld>
            <a:endParaRPr lang="en-GB" sz="800"/>
          </a:p>
        </p:txBody>
      </p:sp>
      <p:pic>
        <p:nvPicPr>
          <p:cNvPr id="19" name="Picture 18" descr="A yellow and black logo&#10;&#10;Description automatically generated">
            <a:extLst>
              <a:ext uri="{FF2B5EF4-FFF2-40B4-BE49-F238E27FC236}">
                <a16:creationId xmlns:a16="http://schemas.microsoft.com/office/drawing/2014/main" id="{E29A45FD-464C-8A3F-6D2D-B6F8BA18FC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660" y="6333161"/>
            <a:ext cx="804058" cy="33464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92BDAD59-3C3B-6C0A-7A02-B963EB2895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71537" y="6396658"/>
            <a:ext cx="960425" cy="2489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450AD1D-79AE-70AA-FE89-D7414F061D8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66" y="6330230"/>
            <a:ext cx="1124539" cy="292709"/>
          </a:xfrm>
          <a:prstGeom prst="rect">
            <a:avLst/>
          </a:prstGeom>
        </p:spPr>
      </p:pic>
      <p:pic>
        <p:nvPicPr>
          <p:cNvPr id="22" name="Picture 21" descr="A close-up of a logo&#10;&#10;Description automatically generated">
            <a:extLst>
              <a:ext uri="{FF2B5EF4-FFF2-40B4-BE49-F238E27FC236}">
                <a16:creationId xmlns:a16="http://schemas.microsoft.com/office/drawing/2014/main" id="{21B7CB17-9AED-4AF4-4D36-5F47F61A68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37"/>
          <a:stretch/>
        </p:blipFill>
        <p:spPr>
          <a:xfrm>
            <a:off x="10216505" y="6241312"/>
            <a:ext cx="949205" cy="404345"/>
          </a:xfrm>
          <a:prstGeom prst="rect">
            <a:avLst/>
          </a:prstGeom>
        </p:spPr>
      </p:pic>
      <p:pic>
        <p:nvPicPr>
          <p:cNvPr id="23" name="Picture 2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60255393-7E86-102C-C2C9-C59AC4437D9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757" y="6307304"/>
            <a:ext cx="880355" cy="439763"/>
          </a:xfrm>
          <a:prstGeom prst="rect">
            <a:avLst/>
          </a:prstGeom>
        </p:spPr>
      </p:pic>
      <p:pic>
        <p:nvPicPr>
          <p:cNvPr id="24" name="Picture 2" descr="Department for Transport - Wikipedia">
            <a:extLst>
              <a:ext uri="{FF2B5EF4-FFF2-40B4-BE49-F238E27FC236}">
                <a16:creationId xmlns:a16="http://schemas.microsoft.com/office/drawing/2014/main" id="{57A6F015-8A47-D4CF-B284-2ECB8971FE3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229" y="6216106"/>
            <a:ext cx="691180" cy="43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A163F757-2D93-7E37-9F38-34D41347809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32" y="6207509"/>
            <a:ext cx="1658115" cy="51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5703"/>
      </p:ext>
    </p:extLst>
  </p:cSld>
  <p:clrMapOvr>
    <a:masterClrMapping/>
  </p:clrMapOvr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%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366940B7-6E6C-7EA5-31BE-0E6F9E19387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20738" y="0"/>
            <a:ext cx="7971263" cy="6858000"/>
          </a:xfrm>
          <a:solidFill>
            <a:schemeClr val="bg1">
              <a:lumMod val="75000"/>
            </a:schemeClr>
          </a:solidFill>
        </p:spPr>
        <p:txBody>
          <a:bodyPr lIns="180000" tIns="180000" rIns="180000" bIns="180000" anchor="ctr"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471DADB-42F3-417C-0D0E-C0C6ABCBB0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5" y="1703277"/>
            <a:ext cx="3287712" cy="46784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3825726-4E8A-8872-9418-5F7083E3B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6" y="1"/>
            <a:ext cx="3288506" cy="1089025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en-GB"/>
              <a:t>One column of text and big image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BEDF2CA-EA17-4592-A85C-111D1981EF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9446" y="294758"/>
            <a:ext cx="981014" cy="540370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8B7697A-CE56-2908-B24D-1E9DD16162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4" y="6508752"/>
            <a:ext cx="485776" cy="2222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1" i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</a:lstStyle>
          <a:p>
            <a:fld id="{D63BC410-9C02-4BC6-8378-D69DEB8A758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Graphic 7">
            <a:extLst>
              <a:ext uri="{FF2B5EF4-FFF2-40B4-BE49-F238E27FC236}">
                <a16:creationId xmlns:a16="http://schemas.microsoft.com/office/drawing/2014/main" id="{BE64221F-21C4-5755-93DE-E2493EF43F44}"/>
              </a:ext>
            </a:extLst>
          </p:cNvPr>
          <p:cNvSpPr/>
          <p:nvPr/>
        </p:nvSpPr>
        <p:spPr>
          <a:xfrm rot="5400000">
            <a:off x="4220738" y="4984751"/>
            <a:ext cx="1871641" cy="1871641"/>
          </a:xfrm>
          <a:custGeom>
            <a:avLst/>
            <a:gdLst>
              <a:gd name="connsiteX0" fmla="*/ 1871641 w 1871641"/>
              <a:gd name="connsiteY0" fmla="*/ 0 h 1871641"/>
              <a:gd name="connsiteX1" fmla="*/ 0 w 1871641"/>
              <a:gd name="connsiteY1" fmla="*/ 1871641 h 1871641"/>
              <a:gd name="connsiteX2" fmla="*/ 1871641 w 1871641"/>
              <a:gd name="connsiteY2" fmla="*/ 1871641 h 1871641"/>
              <a:gd name="connsiteX3" fmla="*/ 1871641 w 1871641"/>
              <a:gd name="connsiteY3" fmla="*/ 0 h 187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1641" h="1871641">
                <a:moveTo>
                  <a:pt x="1871641" y="0"/>
                </a:moveTo>
                <a:cubicBezTo>
                  <a:pt x="1871641" y="1033660"/>
                  <a:pt x="1033712" y="1871641"/>
                  <a:pt x="0" y="1871641"/>
                </a:cubicBezTo>
                <a:lnTo>
                  <a:pt x="1871641" y="1871641"/>
                </a:lnTo>
                <a:lnTo>
                  <a:pt x="1871641" y="0"/>
                </a:lnTo>
                <a:close/>
              </a:path>
            </a:pathLst>
          </a:custGeom>
          <a:solidFill>
            <a:srgbClr val="FFFFFF"/>
          </a:solidFill>
          <a:ln w="5171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27428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64" name="Google Shape;64;p1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9C70E-321F-BD76-FC34-C395B438D7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64E634-ECFC-A18C-E294-FAEABD46D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1C709-8B23-9C12-40D1-7ED590DF5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14B3B-802E-0763-C777-0CCB43A0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decarbonisingroads.co.uk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B9F56-7F42-19E5-2D03-6EF90D8CF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09601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E32F6-D720-A4D5-D9F8-573188B73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C78A3-FFC0-7F6B-E257-EC9ABFE14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F0072-44A6-8BE0-8977-A17D3CDFD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0880C-0FCB-DD7C-F39C-FFB428290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decarbonisingroads.co.uk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50774-9489-43D0-A6FE-A4573334F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545285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D1D05F-340C-4363-6B62-5CEAC6E47D34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5588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GENERAL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6" r:id="rId4"/>
    <p:sldLayoutId id="2147483657" r:id="rId5"/>
    <p:sldLayoutId id="2147483658" r:id="rId6"/>
    <p:sldLayoutId id="214748365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37859A-EBC8-D25C-9F58-CC858D596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D242F1-2DC0-B662-8D1D-B63966609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113B2-D123-6A5E-5BAB-1EC9514553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2927B-D75D-50FF-34FA-263483B695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decarbonisingroads.co.uk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FEB33-CCD8-0591-0208-3E05DC9B7B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B9E63A-6537-FB11-2EBD-F0C8C20FD34B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50958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</a:t>
            </a:r>
          </a:p>
        </p:txBody>
      </p:sp>
    </p:spTree>
    <p:extLst>
      <p:ext uri="{BB962C8B-B14F-4D97-AF65-F5344CB8AC3E}">
        <p14:creationId xmlns:p14="http://schemas.microsoft.com/office/powerpoint/2010/main" val="21114398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sldNum="0" hdr="0" dt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Relationship Id="rId9" Type="http://schemas.openxmlformats.org/officeDocument/2006/relationships/image" Target="../media/image6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2.jpe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openxmlformats.org/officeDocument/2006/relationships/image" Target="../media/image27.sv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jpe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2.jpe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5458277" y="2568832"/>
            <a:ext cx="6187965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en-GB" dirty="0">
                <a:solidFill>
                  <a:schemeClr val="bg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Knowledge Bank Launch </a:t>
            </a:r>
            <a:br>
              <a:rPr lang="en-GB" dirty="0">
                <a:latin typeface="Titillium Web SemiBold"/>
                <a:ea typeface="Titillium Web SemiBold"/>
                <a:cs typeface="Titillium Web SemiBold"/>
              </a:rPr>
            </a:br>
            <a:br>
              <a:rPr lang="en-GB" dirty="0">
                <a:latin typeface="Titillium Web SemiBold"/>
                <a:ea typeface="Titillium Web SemiBold"/>
                <a:cs typeface="Titillium Web SemiBold"/>
              </a:rPr>
            </a:br>
            <a:r>
              <a:rPr lang="en-GB" sz="3600">
                <a:solidFill>
                  <a:schemeClr val="bg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13</a:t>
            </a:r>
            <a:r>
              <a:rPr lang="en-GB" sz="3600" baseline="30000">
                <a:solidFill>
                  <a:schemeClr val="bg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th</a:t>
            </a:r>
            <a:r>
              <a:rPr lang="en-GB" sz="3600">
                <a:solidFill>
                  <a:schemeClr val="bg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 November </a:t>
            </a:r>
            <a:r>
              <a:rPr lang="en-GB" sz="3600" dirty="0">
                <a:solidFill>
                  <a:schemeClr val="bg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2025</a:t>
            </a:r>
            <a:endParaRPr lang="en-GB" dirty="0">
              <a:solidFill>
                <a:schemeClr val="bg1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61a196e14b_0_10"/>
          <p:cNvSpPr txBox="1">
            <a:spLocks noGrp="1"/>
          </p:cNvSpPr>
          <p:nvPr>
            <p:ph type="title"/>
          </p:nvPr>
        </p:nvSpPr>
        <p:spPr>
          <a:xfrm>
            <a:off x="8432044" y="877821"/>
            <a:ext cx="3113100" cy="160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What’s Next for the Knowledge Bank</a:t>
            </a:r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1A5868BD-7887-E402-B3BA-178C58D19F7A}"/>
              </a:ext>
            </a:extLst>
          </p:cNvPr>
          <p:cNvSpPr/>
          <p:nvPr/>
        </p:nvSpPr>
        <p:spPr>
          <a:xfrm>
            <a:off x="998838" y="1995616"/>
            <a:ext cx="1770160" cy="486238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F60FBE0-7532-B2FE-974E-BF8CFE0300B7}"/>
              </a:ext>
            </a:extLst>
          </p:cNvPr>
          <p:cNvSpPr/>
          <p:nvPr/>
        </p:nvSpPr>
        <p:spPr>
          <a:xfrm>
            <a:off x="1321169" y="2257165"/>
            <a:ext cx="1108695" cy="1070382"/>
          </a:xfrm>
          <a:prstGeom prst="ellipse">
            <a:avLst/>
          </a:prstGeom>
          <a:solidFill>
            <a:srgbClr val="004B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E45A91D-0383-AF19-095F-673FBDC2A113}"/>
              </a:ext>
            </a:extLst>
          </p:cNvPr>
          <p:cNvSpPr/>
          <p:nvPr/>
        </p:nvSpPr>
        <p:spPr>
          <a:xfrm>
            <a:off x="921364" y="3485309"/>
            <a:ext cx="1925108" cy="544024"/>
          </a:xfrm>
          <a:prstGeom prst="roundRect">
            <a:avLst>
              <a:gd name="adj" fmla="val 50000"/>
            </a:avLst>
          </a:prstGeom>
          <a:solidFill>
            <a:srgbClr val="004B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Launch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69B20C99-3CFC-50C4-F887-5B7BBA867A47}"/>
              </a:ext>
            </a:extLst>
          </p:cNvPr>
          <p:cNvSpPr/>
          <p:nvPr/>
        </p:nvSpPr>
        <p:spPr>
          <a:xfrm>
            <a:off x="3246277" y="1550772"/>
            <a:ext cx="1770160" cy="530722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E89BDEF-84CD-6FC5-0A68-C1748C7DAC17}"/>
              </a:ext>
            </a:extLst>
          </p:cNvPr>
          <p:cNvSpPr/>
          <p:nvPr/>
        </p:nvSpPr>
        <p:spPr>
          <a:xfrm>
            <a:off x="3568608" y="1812322"/>
            <a:ext cx="1108695" cy="1070382"/>
          </a:xfrm>
          <a:prstGeom prst="ellipse">
            <a:avLst/>
          </a:prstGeom>
          <a:solidFill>
            <a:srgbClr val="0064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5F000C-5D1D-D002-D9A4-F38EC10C1E90}"/>
              </a:ext>
            </a:extLst>
          </p:cNvPr>
          <p:cNvSpPr/>
          <p:nvPr/>
        </p:nvSpPr>
        <p:spPr>
          <a:xfrm>
            <a:off x="3168803" y="3040466"/>
            <a:ext cx="1925108" cy="544024"/>
          </a:xfrm>
          <a:prstGeom prst="roundRect">
            <a:avLst>
              <a:gd name="adj" fmla="val 50000"/>
            </a:avLst>
          </a:prstGeom>
          <a:solidFill>
            <a:srgbClr val="0064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Iterative Development</a:t>
            </a:r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F936C212-785A-7A43-5327-5315E49EBA2C}"/>
              </a:ext>
            </a:extLst>
          </p:cNvPr>
          <p:cNvSpPr/>
          <p:nvPr/>
        </p:nvSpPr>
        <p:spPr>
          <a:xfrm>
            <a:off x="5493716" y="1278923"/>
            <a:ext cx="1770160" cy="557907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D5DA17B-26CE-F33E-AD39-A83B0934DC76}"/>
              </a:ext>
            </a:extLst>
          </p:cNvPr>
          <p:cNvSpPr/>
          <p:nvPr/>
        </p:nvSpPr>
        <p:spPr>
          <a:xfrm>
            <a:off x="5816047" y="1540473"/>
            <a:ext cx="1108695" cy="1070382"/>
          </a:xfrm>
          <a:prstGeom prst="ellipse">
            <a:avLst/>
          </a:prstGeom>
          <a:solidFill>
            <a:srgbClr val="227E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DD2DFC0-C5D8-0873-C49A-34A778B93904}"/>
              </a:ext>
            </a:extLst>
          </p:cNvPr>
          <p:cNvSpPr/>
          <p:nvPr/>
        </p:nvSpPr>
        <p:spPr>
          <a:xfrm>
            <a:off x="5416242" y="2768617"/>
            <a:ext cx="1925108" cy="544024"/>
          </a:xfrm>
          <a:prstGeom prst="roundRect">
            <a:avLst>
              <a:gd name="adj" fmla="val 50000"/>
            </a:avLst>
          </a:prstGeom>
          <a:solidFill>
            <a:srgbClr val="227E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Regular re-Releases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85976C-F200-705E-701F-47C5062F468B}"/>
              </a:ext>
            </a:extLst>
          </p:cNvPr>
          <p:cNvSpPr txBox="1"/>
          <p:nvPr/>
        </p:nvSpPr>
        <p:spPr>
          <a:xfrm>
            <a:off x="1065606" y="4252781"/>
            <a:ext cx="16198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1" kern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Webinar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Demos at events across UK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Additional data cleansing and input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6CFFC8-73DF-1C50-48EE-BBD1EA7B058E}"/>
              </a:ext>
            </a:extLst>
          </p:cNvPr>
          <p:cNvSpPr txBox="1"/>
          <p:nvPr/>
        </p:nvSpPr>
        <p:spPr>
          <a:xfrm>
            <a:off x="3321447" y="3742252"/>
            <a:ext cx="16198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Collection and collation of user feedback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1" kern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Verification with suppliers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Carbon tool editing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7B1006-8B5B-318F-516E-6F24C8DF47C3}"/>
              </a:ext>
            </a:extLst>
          </p:cNvPr>
          <p:cNvSpPr txBox="1"/>
          <p:nvPr/>
        </p:nvSpPr>
        <p:spPr>
          <a:xfrm>
            <a:off x="5560484" y="3496636"/>
            <a:ext cx="161982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Based on your feedback, prioritisation of additional features such as: </a:t>
            </a:r>
          </a:p>
          <a:p>
            <a:pPr marL="540000" marR="0" lvl="1" indent="-10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AI chatbot</a:t>
            </a:r>
          </a:p>
          <a:p>
            <a:pPr marL="540000" marR="0" lvl="1" indent="-10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forum</a:t>
            </a:r>
          </a:p>
          <a:p>
            <a:pPr marL="540000" marR="0" lvl="1" indent="-10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Supplier and LA interaction</a:t>
            </a:r>
          </a:p>
          <a:p>
            <a:pPr marL="540000" marR="0" lvl="1" indent="-10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Specification guidance</a:t>
            </a:r>
          </a:p>
        </p:txBody>
      </p:sp>
      <p:pic>
        <p:nvPicPr>
          <p:cNvPr id="23" name="Picture 6" descr="Pencil with solid fill">
            <a:extLst>
              <a:ext uri="{FF2B5EF4-FFF2-40B4-BE49-F238E27FC236}">
                <a16:creationId xmlns:a16="http://schemas.microsoft.com/office/drawing/2014/main" id="{4F235316-81A9-43D8-740A-90D89FA99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3771847" y="1996405"/>
            <a:ext cx="702215" cy="702215"/>
          </a:xfrm>
          <a:prstGeom prst="rect">
            <a:avLst/>
          </a:prstGeom>
          <a:noFill/>
        </p:spPr>
      </p:pic>
      <p:pic>
        <p:nvPicPr>
          <p:cNvPr id="24" name="Picture 23" descr="Rocket with solid fill">
            <a:extLst>
              <a:ext uri="{FF2B5EF4-FFF2-40B4-BE49-F238E27FC236}">
                <a16:creationId xmlns:a16="http://schemas.microsoft.com/office/drawing/2014/main" id="{AC5DB43E-FA49-F79D-D3AC-9CC0341A2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540704" y="2478021"/>
            <a:ext cx="665545" cy="665545"/>
          </a:xfrm>
          <a:prstGeom prst="rect">
            <a:avLst/>
          </a:prstGeom>
        </p:spPr>
      </p:pic>
      <p:pic>
        <p:nvPicPr>
          <p:cNvPr id="25" name="Graphic 24" descr="Upstairs with solid fill">
            <a:extLst>
              <a:ext uri="{FF2B5EF4-FFF2-40B4-BE49-F238E27FC236}">
                <a16:creationId xmlns:a16="http://schemas.microsoft.com/office/drawing/2014/main" id="{3AA50741-74D7-994A-D87E-C94801FD7F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974439" y="1677921"/>
            <a:ext cx="816952" cy="81695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">
          <a:extLst>
            <a:ext uri="{FF2B5EF4-FFF2-40B4-BE49-F238E27FC236}">
              <a16:creationId xmlns:a16="http://schemas.microsoft.com/office/drawing/2014/main" id="{515E3FE2-4251-A15C-0532-5E9C5C50B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>
            <a:extLst>
              <a:ext uri="{FF2B5EF4-FFF2-40B4-BE49-F238E27FC236}">
                <a16:creationId xmlns:a16="http://schemas.microsoft.com/office/drawing/2014/main" id="{09D87FDD-DD41-D267-E284-FDA545C816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GB"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Demonstration</a:t>
            </a:r>
            <a:endParaRPr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EB4034-974F-454E-6A33-3741D799DDEB}"/>
              </a:ext>
            </a:extLst>
          </p:cNvPr>
          <p:cNvSpPr txBox="1"/>
          <p:nvPr/>
        </p:nvSpPr>
        <p:spPr>
          <a:xfrm>
            <a:off x="988541" y="1841157"/>
            <a:ext cx="103652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Homepage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Materials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Case studies 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Carbon calculator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3DE566E-E64E-988A-B93C-35F9275B526C}"/>
              </a:ext>
            </a:extLst>
          </p:cNvPr>
          <p:cNvSpPr/>
          <p:nvPr/>
        </p:nvSpPr>
        <p:spPr>
          <a:xfrm>
            <a:off x="6764055" y="1841157"/>
            <a:ext cx="4589745" cy="4446909"/>
          </a:xfrm>
          <a:prstGeom prst="roundRect">
            <a:avLst>
              <a:gd name="adj" fmla="val 1159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Considerations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1015045-25E2-96B7-B8DD-7BA85FC8B7B9}"/>
              </a:ext>
            </a:extLst>
          </p:cNvPr>
          <p:cNvSpPr/>
          <p:nvPr/>
        </p:nvSpPr>
        <p:spPr>
          <a:xfrm>
            <a:off x="7073552" y="2749098"/>
            <a:ext cx="3970750" cy="501041"/>
          </a:xfrm>
          <a:prstGeom prst="roundRect">
            <a:avLst>
              <a:gd name="adj" fmla="val 50000"/>
            </a:avLst>
          </a:prstGeom>
          <a:solidFill>
            <a:schemeClr val="bg1">
              <a:alpha val="6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Awaiting user input – this is a community tool that needs you!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00EBF66-D134-E131-CA97-F5C5C385BA63}"/>
              </a:ext>
            </a:extLst>
          </p:cNvPr>
          <p:cNvSpPr/>
          <p:nvPr/>
        </p:nvSpPr>
        <p:spPr>
          <a:xfrm>
            <a:off x="7073552" y="3384793"/>
            <a:ext cx="3970750" cy="501041"/>
          </a:xfrm>
          <a:prstGeom prst="roundRect">
            <a:avLst>
              <a:gd name="adj" fmla="val 50000"/>
            </a:avLst>
          </a:prstGeom>
          <a:solidFill>
            <a:schemeClr val="bg1">
              <a:alpha val="6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Validating carbon information – so most are not currently submitted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44C87D5-8625-52AA-9C25-5FF9192C00FE}"/>
              </a:ext>
            </a:extLst>
          </p:cNvPr>
          <p:cNvSpPr/>
          <p:nvPr/>
        </p:nvSpPr>
        <p:spPr>
          <a:xfrm>
            <a:off x="7073552" y="4053370"/>
            <a:ext cx="3970750" cy="501041"/>
          </a:xfrm>
          <a:prstGeom prst="roundRect">
            <a:avLst>
              <a:gd name="adj" fmla="val 50000"/>
            </a:avLst>
          </a:prstGeom>
          <a:solidFill>
            <a:schemeClr val="bg1">
              <a:alpha val="6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 1, with further developments and features to come</a:t>
            </a:r>
          </a:p>
        </p:txBody>
      </p:sp>
      <p:pic>
        <p:nvPicPr>
          <p:cNvPr id="8" name="Graphic 7" descr="Megaphone1 with solid fill">
            <a:extLst>
              <a:ext uri="{FF2B5EF4-FFF2-40B4-BE49-F238E27FC236}">
                <a16:creationId xmlns:a16="http://schemas.microsoft.com/office/drawing/2014/main" id="{A7275004-BECB-06E6-0BB1-35F9E2E94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0109" y="1974872"/>
            <a:ext cx="457200" cy="4572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148DE72-6D15-D1C8-9823-A0DB31D6BD83}"/>
              </a:ext>
            </a:extLst>
          </p:cNvPr>
          <p:cNvSpPr/>
          <p:nvPr/>
        </p:nvSpPr>
        <p:spPr>
          <a:xfrm>
            <a:off x="7073552" y="4721947"/>
            <a:ext cx="3970750" cy="501041"/>
          </a:xfrm>
          <a:prstGeom prst="roundRect">
            <a:avLst>
              <a:gd name="adj" fmla="val 50000"/>
            </a:avLst>
          </a:prstGeom>
          <a:solidFill>
            <a:schemeClr val="bg1">
              <a:alpha val="6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Supplier validation in progress – please send your feedback and edits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2CB93E7-6103-A016-135F-0D6C2D1F7E74}"/>
              </a:ext>
            </a:extLst>
          </p:cNvPr>
          <p:cNvSpPr/>
          <p:nvPr/>
        </p:nvSpPr>
        <p:spPr>
          <a:xfrm>
            <a:off x="7073552" y="5390524"/>
            <a:ext cx="3970750" cy="672073"/>
          </a:xfrm>
          <a:prstGeom prst="roundRect">
            <a:avLst>
              <a:gd name="adj" fmla="val 42545"/>
            </a:avLst>
          </a:prstGeom>
          <a:solidFill>
            <a:schemeClr val="bg1">
              <a:alpha val="6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 materials are those we have identified and are awaiting further supplier details</a:t>
            </a:r>
          </a:p>
        </p:txBody>
      </p:sp>
    </p:spTree>
    <p:extLst>
      <p:ext uri="{BB962C8B-B14F-4D97-AF65-F5344CB8AC3E}">
        <p14:creationId xmlns:p14="http://schemas.microsoft.com/office/powerpoint/2010/main" val="62002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GB"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The Knowledge Bank </a:t>
            </a:r>
            <a:endParaRPr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</p:txBody>
      </p:sp>
      <p:sp>
        <p:nvSpPr>
          <p:cNvPr id="103" name="Google Shape;10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400">
                <a:latin typeface="Titillium Web"/>
                <a:ea typeface="Titillium Web"/>
                <a:cs typeface="Titillium Web"/>
                <a:sym typeface="Titillium Web"/>
              </a:rPr>
              <a:t>https://kb.decarbonisingroads.co.uk/</a:t>
            </a:r>
            <a:endParaRPr sz="24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" name="Picture 2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B8B63EC0-32C1-FB81-F60B-EEBE90DEC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943" y="1953445"/>
            <a:ext cx="4355690" cy="435569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">
          <a:extLst>
            <a:ext uri="{FF2B5EF4-FFF2-40B4-BE49-F238E27FC236}">
              <a16:creationId xmlns:a16="http://schemas.microsoft.com/office/drawing/2014/main" id="{B65BE8EC-624B-ADF8-10D3-F68B6EF5D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365A41DF-7B13-CBF6-9E37-5D3F249173DA}"/>
              </a:ext>
            </a:extLst>
          </p:cNvPr>
          <p:cNvSpPr txBox="1"/>
          <p:nvPr/>
        </p:nvSpPr>
        <p:spPr>
          <a:xfrm>
            <a:off x="952129" y="2396115"/>
            <a:ext cx="6863491" cy="1742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dec Pro Bold"/>
              </a:rPr>
              <a:t>Questions &amp; Discussion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93EDD6-3EBA-1B29-6D8A-57A39EC74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871" y="2527126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7F68BF-DFBB-45B6-268A-90DDBA58332F}"/>
              </a:ext>
            </a:extLst>
          </p:cNvPr>
          <p:cNvSpPr txBox="1"/>
          <p:nvPr/>
        </p:nvSpPr>
        <p:spPr>
          <a:xfrm>
            <a:off x="5517805" y="1454546"/>
            <a:ext cx="3144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Leave your feedback here</a:t>
            </a:r>
          </a:p>
        </p:txBody>
      </p:sp>
      <p:pic>
        <p:nvPicPr>
          <p:cNvPr id="1028" name="Picture 4" descr="White Arrow PNG, White Arrow Transparent Background ...">
            <a:extLst>
              <a:ext uri="{FF2B5EF4-FFF2-40B4-BE49-F238E27FC236}">
                <a16:creationId xmlns:a16="http://schemas.microsoft.com/office/drawing/2014/main" id="{39EA380A-3BEC-9EA1-5583-0FEB79CDE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6628" flipV="1">
            <a:off x="5511452" y="2125183"/>
            <a:ext cx="30480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471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533836E4-6454-31E9-1CD4-C0B3D96E9DCB}"/>
              </a:ext>
            </a:extLst>
          </p:cNvPr>
          <p:cNvSpPr txBox="1"/>
          <p:nvPr/>
        </p:nvSpPr>
        <p:spPr>
          <a:xfrm>
            <a:off x="8031892" y="1665031"/>
            <a:ext cx="3472249" cy="144655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Purpose of the Session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834C43C-4A0A-8B58-FB24-29236F7BFF83}"/>
              </a:ext>
            </a:extLst>
          </p:cNvPr>
          <p:cNvGrpSpPr/>
          <p:nvPr/>
        </p:nvGrpSpPr>
        <p:grpSpPr>
          <a:xfrm>
            <a:off x="992659" y="1021547"/>
            <a:ext cx="6495538" cy="4814905"/>
            <a:chOff x="808337" y="1716111"/>
            <a:chExt cx="8934871" cy="5686237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2C5DD0C-D070-6AA9-6683-2B08D6F0592F}"/>
                </a:ext>
              </a:extLst>
            </p:cNvPr>
            <p:cNvGrpSpPr/>
            <p:nvPr/>
          </p:nvGrpSpPr>
          <p:grpSpPr>
            <a:xfrm>
              <a:off x="808338" y="1716111"/>
              <a:ext cx="8934870" cy="4098618"/>
              <a:chOff x="710515" y="2269089"/>
              <a:chExt cx="8665392" cy="4575685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22581FFD-14ED-0A6F-DB62-20C65D968255}"/>
                  </a:ext>
                </a:extLst>
              </p:cNvPr>
              <p:cNvGrpSpPr/>
              <p:nvPr/>
            </p:nvGrpSpPr>
            <p:grpSpPr>
              <a:xfrm>
                <a:off x="710515" y="2269089"/>
                <a:ext cx="8665392" cy="1385704"/>
                <a:chOff x="710515" y="690231"/>
                <a:chExt cx="8665392" cy="2077684"/>
              </a:xfrm>
            </p:grpSpPr>
            <p:sp>
              <p:nvSpPr>
                <p:cNvPr id="16" name="AutoShape 4">
                  <a:extLst>
                    <a:ext uri="{FF2B5EF4-FFF2-40B4-BE49-F238E27FC236}">
                      <a16:creationId xmlns:a16="http://schemas.microsoft.com/office/drawing/2014/main" id="{26F19307-FE40-0AE7-B5E5-279D99E682C0}"/>
                    </a:ext>
                  </a:extLst>
                </p:cNvPr>
                <p:cNvSpPr/>
                <p:nvPr/>
              </p:nvSpPr>
              <p:spPr>
                <a:xfrm>
                  <a:off x="710515" y="690231"/>
                  <a:ext cx="8665392" cy="2077684"/>
                </a:xfrm>
                <a:prstGeom prst="rect">
                  <a:avLst/>
                </a:prstGeom>
                <a:solidFill>
                  <a:schemeClr val="bg1">
                    <a:alpha val="83000"/>
                  </a:schemeClr>
                </a:solidFill>
                <a:ln w="38100">
                  <a:solidFill>
                    <a:srgbClr val="0064A8"/>
                  </a:solidFill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9" name="TextBox 5">
                  <a:extLst>
                    <a:ext uri="{FF2B5EF4-FFF2-40B4-BE49-F238E27FC236}">
                      <a16:creationId xmlns:a16="http://schemas.microsoft.com/office/drawing/2014/main" id="{5A8BE358-3BBA-2740-640F-DBFD7F1616DD}"/>
                    </a:ext>
                  </a:extLst>
                </p:cNvPr>
                <p:cNvSpPr txBox="1"/>
                <p:nvPr/>
              </p:nvSpPr>
              <p:spPr>
                <a:xfrm>
                  <a:off x="2829691" y="1283835"/>
                  <a:ext cx="5557136" cy="106979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ts val="224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5FAF34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odec Pro Bold"/>
                    </a:rPr>
                    <a:t>Introduction to CEDR and the Knowledge Bank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B1AF6A7B-9CE8-B017-8BED-308502478692}"/>
                  </a:ext>
                </a:extLst>
              </p:cNvPr>
              <p:cNvGrpSpPr/>
              <p:nvPr/>
            </p:nvGrpSpPr>
            <p:grpSpPr>
              <a:xfrm>
                <a:off x="710515" y="3847947"/>
                <a:ext cx="8665390" cy="1385704"/>
                <a:chOff x="710515" y="690231"/>
                <a:chExt cx="8665390" cy="2077684"/>
              </a:xfrm>
            </p:grpSpPr>
            <p:sp>
              <p:nvSpPr>
                <p:cNvPr id="22" name="AutoShape 4">
                  <a:extLst>
                    <a:ext uri="{FF2B5EF4-FFF2-40B4-BE49-F238E27FC236}">
                      <a16:creationId xmlns:a16="http://schemas.microsoft.com/office/drawing/2014/main" id="{ACFB3E1E-9ABE-6F7F-E2F0-0A5BB7707533}"/>
                    </a:ext>
                  </a:extLst>
                </p:cNvPr>
                <p:cNvSpPr/>
                <p:nvPr/>
              </p:nvSpPr>
              <p:spPr>
                <a:xfrm>
                  <a:off x="710515" y="690231"/>
                  <a:ext cx="8665390" cy="2077684"/>
                </a:xfrm>
                <a:prstGeom prst="rect">
                  <a:avLst/>
                </a:prstGeom>
                <a:solidFill>
                  <a:schemeClr val="bg1">
                    <a:alpha val="83000"/>
                  </a:schemeClr>
                </a:solidFill>
                <a:ln w="38100">
                  <a:solidFill>
                    <a:srgbClr val="0064A8"/>
                  </a:solidFill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5" name="TextBox 5">
                  <a:extLst>
                    <a:ext uri="{FF2B5EF4-FFF2-40B4-BE49-F238E27FC236}">
                      <a16:creationId xmlns:a16="http://schemas.microsoft.com/office/drawing/2014/main" id="{AA6EF96F-A9CD-9898-6C3A-C99CD0BEAD88}"/>
                    </a:ext>
                  </a:extLst>
                </p:cNvPr>
                <p:cNvSpPr txBox="1"/>
                <p:nvPr/>
              </p:nvSpPr>
              <p:spPr>
                <a:xfrm>
                  <a:off x="2829690" y="1497220"/>
                  <a:ext cx="5391724" cy="512083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ts val="224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5FAF34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odec Pro Bold"/>
                    </a:rPr>
                    <a:t>Journey So Far</a:t>
                  </a:r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0477A12B-76FD-F8FE-06AF-5A057F1AE5B7}"/>
                  </a:ext>
                </a:extLst>
              </p:cNvPr>
              <p:cNvGrpSpPr/>
              <p:nvPr/>
            </p:nvGrpSpPr>
            <p:grpSpPr>
              <a:xfrm>
                <a:off x="710515" y="5459070"/>
                <a:ext cx="8665390" cy="1385704"/>
                <a:chOff x="710515" y="690231"/>
                <a:chExt cx="8665390" cy="2077684"/>
              </a:xfrm>
            </p:grpSpPr>
            <p:sp>
              <p:nvSpPr>
                <p:cNvPr id="28" name="AutoShape 4">
                  <a:extLst>
                    <a:ext uri="{FF2B5EF4-FFF2-40B4-BE49-F238E27FC236}">
                      <a16:creationId xmlns:a16="http://schemas.microsoft.com/office/drawing/2014/main" id="{470AAFDC-D9DD-5AAB-C37E-FE6CDC2E4F7A}"/>
                    </a:ext>
                  </a:extLst>
                </p:cNvPr>
                <p:cNvSpPr/>
                <p:nvPr/>
              </p:nvSpPr>
              <p:spPr>
                <a:xfrm>
                  <a:off x="710515" y="690231"/>
                  <a:ext cx="8665390" cy="2077684"/>
                </a:xfrm>
                <a:prstGeom prst="rect">
                  <a:avLst/>
                </a:prstGeom>
                <a:solidFill>
                  <a:schemeClr val="bg1">
                    <a:alpha val="83000"/>
                  </a:schemeClr>
                </a:solidFill>
                <a:ln w="38100">
                  <a:solidFill>
                    <a:srgbClr val="0064A8"/>
                  </a:solidFill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1" name="TextBox 5">
                  <a:extLst>
                    <a:ext uri="{FF2B5EF4-FFF2-40B4-BE49-F238E27FC236}">
                      <a16:creationId xmlns:a16="http://schemas.microsoft.com/office/drawing/2014/main" id="{D947C726-40C0-7676-CF4B-9762187CBC3B}"/>
                    </a:ext>
                  </a:extLst>
                </p:cNvPr>
                <p:cNvSpPr txBox="1"/>
                <p:nvPr/>
              </p:nvSpPr>
              <p:spPr>
                <a:xfrm>
                  <a:off x="2829692" y="1473032"/>
                  <a:ext cx="3731741" cy="512083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ts val="224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5FAF34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odec Pro Bold"/>
                    </a:rPr>
                    <a:t>Demonstration</a:t>
                  </a:r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FC4764D-56E3-767D-0641-9CE47447E2FC}"/>
                </a:ext>
              </a:extLst>
            </p:cNvPr>
            <p:cNvGrpSpPr/>
            <p:nvPr/>
          </p:nvGrpSpPr>
          <p:grpSpPr>
            <a:xfrm>
              <a:off x="808337" y="6016644"/>
              <a:ext cx="8934866" cy="1385704"/>
              <a:chOff x="710514" y="690231"/>
              <a:chExt cx="8665390" cy="2077684"/>
            </a:xfrm>
          </p:grpSpPr>
          <p:sp>
            <p:nvSpPr>
              <p:cNvPr id="36" name="AutoShape 4">
                <a:extLst>
                  <a:ext uri="{FF2B5EF4-FFF2-40B4-BE49-F238E27FC236}">
                    <a16:creationId xmlns:a16="http://schemas.microsoft.com/office/drawing/2014/main" id="{B2E1C6C1-8612-0E98-99FF-550D3A8D1BE0}"/>
                  </a:ext>
                </a:extLst>
              </p:cNvPr>
              <p:cNvSpPr/>
              <p:nvPr/>
            </p:nvSpPr>
            <p:spPr>
              <a:xfrm>
                <a:off x="710514" y="690231"/>
                <a:ext cx="8665390" cy="2077684"/>
              </a:xfrm>
              <a:prstGeom prst="rect">
                <a:avLst/>
              </a:prstGeom>
              <a:solidFill>
                <a:schemeClr val="bg1">
                  <a:alpha val="83000"/>
                </a:schemeClr>
              </a:solidFill>
              <a:ln w="38100">
                <a:solidFill>
                  <a:srgbClr val="0064A8"/>
                </a:solidFill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9" name="TextBox 5">
                <a:extLst>
                  <a:ext uri="{FF2B5EF4-FFF2-40B4-BE49-F238E27FC236}">
                    <a16:creationId xmlns:a16="http://schemas.microsoft.com/office/drawing/2014/main" id="{C3E7BD91-0204-611A-624B-4999CC2E0201}"/>
                  </a:ext>
                </a:extLst>
              </p:cNvPr>
              <p:cNvSpPr txBox="1"/>
              <p:nvPr/>
            </p:nvSpPr>
            <p:spPr>
              <a:xfrm>
                <a:off x="2829691" y="1499725"/>
                <a:ext cx="4881270" cy="45869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224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5FAF34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odec Pro Bold"/>
                  </a:rPr>
                  <a:t>Feedback and Discussion</a:t>
                </a:r>
              </a:p>
            </p:txBody>
          </p:sp>
        </p:grpSp>
      </p:grpSp>
      <p:pic>
        <p:nvPicPr>
          <p:cNvPr id="5" name="Graphic 4" descr="Raw Materials with solid fill">
            <a:extLst>
              <a:ext uri="{FF2B5EF4-FFF2-40B4-BE49-F238E27FC236}">
                <a16:creationId xmlns:a16="http://schemas.microsoft.com/office/drawing/2014/main" id="{BF18DF46-D346-F9F8-D085-12033E2058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0637" y="1198871"/>
            <a:ext cx="712573" cy="712573"/>
          </a:xfrm>
          <a:prstGeom prst="rect">
            <a:avLst/>
          </a:prstGeom>
        </p:spPr>
      </p:pic>
      <p:pic>
        <p:nvPicPr>
          <p:cNvPr id="9" name="Graphic 8" descr="Map with pin with solid fill">
            <a:extLst>
              <a:ext uri="{FF2B5EF4-FFF2-40B4-BE49-F238E27FC236}">
                <a16:creationId xmlns:a16="http://schemas.microsoft.com/office/drawing/2014/main" id="{2093FF33-37F6-6B66-35BB-753474B936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430636" y="2388306"/>
            <a:ext cx="712573" cy="712573"/>
          </a:xfrm>
          <a:prstGeom prst="rect">
            <a:avLst/>
          </a:prstGeom>
        </p:spPr>
      </p:pic>
      <p:pic>
        <p:nvPicPr>
          <p:cNvPr id="10" name="Graphic 9" descr="Server with solid fill">
            <a:extLst>
              <a:ext uri="{FF2B5EF4-FFF2-40B4-BE49-F238E27FC236}">
                <a16:creationId xmlns:a16="http://schemas.microsoft.com/office/drawing/2014/main" id="{9B520D6B-EEB5-F434-F65E-6A7235F516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430636" y="3611338"/>
            <a:ext cx="712573" cy="712573"/>
          </a:xfrm>
          <a:prstGeom prst="rect">
            <a:avLst/>
          </a:prstGeom>
        </p:spPr>
      </p:pic>
      <p:pic>
        <p:nvPicPr>
          <p:cNvPr id="11" name="Graphic 10" descr="Mental Health with solid fill">
            <a:extLst>
              <a:ext uri="{FF2B5EF4-FFF2-40B4-BE49-F238E27FC236}">
                <a16:creationId xmlns:a16="http://schemas.microsoft.com/office/drawing/2014/main" id="{87B48345-836F-2F27-A887-C753899932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430635" y="4904239"/>
            <a:ext cx="712573" cy="7125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C40A94-2A6F-483A-983C-723026C64C3F}"/>
              </a:ext>
            </a:extLst>
          </p:cNvPr>
          <p:cNvSpPr txBox="1"/>
          <p:nvPr/>
        </p:nvSpPr>
        <p:spPr>
          <a:xfrm>
            <a:off x="8031892" y="3991285"/>
            <a:ext cx="3472249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Launch of the Knowledge Bank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122A1F68-6B12-AB16-CB3D-FEB52E851E30}"/>
              </a:ext>
            </a:extLst>
          </p:cNvPr>
          <p:cNvSpPr txBox="1"/>
          <p:nvPr/>
        </p:nvSpPr>
        <p:spPr>
          <a:xfrm>
            <a:off x="554938" y="753303"/>
            <a:ext cx="6863491" cy="818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dec Pro Bold"/>
              </a:rPr>
              <a:t>Introduction</a:t>
            </a: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F04A4BCF-2369-5B7C-AFB2-4A8C8083C9B3}"/>
              </a:ext>
            </a:extLst>
          </p:cNvPr>
          <p:cNvSpPr/>
          <p:nvPr/>
        </p:nvSpPr>
        <p:spPr>
          <a:xfrm>
            <a:off x="5914686" y="902710"/>
            <a:ext cx="5777498" cy="5774078"/>
          </a:xfrm>
          <a:prstGeom prst="flowChartConnector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7B886372-E52B-B808-5CE1-7F60F4EE02CB}"/>
              </a:ext>
            </a:extLst>
          </p:cNvPr>
          <p:cNvSpPr/>
          <p:nvPr/>
        </p:nvSpPr>
        <p:spPr>
          <a:xfrm rot="10800000">
            <a:off x="6185434" y="1162743"/>
            <a:ext cx="5236007" cy="5254013"/>
          </a:xfrm>
          <a:prstGeom prst="flowChartConnector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D06025B-A29A-FFE0-386B-45802C70B2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1228" y="1544765"/>
            <a:ext cx="4584415" cy="44935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26D66B7-A2CB-D113-C0B8-163188301695}"/>
              </a:ext>
            </a:extLst>
          </p:cNvPr>
          <p:cNvSpPr txBox="1"/>
          <p:nvPr/>
        </p:nvSpPr>
        <p:spPr>
          <a:xfrm>
            <a:off x="499816" y="1627165"/>
            <a:ext cx="48281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Live Labs 2 theme - paving the way to a low-carbon future through material innovation and collaboration across the highways and local roads sector.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AA9646C-4F2F-14EF-073C-3A6F510F5323}"/>
              </a:ext>
            </a:extLst>
          </p:cNvPr>
          <p:cNvGrpSpPr/>
          <p:nvPr/>
        </p:nvGrpSpPr>
        <p:grpSpPr>
          <a:xfrm>
            <a:off x="554939" y="4208435"/>
            <a:ext cx="4449548" cy="770067"/>
            <a:chOff x="554938" y="4208435"/>
            <a:chExt cx="3869057" cy="770067"/>
          </a:xfrm>
        </p:grpSpPr>
        <p:sp>
          <p:nvSpPr>
            <p:cNvPr id="61" name="Freeform 50">
              <a:extLst>
                <a:ext uri="{FF2B5EF4-FFF2-40B4-BE49-F238E27FC236}">
                  <a16:creationId xmlns:a16="http://schemas.microsoft.com/office/drawing/2014/main" id="{7D4405A3-52CC-BC96-1A72-BC92414CE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54938" y="4208435"/>
              <a:ext cx="3869057" cy="77006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114">
              <a:extLst>
                <a:ext uri="{FF2B5EF4-FFF2-40B4-BE49-F238E27FC236}">
                  <a16:creationId xmlns:a16="http://schemas.microsoft.com/office/drawing/2014/main" id="{8509B81F-E018-554E-41FC-65628AFDAF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908129" y="4392311"/>
              <a:ext cx="372755" cy="420036"/>
            </a:xfrm>
            <a:prstGeom prst="ellipse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4A8D713-EFB6-504E-B506-C1BE6EF07608}"/>
                </a:ext>
              </a:extLst>
            </p:cNvPr>
            <p:cNvSpPr txBox="1"/>
            <p:nvPr/>
          </p:nvSpPr>
          <p:spPr>
            <a:xfrm flipH="1">
              <a:off x="679945" y="4305588"/>
              <a:ext cx="32281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Aims to reduce siloed working and encourage low-carbon material adoption</a:t>
              </a:r>
            </a:p>
          </p:txBody>
        </p:sp>
        <p:pic>
          <p:nvPicPr>
            <p:cNvPr id="71" name="Graphic 70" descr="Aspiration with solid fill">
              <a:extLst>
                <a:ext uri="{FF2B5EF4-FFF2-40B4-BE49-F238E27FC236}">
                  <a16:creationId xmlns:a16="http://schemas.microsoft.com/office/drawing/2014/main" id="{475A7964-C693-07FF-3D48-44D23B5BF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>
              <a:off x="3924979" y="4404493"/>
              <a:ext cx="339057" cy="40894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4884149-BADC-E4B2-B36C-5BB8EAEB2AB9}"/>
              </a:ext>
            </a:extLst>
          </p:cNvPr>
          <p:cNvGrpSpPr/>
          <p:nvPr/>
        </p:nvGrpSpPr>
        <p:grpSpPr>
          <a:xfrm>
            <a:off x="554939" y="3273930"/>
            <a:ext cx="4449548" cy="771159"/>
            <a:chOff x="554938" y="3273930"/>
            <a:chExt cx="4828186" cy="771159"/>
          </a:xfrm>
        </p:grpSpPr>
        <p:sp>
          <p:nvSpPr>
            <p:cNvPr id="60" name="Freeform 49">
              <a:extLst>
                <a:ext uri="{FF2B5EF4-FFF2-40B4-BE49-F238E27FC236}">
                  <a16:creationId xmlns:a16="http://schemas.microsoft.com/office/drawing/2014/main" id="{EDCC1DC5-8A58-32CF-FA15-3B4C485C82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54938" y="3275022"/>
              <a:ext cx="4828186" cy="77006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113">
              <a:extLst>
                <a:ext uri="{FF2B5EF4-FFF2-40B4-BE49-F238E27FC236}">
                  <a16:creationId xmlns:a16="http://schemas.microsoft.com/office/drawing/2014/main" id="{3B9D974B-4A6B-D2EC-6F66-2C55D5C89C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760404" y="3450037"/>
              <a:ext cx="491455" cy="420036"/>
            </a:xfrm>
            <a:prstGeom prst="ellipse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FA4C626-BBDC-1CFE-F566-13B8AA911139}"/>
                </a:ext>
              </a:extLst>
            </p:cNvPr>
            <p:cNvSpPr txBox="1"/>
            <p:nvPr/>
          </p:nvSpPr>
          <p:spPr>
            <a:xfrm flipH="1">
              <a:off x="710934" y="3273930"/>
              <a:ext cx="412937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Delivered by North Lanarkshire Council and Transport for West Midlands, in partnership with Amey and Colas</a:t>
              </a:r>
            </a:p>
          </p:txBody>
        </p:sp>
        <p:pic>
          <p:nvPicPr>
            <p:cNvPr id="72" name="Picture 8" descr="United Kingdom Map - Free vector graphic on Pixabay">
              <a:extLst>
                <a:ext uri="{FF2B5EF4-FFF2-40B4-BE49-F238E27FC236}">
                  <a16:creationId xmlns:a16="http://schemas.microsoft.com/office/drawing/2014/main" id="{19831C6B-1B7E-C58C-BFD1-3C22C0D492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alphaModFix/>
              <a:duotone>
                <a:srgbClr val="A5A5A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892698" y="3494795"/>
              <a:ext cx="226866" cy="322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27ABC61-FAC4-AE25-987B-7CE53ADB0BC1}"/>
              </a:ext>
            </a:extLst>
          </p:cNvPr>
          <p:cNvGrpSpPr/>
          <p:nvPr/>
        </p:nvGrpSpPr>
        <p:grpSpPr>
          <a:xfrm>
            <a:off x="554938" y="5149627"/>
            <a:ext cx="4449548" cy="770067"/>
            <a:chOff x="554938" y="5149627"/>
            <a:chExt cx="2959722" cy="770067"/>
          </a:xfrm>
        </p:grpSpPr>
        <p:sp>
          <p:nvSpPr>
            <p:cNvPr id="62" name="Freeform 51">
              <a:extLst>
                <a:ext uri="{FF2B5EF4-FFF2-40B4-BE49-F238E27FC236}">
                  <a16:creationId xmlns:a16="http://schemas.microsoft.com/office/drawing/2014/main" id="{CDE9E398-C223-820B-DB69-83170ABAE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54938" y="5149627"/>
              <a:ext cx="2959722" cy="77006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115">
              <a:extLst>
                <a:ext uri="{FF2B5EF4-FFF2-40B4-BE49-F238E27FC236}">
                  <a16:creationId xmlns:a16="http://schemas.microsoft.com/office/drawing/2014/main" id="{41E2DDAD-0B9A-0FAD-D8A1-1BEACBDA2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098624" y="5321468"/>
              <a:ext cx="293673" cy="420036"/>
            </a:xfrm>
            <a:prstGeom prst="ellipse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C698F53A-D39A-47BB-57A1-71B4B548F7B5}"/>
                </a:ext>
              </a:extLst>
            </p:cNvPr>
            <p:cNvSpPr txBox="1"/>
            <p:nvPr/>
          </p:nvSpPr>
          <p:spPr>
            <a:xfrm flipH="1">
              <a:off x="679944" y="5249007"/>
              <a:ext cx="22890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Supported by live testbeds and knowledge bank for LAs</a:t>
              </a:r>
            </a:p>
          </p:txBody>
        </p:sp>
        <p:pic>
          <p:nvPicPr>
            <p:cNvPr id="74" name="Graphic 73" descr="Internet with solid fill">
              <a:extLst>
                <a:ext uri="{FF2B5EF4-FFF2-40B4-BE49-F238E27FC236}">
                  <a16:creationId xmlns:a16="http://schemas.microsoft.com/office/drawing/2014/main" id="{AABDA397-5697-6B28-7697-4488968B0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H="1">
              <a:off x="3135506" y="5361753"/>
              <a:ext cx="217590" cy="33311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6">
          <a:extLst>
            <a:ext uri="{FF2B5EF4-FFF2-40B4-BE49-F238E27FC236}">
              <a16:creationId xmlns:a16="http://schemas.microsoft.com/office/drawing/2014/main" id="{0C1B0687-8C84-6BFE-5498-6B416B6C1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3EDB664-B4A9-4938-F52D-DBA022FC3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5381" y="3429000"/>
            <a:ext cx="5824059" cy="1600200"/>
          </a:xfrm>
        </p:spPr>
        <p:txBody>
          <a:bodyPr>
            <a:noAutofit/>
          </a:bodyPr>
          <a:lstStyle/>
          <a:p>
            <a:r>
              <a:rPr lang="en-GB" sz="40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 a knowledge bank? </a:t>
            </a:r>
            <a:br>
              <a:rPr lang="en-GB" sz="40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GB" sz="40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40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local authority perspective</a:t>
            </a:r>
          </a:p>
        </p:txBody>
      </p:sp>
    </p:spTree>
    <p:extLst>
      <p:ext uri="{BB962C8B-B14F-4D97-AF65-F5344CB8AC3E}">
        <p14:creationId xmlns:p14="http://schemas.microsoft.com/office/powerpoint/2010/main" val="1300002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">
          <a:extLst>
            <a:ext uri="{FF2B5EF4-FFF2-40B4-BE49-F238E27FC236}">
              <a16:creationId xmlns:a16="http://schemas.microsoft.com/office/drawing/2014/main" id="{97841DC9-504F-3C7F-FBD5-998A38A55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D7932F-D2F1-83AB-D187-26B786FD5D6F}"/>
              </a:ext>
            </a:extLst>
          </p:cNvPr>
          <p:cNvSpPr/>
          <p:nvPr/>
        </p:nvSpPr>
        <p:spPr>
          <a:xfrm>
            <a:off x="653802" y="1422400"/>
            <a:ext cx="10854684" cy="366379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4334BB-C8F3-76AC-60F0-51A9DEDF03F2}"/>
              </a:ext>
            </a:extLst>
          </p:cNvPr>
          <p:cNvCxnSpPr>
            <a:stCxn id="8" idx="1"/>
            <a:endCxn id="8" idx="3"/>
          </p:cNvCxnSpPr>
          <p:nvPr/>
        </p:nvCxnSpPr>
        <p:spPr>
          <a:xfrm>
            <a:off x="653802" y="1605590"/>
            <a:ext cx="10854684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2">
            <a:extLst>
              <a:ext uri="{FF2B5EF4-FFF2-40B4-BE49-F238E27FC236}">
                <a16:creationId xmlns:a16="http://schemas.microsoft.com/office/drawing/2014/main" id="{4C1D3D5F-C3E2-2972-3EE5-6B2A24A1732D}"/>
              </a:ext>
            </a:extLst>
          </p:cNvPr>
          <p:cNvSpPr txBox="1"/>
          <p:nvPr/>
        </p:nvSpPr>
        <p:spPr>
          <a:xfrm>
            <a:off x="653802" y="301382"/>
            <a:ext cx="6863491" cy="818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dec Pro Bold"/>
              </a:rPr>
              <a:t>Journey so far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E50EF4A-2CCD-D1CE-27CF-0486A14B2898}"/>
              </a:ext>
            </a:extLst>
          </p:cNvPr>
          <p:cNvSpPr/>
          <p:nvPr/>
        </p:nvSpPr>
        <p:spPr>
          <a:xfrm>
            <a:off x="1800600" y="1441612"/>
            <a:ext cx="310690" cy="3157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DB10DA4-7F7E-F4EB-2693-1467113BD8CA}"/>
              </a:ext>
            </a:extLst>
          </p:cNvPr>
          <p:cNvCxnSpPr>
            <a:cxnSpLocks/>
            <a:stCxn id="10" idx="4"/>
            <a:endCxn id="4" idx="0"/>
          </p:cNvCxnSpPr>
          <p:nvPr/>
        </p:nvCxnSpPr>
        <p:spPr>
          <a:xfrm>
            <a:off x="1955945" y="1757371"/>
            <a:ext cx="5691" cy="33355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35EB9A14-CAFB-77F1-03CF-CFA6E90E2592}"/>
              </a:ext>
            </a:extLst>
          </p:cNvPr>
          <p:cNvSpPr/>
          <p:nvPr/>
        </p:nvSpPr>
        <p:spPr>
          <a:xfrm>
            <a:off x="4563294" y="1441612"/>
            <a:ext cx="310690" cy="3157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F0E797B-A16F-80BF-B745-16127C14C707}"/>
              </a:ext>
            </a:extLst>
          </p:cNvPr>
          <p:cNvCxnSpPr>
            <a:cxnSpLocks/>
            <a:stCxn id="16" idx="4"/>
            <a:endCxn id="25" idx="0"/>
          </p:cNvCxnSpPr>
          <p:nvPr/>
        </p:nvCxnSpPr>
        <p:spPr>
          <a:xfrm>
            <a:off x="4718639" y="1757371"/>
            <a:ext cx="2" cy="33354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34D8876E-B2B1-8063-3B0D-07B5DD4B4308}"/>
              </a:ext>
            </a:extLst>
          </p:cNvPr>
          <p:cNvSpPr/>
          <p:nvPr/>
        </p:nvSpPr>
        <p:spPr>
          <a:xfrm>
            <a:off x="7300815" y="1441612"/>
            <a:ext cx="310690" cy="3157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6F1B40A-7294-6FB4-BD4B-17979B4EC6C2}"/>
              </a:ext>
            </a:extLst>
          </p:cNvPr>
          <p:cNvCxnSpPr>
            <a:cxnSpLocks/>
            <a:stCxn id="18" idx="4"/>
            <a:endCxn id="32" idx="0"/>
          </p:cNvCxnSpPr>
          <p:nvPr/>
        </p:nvCxnSpPr>
        <p:spPr>
          <a:xfrm>
            <a:off x="7456160" y="1757371"/>
            <a:ext cx="19486" cy="33354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3AA8F27C-86ED-5855-9DA2-CF840A2DC1CC}"/>
              </a:ext>
            </a:extLst>
          </p:cNvPr>
          <p:cNvSpPr/>
          <p:nvPr/>
        </p:nvSpPr>
        <p:spPr>
          <a:xfrm>
            <a:off x="10077304" y="1455336"/>
            <a:ext cx="310690" cy="3157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74508E4-A933-10A8-50BC-42A95E7A9884}"/>
              </a:ext>
            </a:extLst>
          </p:cNvPr>
          <p:cNvCxnSpPr>
            <a:cxnSpLocks/>
            <a:stCxn id="41" idx="4"/>
            <a:endCxn id="39" idx="0"/>
          </p:cNvCxnSpPr>
          <p:nvPr/>
        </p:nvCxnSpPr>
        <p:spPr>
          <a:xfrm>
            <a:off x="10232649" y="1771095"/>
            <a:ext cx="2" cy="31982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F3F3AD5-9BAF-3690-77DE-278CECC14E11}"/>
              </a:ext>
            </a:extLst>
          </p:cNvPr>
          <p:cNvGrpSpPr/>
          <p:nvPr/>
        </p:nvGrpSpPr>
        <p:grpSpPr>
          <a:xfrm>
            <a:off x="685801" y="2090918"/>
            <a:ext cx="10822685" cy="3506929"/>
            <a:chOff x="685801" y="2571865"/>
            <a:chExt cx="10822685" cy="362344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EB879F3-B21C-5EFF-4CAD-5E812E9B5F0E}"/>
                </a:ext>
              </a:extLst>
            </p:cNvPr>
            <p:cNvGrpSpPr/>
            <p:nvPr/>
          </p:nvGrpSpPr>
          <p:grpSpPr>
            <a:xfrm>
              <a:off x="685801" y="2571871"/>
              <a:ext cx="2551670" cy="3623435"/>
              <a:chOff x="685800" y="2014151"/>
              <a:chExt cx="2761735" cy="4184735"/>
            </a:xfrm>
          </p:grpSpPr>
          <p:grpSp>
            <p:nvGrpSpPr>
              <p:cNvPr id="3" name="Group 3">
                <a:extLst>
                  <a:ext uri="{FF2B5EF4-FFF2-40B4-BE49-F238E27FC236}">
                    <a16:creationId xmlns:a16="http://schemas.microsoft.com/office/drawing/2014/main" id="{30004C10-457B-2F10-6603-85C7BC81AF35}"/>
                  </a:ext>
                </a:extLst>
              </p:cNvPr>
              <p:cNvGrpSpPr/>
              <p:nvPr/>
            </p:nvGrpSpPr>
            <p:grpSpPr>
              <a:xfrm>
                <a:off x="685800" y="2014151"/>
                <a:ext cx="2761735" cy="4184735"/>
                <a:chOff x="0" y="0"/>
                <a:chExt cx="6863491" cy="6706558"/>
              </a:xfrm>
            </p:grpSpPr>
            <p:sp>
              <p:nvSpPr>
                <p:cNvPr id="4" name="AutoShape 4">
                  <a:extLst>
                    <a:ext uri="{FF2B5EF4-FFF2-40B4-BE49-F238E27FC236}">
                      <a16:creationId xmlns:a16="http://schemas.microsoft.com/office/drawing/2014/main" id="{20122D62-47A0-CF8A-1494-CF0BFE531E1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863491" cy="6663790"/>
                </a:xfrm>
                <a:prstGeom prst="rect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" name="TextBox 6">
                  <a:extLst>
                    <a:ext uri="{FF2B5EF4-FFF2-40B4-BE49-F238E27FC236}">
                      <a16:creationId xmlns:a16="http://schemas.microsoft.com/office/drawing/2014/main" id="{124DFB81-DDE4-1ED1-4D20-88A4AC6396BD}"/>
                    </a:ext>
                  </a:extLst>
                </p:cNvPr>
                <p:cNvSpPr txBox="1"/>
                <p:nvPr/>
              </p:nvSpPr>
              <p:spPr>
                <a:xfrm>
                  <a:off x="801314" y="3971968"/>
                  <a:ext cx="5541307" cy="2734590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285750" marR="0" lvl="0" indent="-285750" algn="l" defTabSz="914400" rtl="0" eaLnBrk="1" fontAlgn="auto" latinLnBrk="0" hangingPunct="1">
                    <a:lnSpc>
                      <a:spcPts val="1867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odec Pro"/>
                    </a:rPr>
                    <a:t>Partner network formed</a:t>
                  </a:r>
                </a:p>
                <a:p>
                  <a:pPr marL="285750" marR="0" lvl="0" indent="-285750" algn="l" defTabSz="914400" rtl="0" eaLnBrk="1" fontAlgn="auto" latinLnBrk="0" hangingPunct="1">
                    <a:lnSpc>
                      <a:spcPts val="1867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odec Pro"/>
                    </a:rPr>
                    <a:t>Market scanning</a:t>
                  </a:r>
                </a:p>
                <a:p>
                  <a:pPr marL="285750" marR="0" lvl="0" indent="-285750" algn="l" defTabSz="914400" rtl="0" eaLnBrk="1" fontAlgn="auto" latinLnBrk="0" hangingPunct="1">
                    <a:lnSpc>
                      <a:spcPts val="1867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odec Pro"/>
                    </a:rPr>
                    <a:t>Innovation scorecard and trial </a:t>
                  </a:r>
                  <a:r>
                    <a:rPr kumimoji="0" lang="en-US" sz="1100" b="0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odec Pro"/>
                    </a:rPr>
                    <a:t>prtocols</a:t>
                  </a: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odec Pro"/>
                  </a:endParaRPr>
                </a:p>
                <a:p>
                  <a:pPr marL="285750" marR="0" lvl="0" indent="-285750" algn="l" defTabSz="914400" rtl="0" eaLnBrk="1" fontAlgn="auto" latinLnBrk="0" hangingPunct="1">
                    <a:lnSpc>
                      <a:spcPts val="1867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odec Pro"/>
                    </a:rPr>
                    <a:t>Challenge identification</a:t>
                  </a:r>
                </a:p>
                <a:p>
                  <a:pPr marL="285750" marR="0" lvl="0" indent="-285750" algn="l" defTabSz="914400" rtl="0" eaLnBrk="1" fontAlgn="auto" latinLnBrk="0" hangingPunct="1">
                    <a:lnSpc>
                      <a:spcPts val="1867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odec Pro"/>
                  </a:endParaRPr>
                </a:p>
              </p:txBody>
            </p:sp>
            <p:sp>
              <p:nvSpPr>
                <p:cNvPr id="7" name="TextBox 7">
                  <a:extLst>
                    <a:ext uri="{FF2B5EF4-FFF2-40B4-BE49-F238E27FC236}">
                      <a16:creationId xmlns:a16="http://schemas.microsoft.com/office/drawing/2014/main" id="{34A623D7-FF55-CF0F-ACAB-37AD8AC1A301}"/>
                    </a:ext>
                  </a:extLst>
                </p:cNvPr>
                <p:cNvSpPr txBox="1"/>
                <p:nvPr/>
              </p:nvSpPr>
              <p:spPr>
                <a:xfrm>
                  <a:off x="807458" y="2794683"/>
                  <a:ext cx="5248568" cy="941737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odec Pro"/>
                    </a:rPr>
                    <a:t>Year 1 – 2023/4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odec Pro"/>
                    </a:rPr>
                    <a:t>Mobilisation</a:t>
                  </a: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odec Pro"/>
                  </a:endParaRPr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2DD2B2A-F0D0-E2F5-5FD0-77E515B01D32}"/>
                  </a:ext>
                </a:extLst>
              </p:cNvPr>
              <p:cNvSpPr/>
              <p:nvPr/>
            </p:nvSpPr>
            <p:spPr>
              <a:xfrm>
                <a:off x="1010705" y="2245451"/>
                <a:ext cx="2111921" cy="1399792"/>
              </a:xfrm>
              <a:prstGeom prst="rect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8106AD5-D704-1350-87E2-4C45E17F888D}"/>
                </a:ext>
              </a:extLst>
            </p:cNvPr>
            <p:cNvGrpSpPr/>
            <p:nvPr/>
          </p:nvGrpSpPr>
          <p:grpSpPr>
            <a:xfrm>
              <a:off x="3442806" y="2571865"/>
              <a:ext cx="2551670" cy="3600328"/>
              <a:chOff x="685800" y="2014151"/>
              <a:chExt cx="2761735" cy="4158049"/>
            </a:xfrm>
          </p:grpSpPr>
          <p:grpSp>
            <p:nvGrpSpPr>
              <p:cNvPr id="23" name="Group 3">
                <a:extLst>
                  <a:ext uri="{FF2B5EF4-FFF2-40B4-BE49-F238E27FC236}">
                    <a16:creationId xmlns:a16="http://schemas.microsoft.com/office/drawing/2014/main" id="{3DD3DDE3-DFA4-0420-5FC2-4238BABE6EAD}"/>
                  </a:ext>
                </a:extLst>
              </p:cNvPr>
              <p:cNvGrpSpPr/>
              <p:nvPr/>
            </p:nvGrpSpPr>
            <p:grpSpPr>
              <a:xfrm>
                <a:off x="685800" y="2014151"/>
                <a:ext cx="2761735" cy="4158049"/>
                <a:chOff x="0" y="0"/>
                <a:chExt cx="6863491" cy="6663790"/>
              </a:xfrm>
            </p:grpSpPr>
            <p:sp>
              <p:nvSpPr>
                <p:cNvPr id="25" name="AutoShape 4">
                  <a:extLst>
                    <a:ext uri="{FF2B5EF4-FFF2-40B4-BE49-F238E27FC236}">
                      <a16:creationId xmlns:a16="http://schemas.microsoft.com/office/drawing/2014/main" id="{47AEDE69-6A78-17E2-ACB8-E582963757B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863491" cy="6663790"/>
                </a:xfrm>
                <a:prstGeom prst="rect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7" name="TextBox 6">
                  <a:extLst>
                    <a:ext uri="{FF2B5EF4-FFF2-40B4-BE49-F238E27FC236}">
                      <a16:creationId xmlns:a16="http://schemas.microsoft.com/office/drawing/2014/main" id="{6F18C617-2686-3A3E-D9E1-A8CEAE6B9559}"/>
                    </a:ext>
                  </a:extLst>
                </p:cNvPr>
                <p:cNvSpPr txBox="1"/>
                <p:nvPr/>
              </p:nvSpPr>
              <p:spPr>
                <a:xfrm>
                  <a:off x="807458" y="3910369"/>
                  <a:ext cx="5248568" cy="226862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285750" marR="0" lvl="0" indent="-285750" algn="l" defTabSz="914400" rtl="0" eaLnBrk="1" fontAlgn="auto" latinLnBrk="0" hangingPunct="1">
                    <a:lnSpc>
                      <a:spcPts val="1867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odec Pro"/>
                    </a:rPr>
                    <a:t>Trials on live road network</a:t>
                  </a:r>
                </a:p>
                <a:p>
                  <a:pPr marL="285750" marR="0" lvl="0" indent="-285750" algn="l" defTabSz="914400" rtl="0" eaLnBrk="1" fontAlgn="auto" latinLnBrk="0" hangingPunct="1">
                    <a:lnSpc>
                      <a:spcPts val="1867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odec Pro"/>
                    </a:rPr>
                    <a:t>Full carbon baseline of NLC and </a:t>
                  </a:r>
                  <a:r>
                    <a:rPr kumimoji="0" lang="en-US" sz="1100" b="0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odec Pro"/>
                    </a:rPr>
                    <a:t>TfWM</a:t>
                  </a: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odec Pro"/>
                  </a:endParaRPr>
                </a:p>
                <a:p>
                  <a:pPr marL="285750" marR="0" lvl="0" indent="-285750" algn="l" defTabSz="914400" rtl="0" eaLnBrk="1" fontAlgn="auto" latinLnBrk="0" hangingPunct="1">
                    <a:lnSpc>
                      <a:spcPts val="1867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odec Pro"/>
                    </a:rPr>
                    <a:t>C</a:t>
                  </a:r>
                  <a:r>
                    <a:rPr kumimoji="0" lang="en-US" sz="1100" b="0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odec Pro"/>
                    </a:rPr>
                    <a:t>arbon</a:t>
                  </a:r>
                  <a:r>
                    <a: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odec Pro"/>
                    </a:rPr>
                    <a:t> and technical framework developed</a:t>
                  </a:r>
                </a:p>
              </p:txBody>
            </p:sp>
            <p:sp>
              <p:nvSpPr>
                <p:cNvPr id="28" name="TextBox 7">
                  <a:extLst>
                    <a:ext uri="{FF2B5EF4-FFF2-40B4-BE49-F238E27FC236}">
                      <a16:creationId xmlns:a16="http://schemas.microsoft.com/office/drawing/2014/main" id="{1580819A-00D9-5F69-8746-23682BB66920}"/>
                    </a:ext>
                  </a:extLst>
                </p:cNvPr>
                <p:cNvSpPr txBox="1"/>
                <p:nvPr/>
              </p:nvSpPr>
              <p:spPr>
                <a:xfrm>
                  <a:off x="807458" y="2794692"/>
                  <a:ext cx="5498031" cy="94173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odec Pro"/>
                    </a:rPr>
                    <a:t>Year 2 – 2024/5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odec Pro"/>
                    </a:rPr>
                    <a:t>Building evidence</a:t>
                  </a:r>
                </a:p>
              </p:txBody>
            </p:sp>
          </p:grp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499CBAD-1340-CC94-3BF5-145DF3830BA2}"/>
                  </a:ext>
                </a:extLst>
              </p:cNvPr>
              <p:cNvSpPr/>
              <p:nvPr/>
            </p:nvSpPr>
            <p:spPr>
              <a:xfrm>
                <a:off x="1010705" y="2245451"/>
                <a:ext cx="2111921" cy="13997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721BAF2-4573-E81C-E267-2C38495D8F8B}"/>
                </a:ext>
              </a:extLst>
            </p:cNvPr>
            <p:cNvGrpSpPr/>
            <p:nvPr/>
          </p:nvGrpSpPr>
          <p:grpSpPr>
            <a:xfrm>
              <a:off x="6199811" y="2571865"/>
              <a:ext cx="2551670" cy="3600328"/>
              <a:chOff x="685800" y="2014151"/>
              <a:chExt cx="2761735" cy="4158049"/>
            </a:xfrm>
          </p:grpSpPr>
          <p:sp>
            <p:nvSpPr>
              <p:cNvPr id="32" name="AutoShape 4">
                <a:extLst>
                  <a:ext uri="{FF2B5EF4-FFF2-40B4-BE49-F238E27FC236}">
                    <a16:creationId xmlns:a16="http://schemas.microsoft.com/office/drawing/2014/main" id="{1D32F3A2-60E2-B25C-EB4B-6B3667A0C4DB}"/>
                  </a:ext>
                </a:extLst>
              </p:cNvPr>
              <p:cNvSpPr/>
              <p:nvPr/>
            </p:nvSpPr>
            <p:spPr>
              <a:xfrm>
                <a:off x="685800" y="2014151"/>
                <a:ext cx="2761735" cy="4158049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5684FA0-9546-7221-F03F-54B7A2D4570A}"/>
                  </a:ext>
                </a:extLst>
              </p:cNvPr>
              <p:cNvSpPr/>
              <p:nvPr/>
            </p:nvSpPr>
            <p:spPr>
              <a:xfrm>
                <a:off x="1010705" y="2245451"/>
                <a:ext cx="2111921" cy="1399792"/>
              </a:xfrm>
              <a:prstGeom prst="rect">
                <a:avLst/>
              </a:pr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B26A8F9-AEF7-B41D-8C9C-07ACEFA12FF4}"/>
                </a:ext>
              </a:extLst>
            </p:cNvPr>
            <p:cNvGrpSpPr/>
            <p:nvPr/>
          </p:nvGrpSpPr>
          <p:grpSpPr>
            <a:xfrm>
              <a:off x="8956816" y="2571865"/>
              <a:ext cx="2551670" cy="3600328"/>
              <a:chOff x="685800" y="2014151"/>
              <a:chExt cx="2761735" cy="4158049"/>
            </a:xfrm>
          </p:grpSpPr>
          <p:sp>
            <p:nvSpPr>
              <p:cNvPr id="39" name="AutoShape 4">
                <a:extLst>
                  <a:ext uri="{FF2B5EF4-FFF2-40B4-BE49-F238E27FC236}">
                    <a16:creationId xmlns:a16="http://schemas.microsoft.com/office/drawing/2014/main" id="{48F47200-C8ED-5781-5CA8-9E4E29D01C36}"/>
                  </a:ext>
                </a:extLst>
              </p:cNvPr>
              <p:cNvSpPr/>
              <p:nvPr/>
            </p:nvSpPr>
            <p:spPr>
              <a:xfrm>
                <a:off x="685800" y="2014151"/>
                <a:ext cx="2761735" cy="4158049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208CD566-7D0A-2F53-9C34-D6AE097456BD}"/>
                  </a:ext>
                </a:extLst>
              </p:cNvPr>
              <p:cNvSpPr/>
              <p:nvPr/>
            </p:nvSpPr>
            <p:spPr>
              <a:xfrm>
                <a:off x="1010705" y="2245451"/>
                <a:ext cx="2111921" cy="139979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5" name="TextBox 6">
              <a:extLst>
                <a:ext uri="{FF2B5EF4-FFF2-40B4-BE49-F238E27FC236}">
                  <a16:creationId xmlns:a16="http://schemas.microsoft.com/office/drawing/2014/main" id="{A8E80525-DF37-A05C-5773-F3A75719C408}"/>
                </a:ext>
              </a:extLst>
            </p:cNvPr>
            <p:cNvSpPr txBox="1"/>
            <p:nvPr/>
          </p:nvSpPr>
          <p:spPr>
            <a:xfrm>
              <a:off x="6500003" y="4688347"/>
              <a:ext cx="2156619" cy="13782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ts val="186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odec Pro"/>
                </a:rPr>
                <a:t>Behavioural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odec Pro"/>
                </a:rPr>
                <a:t> research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ts val="186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odec Pro"/>
                </a:rPr>
                <a:t>Sandbox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ts val="186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odec Pro"/>
                </a:rPr>
                <a:t>Knowledge Bank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ts val="186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odec Pro"/>
                </a:rPr>
                <a:t>Full carbon and technical evaluations</a:t>
              </a:r>
            </a:p>
          </p:txBody>
        </p:sp>
        <p:sp>
          <p:nvSpPr>
            <p:cNvPr id="46" name="TextBox 7">
              <a:extLst>
                <a:ext uri="{FF2B5EF4-FFF2-40B4-BE49-F238E27FC236}">
                  <a16:creationId xmlns:a16="http://schemas.microsoft.com/office/drawing/2014/main" id="{2CDDF600-30C9-89B6-425B-8564FF84674F}"/>
                </a:ext>
              </a:extLst>
            </p:cNvPr>
            <p:cNvSpPr txBox="1"/>
            <p:nvPr/>
          </p:nvSpPr>
          <p:spPr>
            <a:xfrm>
              <a:off x="6500004" y="4088117"/>
              <a:ext cx="1951283" cy="5088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odec Pro"/>
                </a:rPr>
                <a:t>Year 3 – 2025/6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odec Pro"/>
                </a:rPr>
                <a:t>Scaling impact</a:t>
              </a:r>
            </a:p>
          </p:txBody>
        </p:sp>
        <p:sp>
          <p:nvSpPr>
            <p:cNvPr id="47" name="TextBox 6">
              <a:extLst>
                <a:ext uri="{FF2B5EF4-FFF2-40B4-BE49-F238E27FC236}">
                  <a16:creationId xmlns:a16="http://schemas.microsoft.com/office/drawing/2014/main" id="{5F8B3DAA-FF00-EA94-DAE9-1D1454E39171}"/>
                </a:ext>
              </a:extLst>
            </p:cNvPr>
            <p:cNvSpPr txBox="1"/>
            <p:nvPr/>
          </p:nvSpPr>
          <p:spPr>
            <a:xfrm>
              <a:off x="9257008" y="4944923"/>
              <a:ext cx="1951283" cy="6619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ts val="186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odec Pro"/>
                </a:rPr>
                <a:t>Assessing long-term change created by the </a:t>
              </a:r>
              <a:r>
                <a:rPr kumimoji="0" lang="en-US" sz="11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odec Pro"/>
                </a:rPr>
                <a:t>programme</a:t>
              </a: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dec Pro"/>
              </a:endParaRPr>
            </a:p>
          </p:txBody>
        </p:sp>
        <p:sp>
          <p:nvSpPr>
            <p:cNvPr id="48" name="TextBox 7">
              <a:extLst>
                <a:ext uri="{FF2B5EF4-FFF2-40B4-BE49-F238E27FC236}">
                  <a16:creationId xmlns:a16="http://schemas.microsoft.com/office/drawing/2014/main" id="{5B3E7215-9A8B-9B93-9EDD-417CE6B1CA54}"/>
                </a:ext>
              </a:extLst>
            </p:cNvPr>
            <p:cNvSpPr txBox="1"/>
            <p:nvPr/>
          </p:nvSpPr>
          <p:spPr>
            <a:xfrm>
              <a:off x="9257008" y="4088117"/>
              <a:ext cx="1951283" cy="7632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odec Pro"/>
                </a:rPr>
                <a:t>Post – 2026/31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odec Pro"/>
                </a:rPr>
                <a:t>Monitoring and evaluation</a:t>
              </a:r>
            </a:p>
          </p:txBody>
        </p:sp>
      </p:grpSp>
      <p:sp>
        <p:nvSpPr>
          <p:cNvPr id="51" name="AutoShape 4">
            <a:extLst>
              <a:ext uri="{FF2B5EF4-FFF2-40B4-BE49-F238E27FC236}">
                <a16:creationId xmlns:a16="http://schemas.microsoft.com/office/drawing/2014/main" id="{84D2D124-E953-19C0-67AF-BEA17B6F727F}"/>
              </a:ext>
            </a:extLst>
          </p:cNvPr>
          <p:cNvSpPr/>
          <p:nvPr/>
        </p:nvSpPr>
        <p:spPr>
          <a:xfrm>
            <a:off x="678966" y="5769319"/>
            <a:ext cx="2553957" cy="565954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400+  materials identified</a:t>
            </a:r>
          </a:p>
        </p:txBody>
      </p:sp>
      <p:sp>
        <p:nvSpPr>
          <p:cNvPr id="52" name="AutoShape 4">
            <a:extLst>
              <a:ext uri="{FF2B5EF4-FFF2-40B4-BE49-F238E27FC236}">
                <a16:creationId xmlns:a16="http://schemas.microsoft.com/office/drawing/2014/main" id="{F71A1E22-D40E-14B3-31F4-46A3A71A8A03}"/>
              </a:ext>
            </a:extLst>
          </p:cNvPr>
          <p:cNvSpPr/>
          <p:nvPr/>
        </p:nvSpPr>
        <p:spPr>
          <a:xfrm>
            <a:off x="3440519" y="5769313"/>
            <a:ext cx="2553957" cy="565954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40+ live trials of low-carbon materials</a:t>
            </a:r>
          </a:p>
        </p:txBody>
      </p:sp>
      <p:sp>
        <p:nvSpPr>
          <p:cNvPr id="53" name="AutoShape 4">
            <a:extLst>
              <a:ext uri="{FF2B5EF4-FFF2-40B4-BE49-F238E27FC236}">
                <a16:creationId xmlns:a16="http://schemas.microsoft.com/office/drawing/2014/main" id="{F9520D3D-9B09-78F2-7732-D81A4DAE92EA}"/>
              </a:ext>
            </a:extLst>
          </p:cNvPr>
          <p:cNvSpPr/>
          <p:nvPr/>
        </p:nvSpPr>
        <p:spPr>
          <a:xfrm>
            <a:off x="6198665" y="5769313"/>
            <a:ext cx="2553957" cy="565954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Network of local authorities, SMEs, supply chain and industry bodies</a:t>
            </a:r>
          </a:p>
        </p:txBody>
      </p:sp>
      <p:sp>
        <p:nvSpPr>
          <p:cNvPr id="54" name="AutoShape 4">
            <a:extLst>
              <a:ext uri="{FF2B5EF4-FFF2-40B4-BE49-F238E27FC236}">
                <a16:creationId xmlns:a16="http://schemas.microsoft.com/office/drawing/2014/main" id="{0D7BFEE5-E25D-46EE-EB4F-CE1751F48FD6}"/>
              </a:ext>
            </a:extLst>
          </p:cNvPr>
          <p:cNvSpPr/>
          <p:nvPr/>
        </p:nvSpPr>
        <p:spPr>
          <a:xfrm>
            <a:off x="8956811" y="5769313"/>
            <a:ext cx="2553957" cy="565954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Knowledge bank to store evidence of material performance across the UK</a:t>
            </a:r>
          </a:p>
        </p:txBody>
      </p:sp>
    </p:spTree>
    <p:extLst>
      <p:ext uri="{BB962C8B-B14F-4D97-AF65-F5344CB8AC3E}">
        <p14:creationId xmlns:p14="http://schemas.microsoft.com/office/powerpoint/2010/main" val="309167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472E54-6B92-8B79-DDE9-49F66B080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decarbonisingroads.co.uk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C08EF00-7E70-A7A4-37E2-67682DE098BC}"/>
              </a:ext>
            </a:extLst>
          </p:cNvPr>
          <p:cNvSpPr/>
          <p:nvPr/>
        </p:nvSpPr>
        <p:spPr>
          <a:xfrm>
            <a:off x="0" y="2"/>
            <a:ext cx="12192000" cy="297017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Title 5">
            <a:extLst>
              <a:ext uri="{FF2B5EF4-FFF2-40B4-BE49-F238E27FC236}">
                <a16:creationId xmlns:a16="http://schemas.microsoft.com/office/drawing/2014/main" id="{5C953765-4BB2-7F28-E0CC-75D84ED073C8}"/>
              </a:ext>
            </a:extLst>
          </p:cNvPr>
          <p:cNvSpPr txBox="1">
            <a:spLocks/>
          </p:cNvSpPr>
          <p:nvPr/>
        </p:nvSpPr>
        <p:spPr>
          <a:xfrm>
            <a:off x="965201" y="724694"/>
            <a:ext cx="7489825" cy="1089025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algn="ctr" defTabSz="685814" rtl="0" eaLnBrk="1" latinLnBrk="0" hangingPunct="1">
              <a:lnSpc>
                <a:spcPct val="100000"/>
              </a:lnSpc>
              <a:spcBef>
                <a:spcPts val="900"/>
              </a:spcBef>
              <a:buNone/>
              <a:defRPr sz="1500" b="1" i="0" kern="1200" cap="none" normalizeH="0" baseline="0">
                <a:solidFill>
                  <a:schemeClr val="bg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39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 trials and research</a:t>
            </a:r>
          </a:p>
        </p:txBody>
      </p:sp>
      <p:sp>
        <p:nvSpPr>
          <p:cNvPr id="25" name="Slide Number Placeholder 6">
            <a:extLst>
              <a:ext uri="{FF2B5EF4-FFF2-40B4-BE49-F238E27FC236}">
                <a16:creationId xmlns:a16="http://schemas.microsoft.com/office/drawing/2014/main" id="{2FD5F570-B482-62E7-A2E6-1B51319115F1}"/>
              </a:ext>
            </a:extLst>
          </p:cNvPr>
          <p:cNvSpPr txBox="1">
            <a:spLocks/>
          </p:cNvSpPr>
          <p:nvPr/>
        </p:nvSpPr>
        <p:spPr>
          <a:xfrm>
            <a:off x="479424" y="6508751"/>
            <a:ext cx="485776" cy="22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675" b="1" i="0" kern="120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3BC410-9C02-4BC6-8378-D69DEB8A7587}" type="slidenum">
              <a: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200C4C"/>
                </a:solidFill>
                <a:effectLst/>
                <a:uLnTx/>
                <a:uFillTx/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pPr marL="0" marR="0" lvl="0" indent="0" algn="l" defTabSz="9142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200C4C"/>
              </a:solidFill>
              <a:effectLst/>
              <a:uLnTx/>
              <a:uFillTx/>
              <a:latin typeface="Arial" panose="020B0604020202020204" pitchFamily="34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7" name="Graphic 5">
            <a:extLst>
              <a:ext uri="{FF2B5EF4-FFF2-40B4-BE49-F238E27FC236}">
                <a16:creationId xmlns:a16="http://schemas.microsoft.com/office/drawing/2014/main" id="{183B1670-65DE-1C81-E3FC-F1DF22149E86}"/>
              </a:ext>
            </a:extLst>
          </p:cNvPr>
          <p:cNvSpPr/>
          <p:nvPr/>
        </p:nvSpPr>
        <p:spPr>
          <a:xfrm rot="5400000">
            <a:off x="0" y="1987726"/>
            <a:ext cx="987293" cy="987293"/>
          </a:xfrm>
          <a:custGeom>
            <a:avLst/>
            <a:gdLst>
              <a:gd name="connsiteX0" fmla="*/ 987293 w 987293"/>
              <a:gd name="connsiteY0" fmla="*/ 0 h 987293"/>
              <a:gd name="connsiteX1" fmla="*/ 0 w 987293"/>
              <a:gd name="connsiteY1" fmla="*/ 987293 h 987293"/>
              <a:gd name="connsiteX2" fmla="*/ 987293 w 987293"/>
              <a:gd name="connsiteY2" fmla="*/ 987293 h 987293"/>
              <a:gd name="connsiteX3" fmla="*/ 987293 w 987293"/>
              <a:gd name="connsiteY3" fmla="*/ 0 h 98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7293" h="987293">
                <a:moveTo>
                  <a:pt x="987293" y="0"/>
                </a:moveTo>
                <a:cubicBezTo>
                  <a:pt x="987293" y="545257"/>
                  <a:pt x="545285" y="987293"/>
                  <a:pt x="0" y="987293"/>
                </a:cubicBezTo>
                <a:lnTo>
                  <a:pt x="987293" y="987293"/>
                </a:lnTo>
                <a:lnTo>
                  <a:pt x="987293" y="0"/>
                </a:lnTo>
                <a:close/>
              </a:path>
            </a:pathLst>
          </a:custGeom>
          <a:solidFill>
            <a:srgbClr val="FFFFFF"/>
          </a:solidFill>
          <a:ln w="27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200C4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2BEC095-5502-B593-0819-3D2D725A76F3}"/>
              </a:ext>
            </a:extLst>
          </p:cNvPr>
          <p:cNvGrpSpPr/>
          <p:nvPr/>
        </p:nvGrpSpPr>
        <p:grpSpPr>
          <a:xfrm>
            <a:off x="722313" y="2122740"/>
            <a:ext cx="10952919" cy="4464222"/>
            <a:chOff x="863537" y="2339917"/>
            <a:chExt cx="13373112" cy="567196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24EDCC25-6F98-C2E9-DB47-BC5C2471DAC9}"/>
                </a:ext>
              </a:extLst>
            </p:cNvPr>
            <p:cNvSpPr/>
            <p:nvPr/>
          </p:nvSpPr>
          <p:spPr>
            <a:xfrm>
              <a:off x="1048080" y="2339918"/>
              <a:ext cx="2041652" cy="2096716"/>
            </a:xfrm>
            <a:prstGeom prst="roundRect">
              <a:avLst>
                <a:gd name="adj" fmla="val 50000"/>
              </a:avLst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1" r="-60160"/>
              </a:stretch>
            </a:blipFill>
            <a:ln w="190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C5A87681-8618-D9DD-0E8F-902EFA5A11F6}"/>
                </a:ext>
              </a:extLst>
            </p:cNvPr>
            <p:cNvSpPr/>
            <p:nvPr/>
          </p:nvSpPr>
          <p:spPr>
            <a:xfrm>
              <a:off x="3729939" y="2379791"/>
              <a:ext cx="1973859" cy="2096717"/>
            </a:xfrm>
            <a:prstGeom prst="roundRect">
              <a:avLst>
                <a:gd name="adj" fmla="val 50000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90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A2DE9B62-5BBE-26F2-E4C6-2211F90A1194}"/>
                </a:ext>
              </a:extLst>
            </p:cNvPr>
            <p:cNvSpPr/>
            <p:nvPr/>
          </p:nvSpPr>
          <p:spPr>
            <a:xfrm>
              <a:off x="6406159" y="2379792"/>
              <a:ext cx="1973860" cy="2096717"/>
            </a:xfrm>
            <a:prstGeom prst="roundRect">
              <a:avLst>
                <a:gd name="adj" fmla="val 50000"/>
              </a:avLst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5826" t="-17333" r="-522" b="-3291"/>
              </a:stretch>
            </a:blipFill>
            <a:ln w="190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8E77013-3401-9D50-0351-27F3E7E49A54}"/>
                </a:ext>
              </a:extLst>
            </p:cNvPr>
            <p:cNvSpPr txBox="1"/>
            <p:nvPr/>
          </p:nvSpPr>
          <p:spPr>
            <a:xfrm>
              <a:off x="863537" y="4582526"/>
              <a:ext cx="2410737" cy="2603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2" rtl="0" eaLnBrk="1" fontAlgn="auto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>
                  <a:ln>
                    <a:noFill/>
                  </a:ln>
                  <a:solidFill>
                    <a:srgbClr val="62B22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Pothole        Trials</a:t>
              </a:r>
            </a:p>
            <a:p>
              <a:pPr marL="285744" marR="0" lvl="0" indent="-285744" algn="l" defTabSz="914212" rtl="0" eaLnBrk="1" fontAlgn="auto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333">
                  <a:solidFill>
                    <a:srgbClr val="3333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Operational and controlled testing of materials</a:t>
              </a:r>
              <a:endPara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285744" marR="0" lvl="0" indent="-285744" algn="l" defTabSz="914212" rtl="0" eaLnBrk="1" fontAlgn="auto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333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10+ materials and methods trialled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6DEC97A8-2EB2-B2BA-D7C7-CA5713DDB582}"/>
                </a:ext>
              </a:extLst>
            </p:cNvPr>
            <p:cNvSpPr/>
            <p:nvPr/>
          </p:nvSpPr>
          <p:spPr>
            <a:xfrm>
              <a:off x="9102270" y="2339918"/>
              <a:ext cx="1973860" cy="2096717"/>
            </a:xfrm>
            <a:prstGeom prst="roundRect">
              <a:avLst>
                <a:gd name="adj" fmla="val 50000"/>
              </a:avLst>
            </a:prstGeom>
            <a:blipFill>
              <a:blip r:embed="rId6"/>
              <a:stretch>
                <a:fillRect l="-30743" t="-13669" r="-21899" b="-38972"/>
              </a:stretch>
            </a:blipFill>
            <a:ln w="190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EB06630-6C7C-0D2C-5FEB-139E346588FF}"/>
                </a:ext>
              </a:extLst>
            </p:cNvPr>
            <p:cNvSpPr txBox="1"/>
            <p:nvPr/>
          </p:nvSpPr>
          <p:spPr>
            <a:xfrm>
              <a:off x="3504743" y="4582524"/>
              <a:ext cx="2410737" cy="3429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2" rtl="0" eaLnBrk="1" fontAlgn="auto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>
                  <a:ln>
                    <a:noFill/>
                  </a:ln>
                  <a:solidFill>
                    <a:srgbClr val="62B22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Rejuvenator &amp; Preservative Trials</a:t>
              </a:r>
            </a:p>
            <a:p>
              <a:pPr marL="285744" marR="0" lvl="0" indent="-285744" algn="l" defTabSz="914212" rtl="0" eaLnBrk="1" fontAlgn="auto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333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Trials on HRA and SMA</a:t>
              </a:r>
            </a:p>
            <a:p>
              <a:pPr marL="285744" marR="0" lvl="0" indent="-285744" algn="l" defTabSz="914212" rtl="0" eaLnBrk="1" fontAlgn="auto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333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Control sections</a:t>
              </a:r>
            </a:p>
            <a:p>
              <a:pPr marL="285744" marR="0" lvl="0" indent="-285744" algn="l" defTabSz="914212" rtl="0" eaLnBrk="1" fontAlgn="auto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333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Testing of cores with University of Nottingham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082B542-4401-6A7D-7F33-6D0117D93292}"/>
                </a:ext>
              </a:extLst>
            </p:cNvPr>
            <p:cNvSpPr txBox="1"/>
            <p:nvPr/>
          </p:nvSpPr>
          <p:spPr>
            <a:xfrm>
              <a:off x="6082046" y="4582524"/>
              <a:ext cx="2619925" cy="2603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2" rtl="0" eaLnBrk="1" fontAlgn="auto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>
                  <a:ln>
                    <a:noFill/>
                  </a:ln>
                  <a:solidFill>
                    <a:srgbClr val="62B22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Line-marking Trials</a:t>
              </a:r>
            </a:p>
            <a:p>
              <a:pPr marL="285744" marR="0" lvl="0" indent="-285744" algn="l" defTabSz="914212" rtl="0" eaLnBrk="1" fontAlgn="auto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333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 low-carbon materials trialled against thermoplastic</a:t>
              </a:r>
            </a:p>
            <a:p>
              <a:pPr marL="285744" marR="0" lvl="0" indent="-285744" algn="l" defTabSz="914212" rtl="0" eaLnBrk="1" fontAlgn="auto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333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Transverse, refreshed and new lining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DF75072-D781-B768-8E32-7416996D8244}"/>
                </a:ext>
              </a:extLst>
            </p:cNvPr>
            <p:cNvSpPr txBox="1"/>
            <p:nvPr/>
          </p:nvSpPr>
          <p:spPr>
            <a:xfrm>
              <a:off x="8870696" y="4582524"/>
              <a:ext cx="2410737" cy="2889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2" rtl="0" eaLnBrk="1" fontAlgn="auto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>
                  <a:ln>
                    <a:noFill/>
                  </a:ln>
                  <a:solidFill>
                    <a:srgbClr val="62B22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Signage        Trials      </a:t>
              </a:r>
            </a:p>
            <a:p>
              <a:pPr marL="285744" marR="0" lvl="0" indent="-285744" algn="l" defTabSz="914212" rtl="0" eaLnBrk="1" fontAlgn="auto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333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Recycled glass composite signpost that is passively safe</a:t>
              </a:r>
            </a:p>
            <a:p>
              <a:pPr marL="285744" marR="0" lvl="0" indent="-285744" algn="l" defTabSz="914212" rtl="0" eaLnBrk="1" fontAlgn="auto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333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Reed-based sign face</a:t>
              </a: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8BBCCA0-0235-5358-65F5-2C0BFA239B63}"/>
                </a:ext>
              </a:extLst>
            </p:cNvPr>
            <p:cNvSpPr/>
            <p:nvPr/>
          </p:nvSpPr>
          <p:spPr>
            <a:xfrm>
              <a:off x="11850458" y="2339917"/>
              <a:ext cx="1973861" cy="2096717"/>
            </a:xfrm>
            <a:prstGeom prst="roundRect">
              <a:avLst>
                <a:gd name="adj" fmla="val 50000"/>
              </a:avLst>
            </a:prstGeom>
            <a:blipFill>
              <a:blip r:embed="rId7"/>
              <a:stretch>
                <a:fillRect r="-28788"/>
              </a:stretch>
            </a:blipFill>
            <a:ln w="190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F3EE464-325D-379C-5D9B-3EC2C1B21462}"/>
                </a:ext>
              </a:extLst>
            </p:cNvPr>
            <p:cNvSpPr txBox="1"/>
            <p:nvPr/>
          </p:nvSpPr>
          <p:spPr>
            <a:xfrm>
              <a:off x="11527424" y="4582525"/>
              <a:ext cx="2709225" cy="2889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2" rtl="0" eaLnBrk="1" fontAlgn="auto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>
                  <a:ln>
                    <a:noFill/>
                  </a:ln>
                  <a:solidFill>
                    <a:srgbClr val="62B22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Surfacing         Trials</a:t>
              </a:r>
            </a:p>
            <a:p>
              <a:pPr marL="285750" marR="0" lvl="0" indent="-285750" algn="l" defTabSz="914212" rtl="0" eaLnBrk="1" fontAlgn="auto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333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Binder and surface course </a:t>
              </a:r>
              <a:r>
                <a:rPr kumimoji="0" lang="en-GB" sz="1333" b="0" i="0" u="none" strike="noStrike" kern="0" cap="none" spc="0" normalizeH="0" baseline="0" noProof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SuperSites</a:t>
              </a:r>
              <a:endPara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285750" marR="0" lvl="0" indent="-285750" algn="l" defTabSz="914212" rtl="0" eaLnBrk="1" fontAlgn="auto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333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In-situ recycling, lignin, graphene additives, biogenic PMBs, biogenic binders</a:t>
              </a:r>
            </a:p>
          </p:txBody>
        </p:sp>
      </p:grpSp>
      <p:pic>
        <p:nvPicPr>
          <p:cNvPr id="4" name="Picture 3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0767833E-EB95-ED64-018F-FA9A229D2A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519" y="436642"/>
            <a:ext cx="1858574" cy="57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331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920C086-F6BB-A05B-8B9D-728A9B4A1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decarbonisingroads.co.uk</a:t>
            </a:r>
          </a:p>
        </p:txBody>
      </p:sp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C0B18B09-506F-F234-EF00-B5700D4096B1}"/>
              </a:ext>
            </a:extLst>
          </p:cNvPr>
          <p:cNvSpPr/>
          <p:nvPr/>
        </p:nvSpPr>
        <p:spPr>
          <a:xfrm>
            <a:off x="6272604" y="571844"/>
            <a:ext cx="2726947" cy="424803"/>
          </a:xfrm>
          <a:prstGeom prst="round2SameRect">
            <a:avLst>
              <a:gd name="adj1" fmla="val 50000"/>
              <a:gd name="adj2" fmla="val 0"/>
            </a:avLst>
          </a:prstGeom>
          <a:solidFill>
            <a:sysClr val="window" lastClr="FFFFFF"/>
          </a:solidFill>
          <a:ln w="28575" cap="flat" cmpd="sng" algn="ctr">
            <a:solidFill>
              <a:srgbClr val="E7E6E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AA9957-8349-208D-E75A-913894DE7E8D}"/>
              </a:ext>
            </a:extLst>
          </p:cNvPr>
          <p:cNvSpPr/>
          <p:nvPr/>
        </p:nvSpPr>
        <p:spPr>
          <a:xfrm>
            <a:off x="6272604" y="996646"/>
            <a:ext cx="2726947" cy="5197391"/>
          </a:xfrm>
          <a:prstGeom prst="rect">
            <a:avLst/>
          </a:prstGeom>
          <a:solidFill>
            <a:srgbClr val="E7E6E6"/>
          </a:solidFill>
          <a:ln w="12700" cap="flat" cmpd="sng" algn="ctr">
            <a:solidFill>
              <a:srgbClr val="E7E6E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97E54560-7873-2DC3-2113-43239971A4E1}"/>
              </a:ext>
            </a:extLst>
          </p:cNvPr>
          <p:cNvGrpSpPr/>
          <p:nvPr/>
        </p:nvGrpSpPr>
        <p:grpSpPr>
          <a:xfrm>
            <a:off x="3577736" y="1121858"/>
            <a:ext cx="5133991" cy="588464"/>
            <a:chOff x="79098" y="27516"/>
            <a:chExt cx="12211353" cy="1176929"/>
          </a:xfrm>
        </p:grpSpPr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1954F890-C6A7-C393-98C6-28103485C608}"/>
                </a:ext>
              </a:extLst>
            </p:cNvPr>
            <p:cNvSpPr/>
            <p:nvPr/>
          </p:nvSpPr>
          <p:spPr>
            <a:xfrm>
              <a:off x="79098" y="103002"/>
              <a:ext cx="4892639" cy="1101443"/>
            </a:xfrm>
            <a:prstGeom prst="rect">
              <a:avLst/>
            </a:prstGeom>
            <a:solidFill>
              <a:srgbClr val="6C5DF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8">
              <a:extLst>
                <a:ext uri="{FF2B5EF4-FFF2-40B4-BE49-F238E27FC236}">
                  <a16:creationId xmlns:a16="http://schemas.microsoft.com/office/drawing/2014/main" id="{52CB7C48-9906-6B9A-8FE5-AE1165427EEA}"/>
                </a:ext>
              </a:extLst>
            </p:cNvPr>
            <p:cNvGrpSpPr/>
            <p:nvPr/>
          </p:nvGrpSpPr>
          <p:grpSpPr>
            <a:xfrm>
              <a:off x="4892638" y="453304"/>
              <a:ext cx="1393043" cy="194835"/>
              <a:chOff x="0" y="0"/>
              <a:chExt cx="3632122" cy="508000"/>
            </a:xfrm>
          </p:grpSpPr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9977BD64-3D1A-B063-6232-085DA22D3F52}"/>
                  </a:ext>
                </a:extLst>
              </p:cNvPr>
              <p:cNvSpPr/>
              <p:nvPr/>
            </p:nvSpPr>
            <p:spPr>
              <a:xfrm>
                <a:off x="0" y="49530"/>
                <a:ext cx="3632122" cy="408940"/>
              </a:xfrm>
              <a:custGeom>
                <a:avLst/>
                <a:gdLst/>
                <a:ahLst/>
                <a:cxnLst/>
                <a:rect l="l" t="t" r="r" b="b"/>
                <a:pathLst>
                  <a:path w="3632122" h="408940">
                    <a:moveTo>
                      <a:pt x="3426382" y="0"/>
                    </a:moveTo>
                    <a:cubicBezTo>
                      <a:pt x="3326052" y="0"/>
                      <a:pt x="3243502" y="72390"/>
                      <a:pt x="3224452" y="166370"/>
                    </a:cubicBezTo>
                    <a:lnTo>
                      <a:pt x="0" y="166370"/>
                    </a:lnTo>
                    <a:lnTo>
                      <a:pt x="0" y="242570"/>
                    </a:lnTo>
                    <a:lnTo>
                      <a:pt x="3225722" y="242570"/>
                    </a:lnTo>
                    <a:cubicBezTo>
                      <a:pt x="3243502" y="337820"/>
                      <a:pt x="3327322" y="408940"/>
                      <a:pt x="3427652" y="408940"/>
                    </a:cubicBezTo>
                    <a:cubicBezTo>
                      <a:pt x="3540682" y="408940"/>
                      <a:pt x="3632122" y="317500"/>
                      <a:pt x="3632122" y="204470"/>
                    </a:cubicBezTo>
                    <a:cubicBezTo>
                      <a:pt x="3632122" y="91440"/>
                      <a:pt x="3540682" y="0"/>
                      <a:pt x="3426382" y="0"/>
                    </a:cubicBezTo>
                    <a:close/>
                  </a:path>
                </a:pathLst>
              </a:custGeom>
              <a:solidFill>
                <a:srgbClr val="6C5DF3"/>
              </a:solidFill>
              <a:ln>
                <a:solidFill>
                  <a:srgbClr val="6C5DF3"/>
                </a:solidFill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D486325E-77B0-EC83-545B-18B571696A9A}"/>
                </a:ext>
              </a:extLst>
            </p:cNvPr>
            <p:cNvSpPr txBox="1"/>
            <p:nvPr/>
          </p:nvSpPr>
          <p:spPr>
            <a:xfrm>
              <a:off x="7367136" y="27516"/>
              <a:ext cx="4923315" cy="1120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83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Discover challenges to </a:t>
              </a:r>
              <a:r>
                <a:rPr kumimoji="0" lang="en-US" sz="1600" b="0" i="0" u="none" strike="noStrike" kern="0" cap="none" spc="83" normalizeH="0" baseline="0" noProof="0" err="1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decarbonisation</a:t>
              </a:r>
              <a:endParaRPr kumimoji="0" lang="en-US" sz="1600" b="0" i="0" u="none" strike="noStrike" kern="0" cap="none" spc="83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1A5E63BD-1C90-9C01-01E1-CC927A614FF6}"/>
                </a:ext>
              </a:extLst>
            </p:cNvPr>
            <p:cNvSpPr txBox="1"/>
            <p:nvPr/>
          </p:nvSpPr>
          <p:spPr>
            <a:xfrm>
              <a:off x="463059" y="299364"/>
              <a:ext cx="4124712" cy="5757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5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13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 Bold"/>
                  <a:ea typeface="+mn-ea"/>
                  <a:cs typeface="+mn-cs"/>
                </a:rPr>
                <a:t>Discover</a:t>
              </a:r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1C3CD132-BD5F-9845-46A8-AEDCCBF8E5C1}"/>
              </a:ext>
            </a:extLst>
          </p:cNvPr>
          <p:cNvGrpSpPr/>
          <p:nvPr/>
        </p:nvGrpSpPr>
        <p:grpSpPr>
          <a:xfrm>
            <a:off x="3544481" y="2002431"/>
            <a:ext cx="5286564" cy="575301"/>
            <a:chOff x="0" y="274391"/>
            <a:chExt cx="12574252" cy="1150601"/>
          </a:xfrm>
        </p:grpSpPr>
        <p:sp>
          <p:nvSpPr>
            <p:cNvPr id="12" name="AutoShape 12">
              <a:extLst>
                <a:ext uri="{FF2B5EF4-FFF2-40B4-BE49-F238E27FC236}">
                  <a16:creationId xmlns:a16="http://schemas.microsoft.com/office/drawing/2014/main" id="{EA91CF07-9E8B-6540-C250-D24108E8AEF2}"/>
                </a:ext>
              </a:extLst>
            </p:cNvPr>
            <p:cNvSpPr/>
            <p:nvPr/>
          </p:nvSpPr>
          <p:spPr>
            <a:xfrm>
              <a:off x="0" y="274391"/>
              <a:ext cx="4892638" cy="1101443"/>
            </a:xfrm>
            <a:prstGeom prst="rect">
              <a:avLst/>
            </a:prstGeom>
            <a:solidFill>
              <a:srgbClr val="003399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1851F7C6-9059-23EF-8836-466CA7D2F3A1}"/>
                </a:ext>
              </a:extLst>
            </p:cNvPr>
            <p:cNvSpPr txBox="1"/>
            <p:nvPr/>
          </p:nvSpPr>
          <p:spPr>
            <a:xfrm>
              <a:off x="383964" y="458791"/>
              <a:ext cx="4124712" cy="5757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5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13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 Bold"/>
                  <a:ea typeface="+mn-ea"/>
                  <a:cs typeface="+mn-cs"/>
                </a:rPr>
                <a:t>Identify</a:t>
              </a:r>
            </a:p>
          </p:txBody>
        </p:sp>
        <p:grpSp>
          <p:nvGrpSpPr>
            <p:cNvPr id="14" name="Group 14">
              <a:extLst>
                <a:ext uri="{FF2B5EF4-FFF2-40B4-BE49-F238E27FC236}">
                  <a16:creationId xmlns:a16="http://schemas.microsoft.com/office/drawing/2014/main" id="{ED5946EF-7C07-E0CE-9308-81B9A844800B}"/>
                </a:ext>
              </a:extLst>
            </p:cNvPr>
            <p:cNvGrpSpPr/>
            <p:nvPr/>
          </p:nvGrpSpPr>
          <p:grpSpPr>
            <a:xfrm>
              <a:off x="4892638" y="727694"/>
              <a:ext cx="1393043" cy="194835"/>
              <a:chOff x="0" y="0"/>
              <a:chExt cx="3632122" cy="508000"/>
            </a:xfrm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7E9A25CC-918C-D410-1F19-A0DB44E15206}"/>
                  </a:ext>
                </a:extLst>
              </p:cNvPr>
              <p:cNvSpPr/>
              <p:nvPr/>
            </p:nvSpPr>
            <p:spPr>
              <a:xfrm>
                <a:off x="0" y="49530"/>
                <a:ext cx="3632122" cy="408940"/>
              </a:xfrm>
              <a:custGeom>
                <a:avLst/>
                <a:gdLst/>
                <a:ahLst/>
                <a:cxnLst/>
                <a:rect l="l" t="t" r="r" b="b"/>
                <a:pathLst>
                  <a:path w="3632122" h="408940">
                    <a:moveTo>
                      <a:pt x="3426382" y="0"/>
                    </a:moveTo>
                    <a:cubicBezTo>
                      <a:pt x="3326052" y="0"/>
                      <a:pt x="3243502" y="72390"/>
                      <a:pt x="3224452" y="166370"/>
                    </a:cubicBezTo>
                    <a:lnTo>
                      <a:pt x="0" y="166370"/>
                    </a:lnTo>
                    <a:lnTo>
                      <a:pt x="0" y="242570"/>
                    </a:lnTo>
                    <a:lnTo>
                      <a:pt x="3225722" y="242570"/>
                    </a:lnTo>
                    <a:cubicBezTo>
                      <a:pt x="3243502" y="337820"/>
                      <a:pt x="3327322" y="408940"/>
                      <a:pt x="3427652" y="408940"/>
                    </a:cubicBezTo>
                    <a:cubicBezTo>
                      <a:pt x="3540682" y="408940"/>
                      <a:pt x="3632122" y="317500"/>
                      <a:pt x="3632122" y="204470"/>
                    </a:cubicBezTo>
                    <a:cubicBezTo>
                      <a:pt x="3632122" y="91440"/>
                      <a:pt x="3540682" y="0"/>
                      <a:pt x="3426382" y="0"/>
                    </a:cubicBezTo>
                    <a:close/>
                  </a:path>
                </a:pathLst>
              </a:custGeom>
              <a:solidFill>
                <a:srgbClr val="003399"/>
              </a:solidFill>
              <a:ln>
                <a:solidFill>
                  <a:srgbClr val="003399"/>
                </a:solidFill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3FE33953-D142-EFB8-A49F-C42AF866F410}"/>
                </a:ext>
              </a:extLst>
            </p:cNvPr>
            <p:cNvSpPr txBox="1"/>
            <p:nvPr/>
          </p:nvSpPr>
          <p:spPr>
            <a:xfrm>
              <a:off x="7270327" y="304813"/>
              <a:ext cx="5303925" cy="11201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83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Identify leading low-carbon materials</a:t>
              </a:r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358AC106-8B75-8E30-0510-23CEE46A4DDE}"/>
              </a:ext>
            </a:extLst>
          </p:cNvPr>
          <p:cNvGrpSpPr/>
          <p:nvPr/>
        </p:nvGrpSpPr>
        <p:grpSpPr>
          <a:xfrm>
            <a:off x="3544481" y="2896761"/>
            <a:ext cx="5193474" cy="550721"/>
            <a:chOff x="0" y="0"/>
            <a:chExt cx="11965929" cy="1101443"/>
          </a:xfrm>
        </p:grpSpPr>
        <p:sp>
          <p:nvSpPr>
            <p:cNvPr id="18" name="AutoShape 18">
              <a:extLst>
                <a:ext uri="{FF2B5EF4-FFF2-40B4-BE49-F238E27FC236}">
                  <a16:creationId xmlns:a16="http://schemas.microsoft.com/office/drawing/2014/main" id="{50CCA357-E399-0668-6ACF-B0A1CF015E89}"/>
                </a:ext>
              </a:extLst>
            </p:cNvPr>
            <p:cNvSpPr/>
            <p:nvPr/>
          </p:nvSpPr>
          <p:spPr>
            <a:xfrm>
              <a:off x="0" y="0"/>
              <a:ext cx="4739395" cy="1101443"/>
            </a:xfrm>
            <a:prstGeom prst="rect">
              <a:avLst/>
            </a:prstGeom>
            <a:solidFill>
              <a:srgbClr val="17563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87E3051D-C266-C0BA-C452-3113A8C8D957}"/>
                </a:ext>
              </a:extLst>
            </p:cNvPr>
            <p:cNvSpPr txBox="1"/>
            <p:nvPr/>
          </p:nvSpPr>
          <p:spPr>
            <a:xfrm>
              <a:off x="299808" y="231316"/>
              <a:ext cx="4124712" cy="5757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5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13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 Bold"/>
                  <a:ea typeface="+mn-ea"/>
                  <a:cs typeface="+mn-cs"/>
                </a:rPr>
                <a:t>Qualify</a:t>
              </a:r>
            </a:p>
          </p:txBody>
        </p:sp>
        <p:grpSp>
          <p:nvGrpSpPr>
            <p:cNvPr id="20" name="Group 20">
              <a:extLst>
                <a:ext uri="{FF2B5EF4-FFF2-40B4-BE49-F238E27FC236}">
                  <a16:creationId xmlns:a16="http://schemas.microsoft.com/office/drawing/2014/main" id="{64534CE7-374E-5115-7720-C565AC435299}"/>
                </a:ext>
              </a:extLst>
            </p:cNvPr>
            <p:cNvGrpSpPr/>
            <p:nvPr/>
          </p:nvGrpSpPr>
          <p:grpSpPr>
            <a:xfrm>
              <a:off x="4695763" y="472300"/>
              <a:ext cx="1393043" cy="156843"/>
              <a:chOff x="-513318" y="49529"/>
              <a:chExt cx="3632122" cy="408942"/>
            </a:xfrm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DD80A938-F577-6F78-B923-63A1D7EC8314}"/>
                  </a:ext>
                </a:extLst>
              </p:cNvPr>
              <p:cNvSpPr/>
              <p:nvPr/>
            </p:nvSpPr>
            <p:spPr>
              <a:xfrm>
                <a:off x="-513318" y="49529"/>
                <a:ext cx="3632122" cy="408942"/>
              </a:xfrm>
              <a:custGeom>
                <a:avLst/>
                <a:gdLst/>
                <a:ahLst/>
                <a:cxnLst/>
                <a:rect l="l" t="t" r="r" b="b"/>
                <a:pathLst>
                  <a:path w="3632122" h="408940">
                    <a:moveTo>
                      <a:pt x="3426382" y="0"/>
                    </a:moveTo>
                    <a:cubicBezTo>
                      <a:pt x="3326052" y="0"/>
                      <a:pt x="3243502" y="72390"/>
                      <a:pt x="3224452" y="166370"/>
                    </a:cubicBezTo>
                    <a:lnTo>
                      <a:pt x="0" y="166370"/>
                    </a:lnTo>
                    <a:lnTo>
                      <a:pt x="0" y="242570"/>
                    </a:lnTo>
                    <a:lnTo>
                      <a:pt x="3225722" y="242570"/>
                    </a:lnTo>
                    <a:cubicBezTo>
                      <a:pt x="3243502" y="337820"/>
                      <a:pt x="3327322" y="408940"/>
                      <a:pt x="3427652" y="408940"/>
                    </a:cubicBezTo>
                    <a:cubicBezTo>
                      <a:pt x="3540682" y="408940"/>
                      <a:pt x="3632122" y="317500"/>
                      <a:pt x="3632122" y="204470"/>
                    </a:cubicBezTo>
                    <a:cubicBezTo>
                      <a:pt x="3632122" y="91440"/>
                      <a:pt x="3540682" y="0"/>
                      <a:pt x="3426382" y="0"/>
                    </a:cubicBezTo>
                    <a:close/>
                  </a:path>
                </a:pathLst>
              </a:custGeom>
              <a:solidFill>
                <a:srgbClr val="175638"/>
              </a:solidFill>
              <a:ln>
                <a:solidFill>
                  <a:srgbClr val="175638"/>
                </a:solidFill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2">
              <a:extLst>
                <a:ext uri="{FF2B5EF4-FFF2-40B4-BE49-F238E27FC236}">
                  <a16:creationId xmlns:a16="http://schemas.microsoft.com/office/drawing/2014/main" id="{F376842A-5703-1F2D-533B-0315C18F33BF}"/>
                </a:ext>
              </a:extLst>
            </p:cNvPr>
            <p:cNvSpPr txBox="1"/>
            <p:nvPr/>
          </p:nvSpPr>
          <p:spPr>
            <a:xfrm>
              <a:off x="7042612" y="254038"/>
              <a:ext cx="4923317" cy="5357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83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Pre-qualify materials</a:t>
              </a:r>
            </a:p>
          </p:txBody>
        </p:sp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82240545-D11C-C916-8866-27347E5A6656}"/>
              </a:ext>
            </a:extLst>
          </p:cNvPr>
          <p:cNvGrpSpPr/>
          <p:nvPr/>
        </p:nvGrpSpPr>
        <p:grpSpPr>
          <a:xfrm>
            <a:off x="3544481" y="3776322"/>
            <a:ext cx="5286563" cy="565491"/>
            <a:chOff x="0" y="-29540"/>
            <a:chExt cx="12574250" cy="1130983"/>
          </a:xfrm>
        </p:grpSpPr>
        <p:sp>
          <p:nvSpPr>
            <p:cNvPr id="24" name="AutoShape 24">
              <a:extLst>
                <a:ext uri="{FF2B5EF4-FFF2-40B4-BE49-F238E27FC236}">
                  <a16:creationId xmlns:a16="http://schemas.microsoft.com/office/drawing/2014/main" id="{F16AE61B-6324-D380-BC5B-F78873810D02}"/>
                </a:ext>
              </a:extLst>
            </p:cNvPr>
            <p:cNvSpPr/>
            <p:nvPr/>
          </p:nvSpPr>
          <p:spPr>
            <a:xfrm>
              <a:off x="0" y="0"/>
              <a:ext cx="4892639" cy="1101443"/>
            </a:xfrm>
            <a:prstGeom prst="rect">
              <a:avLst/>
            </a:prstGeom>
            <a:solidFill>
              <a:srgbClr val="66FFCA">
                <a:lumMod val="5000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3CE6DFEA-2F44-3BA3-CAB8-84901DC2297B}"/>
                </a:ext>
              </a:extLst>
            </p:cNvPr>
            <p:cNvSpPr txBox="1"/>
            <p:nvPr/>
          </p:nvSpPr>
          <p:spPr>
            <a:xfrm>
              <a:off x="234060" y="231316"/>
              <a:ext cx="4424520" cy="5757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5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13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 Bold"/>
                  <a:ea typeface="+mn-ea"/>
                  <a:cs typeface="+mn-cs"/>
                </a:rPr>
                <a:t>Trial</a:t>
              </a:r>
            </a:p>
          </p:txBody>
        </p:sp>
        <p:grpSp>
          <p:nvGrpSpPr>
            <p:cNvPr id="26" name="Group 26">
              <a:extLst>
                <a:ext uri="{FF2B5EF4-FFF2-40B4-BE49-F238E27FC236}">
                  <a16:creationId xmlns:a16="http://schemas.microsoft.com/office/drawing/2014/main" id="{325C7B16-BE91-75FB-2770-B33E4EF4EC49}"/>
                </a:ext>
              </a:extLst>
            </p:cNvPr>
            <p:cNvGrpSpPr/>
            <p:nvPr/>
          </p:nvGrpSpPr>
          <p:grpSpPr>
            <a:xfrm>
              <a:off x="4892638" y="453304"/>
              <a:ext cx="1393043" cy="194835"/>
              <a:chOff x="0" y="0"/>
              <a:chExt cx="3632122" cy="508000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05BA4E7B-7F04-B630-6F17-E66B28093587}"/>
                  </a:ext>
                </a:extLst>
              </p:cNvPr>
              <p:cNvSpPr/>
              <p:nvPr/>
            </p:nvSpPr>
            <p:spPr>
              <a:xfrm>
                <a:off x="0" y="49530"/>
                <a:ext cx="3632122" cy="408940"/>
              </a:xfrm>
              <a:custGeom>
                <a:avLst/>
                <a:gdLst/>
                <a:ahLst/>
                <a:cxnLst/>
                <a:rect l="l" t="t" r="r" b="b"/>
                <a:pathLst>
                  <a:path w="3632122" h="408940">
                    <a:moveTo>
                      <a:pt x="3426382" y="0"/>
                    </a:moveTo>
                    <a:cubicBezTo>
                      <a:pt x="3326052" y="0"/>
                      <a:pt x="3243502" y="72390"/>
                      <a:pt x="3224452" y="166370"/>
                    </a:cubicBezTo>
                    <a:lnTo>
                      <a:pt x="0" y="166370"/>
                    </a:lnTo>
                    <a:lnTo>
                      <a:pt x="0" y="242570"/>
                    </a:lnTo>
                    <a:lnTo>
                      <a:pt x="3225722" y="242570"/>
                    </a:lnTo>
                    <a:cubicBezTo>
                      <a:pt x="3243502" y="337820"/>
                      <a:pt x="3327322" y="408940"/>
                      <a:pt x="3427652" y="408940"/>
                    </a:cubicBezTo>
                    <a:cubicBezTo>
                      <a:pt x="3540682" y="408940"/>
                      <a:pt x="3632122" y="317500"/>
                      <a:pt x="3632122" y="204470"/>
                    </a:cubicBezTo>
                    <a:cubicBezTo>
                      <a:pt x="3632122" y="91440"/>
                      <a:pt x="3540682" y="0"/>
                      <a:pt x="3426382" y="0"/>
                    </a:cubicBezTo>
                    <a:close/>
                  </a:path>
                </a:pathLst>
              </a:custGeom>
              <a:solidFill>
                <a:srgbClr val="66FFCA">
                  <a:lumMod val="5000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8">
              <a:extLst>
                <a:ext uri="{FF2B5EF4-FFF2-40B4-BE49-F238E27FC236}">
                  <a16:creationId xmlns:a16="http://schemas.microsoft.com/office/drawing/2014/main" id="{F9931163-B439-9D5D-6979-C8CE923D2C01}"/>
                </a:ext>
              </a:extLst>
            </p:cNvPr>
            <p:cNvSpPr txBox="1"/>
            <p:nvPr/>
          </p:nvSpPr>
          <p:spPr>
            <a:xfrm>
              <a:off x="7270327" y="-29540"/>
              <a:ext cx="5303923" cy="11201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83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Trial on NLC and </a:t>
              </a:r>
              <a:r>
                <a:rPr kumimoji="0" lang="en-US" sz="1600" b="0" i="0" u="none" strike="noStrike" kern="0" cap="none" spc="83" normalizeH="0" baseline="0" noProof="0" err="1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TfWM</a:t>
              </a:r>
              <a:r>
                <a:rPr kumimoji="0" lang="en-US" sz="1600" b="0" i="0" u="none" strike="noStrike" kern="0" cap="none" spc="83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road network</a:t>
              </a:r>
            </a:p>
          </p:txBody>
        </p:sp>
      </p:grpSp>
      <p:sp>
        <p:nvSpPr>
          <p:cNvPr id="29" name="AutoShape 29">
            <a:extLst>
              <a:ext uri="{FF2B5EF4-FFF2-40B4-BE49-F238E27FC236}">
                <a16:creationId xmlns:a16="http://schemas.microsoft.com/office/drawing/2014/main" id="{0B231E23-FBE3-3D6E-7BEF-6D00425E24B0}"/>
              </a:ext>
            </a:extLst>
          </p:cNvPr>
          <p:cNvSpPr/>
          <p:nvPr/>
        </p:nvSpPr>
        <p:spPr>
          <a:xfrm flipH="1">
            <a:off x="1858701" y="829384"/>
            <a:ext cx="45719" cy="4647130"/>
          </a:xfrm>
          <a:prstGeom prst="rect">
            <a:avLst/>
          </a:prstGeom>
          <a:solidFill>
            <a:srgbClr val="191919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AutoShape 38">
            <a:extLst>
              <a:ext uri="{FF2B5EF4-FFF2-40B4-BE49-F238E27FC236}">
                <a16:creationId xmlns:a16="http://schemas.microsoft.com/office/drawing/2014/main" id="{C19B662C-147E-A6A5-9B03-5D280FA8770A}"/>
              </a:ext>
            </a:extLst>
          </p:cNvPr>
          <p:cNvSpPr/>
          <p:nvPr/>
        </p:nvSpPr>
        <p:spPr>
          <a:xfrm>
            <a:off x="1336118" y="5469855"/>
            <a:ext cx="1045166" cy="649113"/>
          </a:xfrm>
          <a:prstGeom prst="rect">
            <a:avLst/>
          </a:prstGeom>
          <a:solidFill>
            <a:srgbClr val="A6A6A6">
              <a:alpha val="57647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Group 40">
            <a:extLst>
              <a:ext uri="{FF2B5EF4-FFF2-40B4-BE49-F238E27FC236}">
                <a16:creationId xmlns:a16="http://schemas.microsoft.com/office/drawing/2014/main" id="{6E3A50D9-BD31-2335-860A-98BFA156BD92}"/>
              </a:ext>
            </a:extLst>
          </p:cNvPr>
          <p:cNvGrpSpPr/>
          <p:nvPr/>
        </p:nvGrpSpPr>
        <p:grpSpPr>
          <a:xfrm>
            <a:off x="3544481" y="4628490"/>
            <a:ext cx="5577716" cy="610087"/>
            <a:chOff x="0" y="-118732"/>
            <a:chExt cx="13266766" cy="1220175"/>
          </a:xfrm>
        </p:grpSpPr>
        <p:sp>
          <p:nvSpPr>
            <p:cNvPr id="32" name="AutoShape 41">
              <a:extLst>
                <a:ext uri="{FF2B5EF4-FFF2-40B4-BE49-F238E27FC236}">
                  <a16:creationId xmlns:a16="http://schemas.microsoft.com/office/drawing/2014/main" id="{2E40B8CA-5BC5-8A6E-7495-3583256C1EE1}"/>
                </a:ext>
              </a:extLst>
            </p:cNvPr>
            <p:cNvSpPr/>
            <p:nvPr/>
          </p:nvSpPr>
          <p:spPr>
            <a:xfrm>
              <a:off x="0" y="0"/>
              <a:ext cx="4892638" cy="1101443"/>
            </a:xfrm>
            <a:prstGeom prst="rect">
              <a:avLst/>
            </a:prstGeom>
            <a:solidFill>
              <a:srgbClr val="DCF564">
                <a:lumMod val="5000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42">
              <a:extLst>
                <a:ext uri="{FF2B5EF4-FFF2-40B4-BE49-F238E27FC236}">
                  <a16:creationId xmlns:a16="http://schemas.microsoft.com/office/drawing/2014/main" id="{4C3773D2-0191-B4E7-BD20-CD6C561A9F08}"/>
                </a:ext>
              </a:extLst>
            </p:cNvPr>
            <p:cNvSpPr txBox="1"/>
            <p:nvPr/>
          </p:nvSpPr>
          <p:spPr>
            <a:xfrm>
              <a:off x="234060" y="231316"/>
              <a:ext cx="4424520" cy="5757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5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13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 Bold"/>
                  <a:ea typeface="+mn-ea"/>
                  <a:cs typeface="+mn-cs"/>
                </a:rPr>
                <a:t>Evaluate</a:t>
              </a:r>
            </a:p>
          </p:txBody>
        </p:sp>
        <p:grpSp>
          <p:nvGrpSpPr>
            <p:cNvPr id="34" name="Group 43">
              <a:extLst>
                <a:ext uri="{FF2B5EF4-FFF2-40B4-BE49-F238E27FC236}">
                  <a16:creationId xmlns:a16="http://schemas.microsoft.com/office/drawing/2014/main" id="{EAA8BD8B-3736-B01D-A4A1-5F3CF3484D9C}"/>
                </a:ext>
              </a:extLst>
            </p:cNvPr>
            <p:cNvGrpSpPr/>
            <p:nvPr/>
          </p:nvGrpSpPr>
          <p:grpSpPr>
            <a:xfrm>
              <a:off x="4892638" y="453304"/>
              <a:ext cx="1393043" cy="194835"/>
              <a:chOff x="0" y="0"/>
              <a:chExt cx="3632122" cy="508000"/>
            </a:xfrm>
          </p:grpSpPr>
          <p:sp>
            <p:nvSpPr>
              <p:cNvPr id="36" name="Freeform 44">
                <a:extLst>
                  <a:ext uri="{FF2B5EF4-FFF2-40B4-BE49-F238E27FC236}">
                    <a16:creationId xmlns:a16="http://schemas.microsoft.com/office/drawing/2014/main" id="{0411980F-B363-314B-61E9-F1074AD7DEE3}"/>
                  </a:ext>
                </a:extLst>
              </p:cNvPr>
              <p:cNvSpPr/>
              <p:nvPr/>
            </p:nvSpPr>
            <p:spPr>
              <a:xfrm>
                <a:off x="0" y="49530"/>
                <a:ext cx="3632122" cy="408940"/>
              </a:xfrm>
              <a:custGeom>
                <a:avLst/>
                <a:gdLst/>
                <a:ahLst/>
                <a:cxnLst/>
                <a:rect l="l" t="t" r="r" b="b"/>
                <a:pathLst>
                  <a:path w="3632122" h="408940">
                    <a:moveTo>
                      <a:pt x="3426382" y="0"/>
                    </a:moveTo>
                    <a:cubicBezTo>
                      <a:pt x="3326052" y="0"/>
                      <a:pt x="3243502" y="72390"/>
                      <a:pt x="3224452" y="166370"/>
                    </a:cubicBezTo>
                    <a:lnTo>
                      <a:pt x="0" y="166370"/>
                    </a:lnTo>
                    <a:lnTo>
                      <a:pt x="0" y="242570"/>
                    </a:lnTo>
                    <a:lnTo>
                      <a:pt x="3225722" y="242570"/>
                    </a:lnTo>
                    <a:cubicBezTo>
                      <a:pt x="3243502" y="337820"/>
                      <a:pt x="3327322" y="408940"/>
                      <a:pt x="3427652" y="408940"/>
                    </a:cubicBezTo>
                    <a:cubicBezTo>
                      <a:pt x="3540682" y="408940"/>
                      <a:pt x="3632122" y="317500"/>
                      <a:pt x="3632122" y="204470"/>
                    </a:cubicBezTo>
                    <a:cubicBezTo>
                      <a:pt x="3632122" y="91440"/>
                      <a:pt x="3540682" y="0"/>
                      <a:pt x="3426382" y="0"/>
                    </a:cubicBezTo>
                    <a:close/>
                  </a:path>
                </a:pathLst>
              </a:custGeom>
              <a:solidFill>
                <a:srgbClr val="DCF564">
                  <a:lumMod val="5000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5" name="TextBox 45">
              <a:extLst>
                <a:ext uri="{FF2B5EF4-FFF2-40B4-BE49-F238E27FC236}">
                  <a16:creationId xmlns:a16="http://schemas.microsoft.com/office/drawing/2014/main" id="{D5FDC574-EA6F-880F-FDED-8DA5EB70D899}"/>
                </a:ext>
              </a:extLst>
            </p:cNvPr>
            <p:cNvSpPr txBox="1"/>
            <p:nvPr/>
          </p:nvSpPr>
          <p:spPr>
            <a:xfrm>
              <a:off x="7267423" y="-118732"/>
              <a:ext cx="5999343" cy="11201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83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Technical, carbon and scalability evaluation</a:t>
              </a:r>
            </a:p>
          </p:txBody>
        </p:sp>
      </p:grpSp>
      <p:grpSp>
        <p:nvGrpSpPr>
          <p:cNvPr id="37" name="Group 46">
            <a:extLst>
              <a:ext uri="{FF2B5EF4-FFF2-40B4-BE49-F238E27FC236}">
                <a16:creationId xmlns:a16="http://schemas.microsoft.com/office/drawing/2014/main" id="{1EF2F685-C4EF-010F-223D-B26471CC20B5}"/>
              </a:ext>
            </a:extLst>
          </p:cNvPr>
          <p:cNvGrpSpPr/>
          <p:nvPr/>
        </p:nvGrpSpPr>
        <p:grpSpPr>
          <a:xfrm>
            <a:off x="3544481" y="5460858"/>
            <a:ext cx="5286563" cy="560090"/>
            <a:chOff x="0" y="0"/>
            <a:chExt cx="12574250" cy="1120181"/>
          </a:xfrm>
        </p:grpSpPr>
        <p:sp>
          <p:nvSpPr>
            <p:cNvPr id="38" name="AutoShape 47">
              <a:extLst>
                <a:ext uri="{FF2B5EF4-FFF2-40B4-BE49-F238E27FC236}">
                  <a16:creationId xmlns:a16="http://schemas.microsoft.com/office/drawing/2014/main" id="{194C4525-48ED-6831-E91F-CF926D67FFA8}"/>
                </a:ext>
              </a:extLst>
            </p:cNvPr>
            <p:cNvSpPr/>
            <p:nvPr/>
          </p:nvSpPr>
          <p:spPr>
            <a:xfrm>
              <a:off x="0" y="0"/>
              <a:ext cx="4892638" cy="1101443"/>
            </a:xfrm>
            <a:prstGeom prst="rect">
              <a:avLst/>
            </a:prstGeom>
            <a:solidFill>
              <a:srgbClr val="FFFFFF">
                <a:lumMod val="7500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48">
              <a:extLst>
                <a:ext uri="{FF2B5EF4-FFF2-40B4-BE49-F238E27FC236}">
                  <a16:creationId xmlns:a16="http://schemas.microsoft.com/office/drawing/2014/main" id="{0E94827F-7BCE-68DB-233E-373E085E38AC}"/>
                </a:ext>
              </a:extLst>
            </p:cNvPr>
            <p:cNvSpPr txBox="1"/>
            <p:nvPr/>
          </p:nvSpPr>
          <p:spPr>
            <a:xfrm>
              <a:off x="234060" y="231316"/>
              <a:ext cx="4424520" cy="5757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5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13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 Bold"/>
                  <a:ea typeface="+mn-ea"/>
                  <a:cs typeface="+mn-cs"/>
                </a:rPr>
                <a:t>Scale &amp; Share</a:t>
              </a:r>
            </a:p>
          </p:txBody>
        </p:sp>
        <p:grpSp>
          <p:nvGrpSpPr>
            <p:cNvPr id="40" name="Group 49">
              <a:extLst>
                <a:ext uri="{FF2B5EF4-FFF2-40B4-BE49-F238E27FC236}">
                  <a16:creationId xmlns:a16="http://schemas.microsoft.com/office/drawing/2014/main" id="{0C396B7C-8166-3667-90EB-28597EE5A591}"/>
                </a:ext>
              </a:extLst>
            </p:cNvPr>
            <p:cNvGrpSpPr/>
            <p:nvPr/>
          </p:nvGrpSpPr>
          <p:grpSpPr>
            <a:xfrm>
              <a:off x="4892638" y="453304"/>
              <a:ext cx="1393043" cy="194835"/>
              <a:chOff x="0" y="0"/>
              <a:chExt cx="3632122" cy="508000"/>
            </a:xfrm>
          </p:grpSpPr>
          <p:sp>
            <p:nvSpPr>
              <p:cNvPr id="42" name="Freeform 50">
                <a:extLst>
                  <a:ext uri="{FF2B5EF4-FFF2-40B4-BE49-F238E27FC236}">
                    <a16:creationId xmlns:a16="http://schemas.microsoft.com/office/drawing/2014/main" id="{DAB5D11B-F7D5-BDC3-FF8F-922686A04F84}"/>
                  </a:ext>
                </a:extLst>
              </p:cNvPr>
              <p:cNvSpPr/>
              <p:nvPr/>
            </p:nvSpPr>
            <p:spPr>
              <a:xfrm>
                <a:off x="0" y="49530"/>
                <a:ext cx="3632122" cy="408940"/>
              </a:xfrm>
              <a:custGeom>
                <a:avLst/>
                <a:gdLst/>
                <a:ahLst/>
                <a:cxnLst/>
                <a:rect l="l" t="t" r="r" b="b"/>
                <a:pathLst>
                  <a:path w="3632122" h="408940">
                    <a:moveTo>
                      <a:pt x="3426382" y="0"/>
                    </a:moveTo>
                    <a:cubicBezTo>
                      <a:pt x="3326052" y="0"/>
                      <a:pt x="3243502" y="72390"/>
                      <a:pt x="3224452" y="166370"/>
                    </a:cubicBezTo>
                    <a:lnTo>
                      <a:pt x="0" y="166370"/>
                    </a:lnTo>
                    <a:lnTo>
                      <a:pt x="0" y="242570"/>
                    </a:lnTo>
                    <a:lnTo>
                      <a:pt x="3225722" y="242570"/>
                    </a:lnTo>
                    <a:cubicBezTo>
                      <a:pt x="3243502" y="337820"/>
                      <a:pt x="3327322" y="408940"/>
                      <a:pt x="3427652" y="408940"/>
                    </a:cubicBezTo>
                    <a:cubicBezTo>
                      <a:pt x="3540682" y="408940"/>
                      <a:pt x="3632122" y="317500"/>
                      <a:pt x="3632122" y="204470"/>
                    </a:cubicBezTo>
                    <a:cubicBezTo>
                      <a:pt x="3632122" y="91440"/>
                      <a:pt x="3540682" y="0"/>
                      <a:pt x="3426382" y="0"/>
                    </a:cubicBezTo>
                    <a:close/>
                  </a:path>
                </a:pathLst>
              </a:custGeom>
              <a:solidFill>
                <a:srgbClr val="FFFFFF">
                  <a:lumMod val="7500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51">
              <a:extLst>
                <a:ext uri="{FF2B5EF4-FFF2-40B4-BE49-F238E27FC236}">
                  <a16:creationId xmlns:a16="http://schemas.microsoft.com/office/drawing/2014/main" id="{28D3AB86-F67E-C73C-3C65-3E29980E709F}"/>
                </a:ext>
              </a:extLst>
            </p:cNvPr>
            <p:cNvSpPr txBox="1"/>
            <p:nvPr/>
          </p:nvSpPr>
          <p:spPr>
            <a:xfrm>
              <a:off x="7270327" y="0"/>
              <a:ext cx="5303923" cy="11201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83" normalizeH="0" baseline="0" noProof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Embedding as BAU and knowledge bank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FC347D0-9E8C-D96C-20CF-3CF1C2F3D979}"/>
              </a:ext>
            </a:extLst>
          </p:cNvPr>
          <p:cNvGrpSpPr/>
          <p:nvPr/>
        </p:nvGrpSpPr>
        <p:grpSpPr>
          <a:xfrm>
            <a:off x="384484" y="1077175"/>
            <a:ext cx="3014767" cy="4228868"/>
            <a:chOff x="321289" y="1217258"/>
            <a:chExt cx="4311681" cy="4228868"/>
          </a:xfrm>
        </p:grpSpPr>
        <p:grpSp>
          <p:nvGrpSpPr>
            <p:cNvPr id="44" name="Group 30">
              <a:extLst>
                <a:ext uri="{FF2B5EF4-FFF2-40B4-BE49-F238E27FC236}">
                  <a16:creationId xmlns:a16="http://schemas.microsoft.com/office/drawing/2014/main" id="{938940E5-4707-73CE-0BEA-ADBC7BA6C491}"/>
                </a:ext>
              </a:extLst>
            </p:cNvPr>
            <p:cNvGrpSpPr/>
            <p:nvPr/>
          </p:nvGrpSpPr>
          <p:grpSpPr>
            <a:xfrm rot="-10800000">
              <a:off x="321289" y="1217258"/>
              <a:ext cx="4311681" cy="649113"/>
              <a:chOff x="0" y="0"/>
              <a:chExt cx="8427433" cy="1268730"/>
            </a:xfrm>
          </p:grpSpPr>
          <p:sp>
            <p:nvSpPr>
              <p:cNvPr id="53" name="Freeform 31">
                <a:extLst>
                  <a:ext uri="{FF2B5EF4-FFF2-40B4-BE49-F238E27FC236}">
                    <a16:creationId xmlns:a16="http://schemas.microsoft.com/office/drawing/2014/main" id="{7B707C42-3A5B-E80C-224C-AD271A73CCF0}"/>
                  </a:ext>
                </a:extLst>
              </p:cNvPr>
              <p:cNvSpPr/>
              <p:nvPr/>
            </p:nvSpPr>
            <p:spPr>
              <a:xfrm>
                <a:off x="0" y="0"/>
                <a:ext cx="8427433" cy="1268730"/>
              </a:xfrm>
              <a:custGeom>
                <a:avLst/>
                <a:gdLst/>
                <a:ahLst/>
                <a:cxnLst/>
                <a:rect l="l" t="t" r="r" b="b"/>
                <a:pathLst>
                  <a:path w="8427433" h="1268730">
                    <a:moveTo>
                      <a:pt x="735330" y="0"/>
                    </a:moveTo>
                    <a:lnTo>
                      <a:pt x="0" y="1268730"/>
                    </a:lnTo>
                    <a:lnTo>
                      <a:pt x="8427433" y="1268730"/>
                    </a:lnTo>
                    <a:lnTo>
                      <a:pt x="7692103" y="0"/>
                    </a:lnTo>
                    <a:close/>
                  </a:path>
                </a:pathLst>
              </a:custGeom>
              <a:solidFill>
                <a:srgbClr val="6C5DF3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5" name="Group 32">
              <a:extLst>
                <a:ext uri="{FF2B5EF4-FFF2-40B4-BE49-F238E27FC236}">
                  <a16:creationId xmlns:a16="http://schemas.microsoft.com/office/drawing/2014/main" id="{EE168E53-EE80-86F8-86DB-D22ACA951A08}"/>
                </a:ext>
              </a:extLst>
            </p:cNvPr>
            <p:cNvGrpSpPr/>
            <p:nvPr/>
          </p:nvGrpSpPr>
          <p:grpSpPr>
            <a:xfrm rot="-10800000">
              <a:off x="674997" y="2111589"/>
              <a:ext cx="3604266" cy="649113"/>
              <a:chOff x="0" y="0"/>
              <a:chExt cx="7044748" cy="1268730"/>
            </a:xfrm>
          </p:grpSpPr>
          <p:sp>
            <p:nvSpPr>
              <p:cNvPr id="52" name="Freeform 33">
                <a:extLst>
                  <a:ext uri="{FF2B5EF4-FFF2-40B4-BE49-F238E27FC236}">
                    <a16:creationId xmlns:a16="http://schemas.microsoft.com/office/drawing/2014/main" id="{69BB9935-8588-74D3-6D74-1FCFDC86DD42}"/>
                  </a:ext>
                </a:extLst>
              </p:cNvPr>
              <p:cNvSpPr/>
              <p:nvPr/>
            </p:nvSpPr>
            <p:spPr>
              <a:xfrm>
                <a:off x="0" y="0"/>
                <a:ext cx="7044748" cy="1268730"/>
              </a:xfrm>
              <a:custGeom>
                <a:avLst/>
                <a:gdLst/>
                <a:ahLst/>
                <a:cxnLst/>
                <a:rect l="l" t="t" r="r" b="b"/>
                <a:pathLst>
                  <a:path w="7044748" h="1268730">
                    <a:moveTo>
                      <a:pt x="735330" y="0"/>
                    </a:moveTo>
                    <a:lnTo>
                      <a:pt x="0" y="1268730"/>
                    </a:lnTo>
                    <a:lnTo>
                      <a:pt x="7044748" y="1268730"/>
                    </a:lnTo>
                    <a:lnTo>
                      <a:pt x="6309418" y="0"/>
                    </a:lnTo>
                    <a:close/>
                  </a:path>
                </a:pathLst>
              </a:custGeom>
              <a:solidFill>
                <a:srgbClr val="003399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6" name="Group 34">
              <a:extLst>
                <a:ext uri="{FF2B5EF4-FFF2-40B4-BE49-F238E27FC236}">
                  <a16:creationId xmlns:a16="http://schemas.microsoft.com/office/drawing/2014/main" id="{28446D35-337B-F40A-F11D-05E3175B7F15}"/>
                </a:ext>
              </a:extLst>
            </p:cNvPr>
            <p:cNvGrpSpPr/>
            <p:nvPr/>
          </p:nvGrpSpPr>
          <p:grpSpPr>
            <a:xfrm rot="-10800000">
              <a:off x="1050389" y="3005919"/>
              <a:ext cx="2853483" cy="649113"/>
              <a:chOff x="0" y="0"/>
              <a:chExt cx="5577299" cy="1268730"/>
            </a:xfrm>
          </p:grpSpPr>
          <p:sp>
            <p:nvSpPr>
              <p:cNvPr id="51" name="Freeform 35">
                <a:extLst>
                  <a:ext uri="{FF2B5EF4-FFF2-40B4-BE49-F238E27FC236}">
                    <a16:creationId xmlns:a16="http://schemas.microsoft.com/office/drawing/2014/main" id="{8BB171F4-F257-ADCC-D65C-8E4912A5E540}"/>
                  </a:ext>
                </a:extLst>
              </p:cNvPr>
              <p:cNvSpPr/>
              <p:nvPr/>
            </p:nvSpPr>
            <p:spPr>
              <a:xfrm>
                <a:off x="0" y="0"/>
                <a:ext cx="5577299" cy="1268730"/>
              </a:xfrm>
              <a:custGeom>
                <a:avLst/>
                <a:gdLst/>
                <a:ahLst/>
                <a:cxnLst/>
                <a:rect l="l" t="t" r="r" b="b"/>
                <a:pathLst>
                  <a:path w="5577299" h="1268730">
                    <a:moveTo>
                      <a:pt x="735330" y="0"/>
                    </a:moveTo>
                    <a:lnTo>
                      <a:pt x="0" y="1268730"/>
                    </a:lnTo>
                    <a:lnTo>
                      <a:pt x="5577299" y="1268730"/>
                    </a:lnTo>
                    <a:lnTo>
                      <a:pt x="4841970" y="0"/>
                    </a:lnTo>
                    <a:close/>
                  </a:path>
                </a:pathLst>
              </a:custGeom>
              <a:solidFill>
                <a:srgbClr val="175638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7" name="Group 36">
              <a:extLst>
                <a:ext uri="{FF2B5EF4-FFF2-40B4-BE49-F238E27FC236}">
                  <a16:creationId xmlns:a16="http://schemas.microsoft.com/office/drawing/2014/main" id="{33A7DAB7-6EAF-AE05-B837-5BBC132F9757}"/>
                </a:ext>
              </a:extLst>
            </p:cNvPr>
            <p:cNvGrpSpPr/>
            <p:nvPr/>
          </p:nvGrpSpPr>
          <p:grpSpPr>
            <a:xfrm rot="-10800000">
              <a:off x="1416395" y="3900250"/>
              <a:ext cx="2121470" cy="649113"/>
              <a:chOff x="0" y="0"/>
              <a:chExt cx="4146537" cy="1268730"/>
            </a:xfrm>
          </p:grpSpPr>
          <p:sp>
            <p:nvSpPr>
              <p:cNvPr id="50" name="Freeform 37">
                <a:extLst>
                  <a:ext uri="{FF2B5EF4-FFF2-40B4-BE49-F238E27FC236}">
                    <a16:creationId xmlns:a16="http://schemas.microsoft.com/office/drawing/2014/main" id="{6226EA49-8A93-E58E-BF13-53EEABFE5875}"/>
                  </a:ext>
                </a:extLst>
              </p:cNvPr>
              <p:cNvSpPr/>
              <p:nvPr/>
            </p:nvSpPr>
            <p:spPr>
              <a:xfrm>
                <a:off x="0" y="0"/>
                <a:ext cx="4146537" cy="1268730"/>
              </a:xfrm>
              <a:custGeom>
                <a:avLst/>
                <a:gdLst/>
                <a:ahLst/>
                <a:cxnLst/>
                <a:rect l="l" t="t" r="r" b="b"/>
                <a:pathLst>
                  <a:path w="4146537" h="1268730">
                    <a:moveTo>
                      <a:pt x="735330" y="0"/>
                    </a:moveTo>
                    <a:lnTo>
                      <a:pt x="0" y="1268730"/>
                    </a:lnTo>
                    <a:lnTo>
                      <a:pt x="4146537" y="1268730"/>
                    </a:lnTo>
                    <a:lnTo>
                      <a:pt x="3411207" y="0"/>
                    </a:lnTo>
                    <a:close/>
                  </a:path>
                </a:pathLst>
              </a:custGeom>
              <a:solidFill>
                <a:srgbClr val="66FFCA">
                  <a:lumMod val="5000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oup 52">
              <a:extLst>
                <a:ext uri="{FF2B5EF4-FFF2-40B4-BE49-F238E27FC236}">
                  <a16:creationId xmlns:a16="http://schemas.microsoft.com/office/drawing/2014/main" id="{A76A2385-D854-6D6E-47D1-05A4B894E9E0}"/>
                </a:ext>
              </a:extLst>
            </p:cNvPr>
            <p:cNvGrpSpPr/>
            <p:nvPr/>
          </p:nvGrpSpPr>
          <p:grpSpPr>
            <a:xfrm rot="-10800000">
              <a:off x="1820721" y="4797013"/>
              <a:ext cx="1312817" cy="649113"/>
              <a:chOff x="0" y="0"/>
              <a:chExt cx="2565977" cy="1268730"/>
            </a:xfrm>
          </p:grpSpPr>
          <p:sp>
            <p:nvSpPr>
              <p:cNvPr id="49" name="Freeform 53">
                <a:extLst>
                  <a:ext uri="{FF2B5EF4-FFF2-40B4-BE49-F238E27FC236}">
                    <a16:creationId xmlns:a16="http://schemas.microsoft.com/office/drawing/2014/main" id="{A7E2EC80-94C5-1FC2-B700-AFB4B07321AF}"/>
                  </a:ext>
                </a:extLst>
              </p:cNvPr>
              <p:cNvSpPr/>
              <p:nvPr/>
            </p:nvSpPr>
            <p:spPr>
              <a:xfrm>
                <a:off x="0" y="0"/>
                <a:ext cx="2565977" cy="1268730"/>
              </a:xfrm>
              <a:custGeom>
                <a:avLst/>
                <a:gdLst/>
                <a:ahLst/>
                <a:cxnLst/>
                <a:rect l="l" t="t" r="r" b="b"/>
                <a:pathLst>
                  <a:path w="2565977" h="1268730">
                    <a:moveTo>
                      <a:pt x="735330" y="0"/>
                    </a:moveTo>
                    <a:lnTo>
                      <a:pt x="0" y="1268730"/>
                    </a:lnTo>
                    <a:lnTo>
                      <a:pt x="2565977" y="1268730"/>
                    </a:lnTo>
                    <a:lnTo>
                      <a:pt x="1830648" y="0"/>
                    </a:lnTo>
                    <a:close/>
                  </a:path>
                </a:pathLst>
              </a:custGeom>
              <a:solidFill>
                <a:srgbClr val="DCF564">
                  <a:lumMod val="5000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4" name="Freeform 54">
            <a:extLst>
              <a:ext uri="{FF2B5EF4-FFF2-40B4-BE49-F238E27FC236}">
                <a16:creationId xmlns:a16="http://schemas.microsoft.com/office/drawing/2014/main" id="{59AEF93D-AD65-8A27-F186-F61DC843FAEC}"/>
              </a:ext>
            </a:extLst>
          </p:cNvPr>
          <p:cNvSpPr/>
          <p:nvPr/>
        </p:nvSpPr>
        <p:spPr>
          <a:xfrm>
            <a:off x="1625804" y="5540802"/>
            <a:ext cx="532125" cy="525353"/>
          </a:xfrm>
          <a:custGeom>
            <a:avLst/>
            <a:gdLst/>
            <a:ahLst/>
            <a:cxnLst/>
            <a:rect l="l" t="t" r="r" b="b"/>
            <a:pathLst>
              <a:path w="798188" h="788029">
                <a:moveTo>
                  <a:pt x="0" y="0"/>
                </a:moveTo>
                <a:lnTo>
                  <a:pt x="798188" y="0"/>
                </a:lnTo>
                <a:lnTo>
                  <a:pt x="798188" y="788029"/>
                </a:lnTo>
                <a:lnTo>
                  <a:pt x="0" y="7880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 55">
            <a:extLst>
              <a:ext uri="{FF2B5EF4-FFF2-40B4-BE49-F238E27FC236}">
                <a16:creationId xmlns:a16="http://schemas.microsoft.com/office/drawing/2014/main" id="{949FFD41-9BD2-7C35-A309-A9D5ECCD2913}"/>
              </a:ext>
            </a:extLst>
          </p:cNvPr>
          <p:cNvSpPr/>
          <p:nvPr/>
        </p:nvSpPr>
        <p:spPr>
          <a:xfrm>
            <a:off x="1532251" y="1178879"/>
            <a:ext cx="750359" cy="480230"/>
          </a:xfrm>
          <a:custGeom>
            <a:avLst/>
            <a:gdLst/>
            <a:ahLst/>
            <a:cxnLst/>
            <a:rect l="l" t="t" r="r" b="b"/>
            <a:pathLst>
              <a:path w="1125538" h="720345">
                <a:moveTo>
                  <a:pt x="0" y="0"/>
                </a:moveTo>
                <a:lnTo>
                  <a:pt x="1125538" y="0"/>
                </a:lnTo>
                <a:lnTo>
                  <a:pt x="1125538" y="720344"/>
                </a:lnTo>
                <a:lnTo>
                  <a:pt x="0" y="7203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 56">
            <a:extLst>
              <a:ext uri="{FF2B5EF4-FFF2-40B4-BE49-F238E27FC236}">
                <a16:creationId xmlns:a16="http://schemas.microsoft.com/office/drawing/2014/main" id="{F19CE673-AF04-FE5C-9CA1-3307401C73A6}"/>
              </a:ext>
            </a:extLst>
          </p:cNvPr>
          <p:cNvSpPr/>
          <p:nvPr/>
        </p:nvSpPr>
        <p:spPr>
          <a:xfrm>
            <a:off x="1672031" y="2063127"/>
            <a:ext cx="412881" cy="498198"/>
          </a:xfrm>
          <a:custGeom>
            <a:avLst/>
            <a:gdLst/>
            <a:ahLst/>
            <a:cxnLst/>
            <a:rect l="l" t="t" r="r" b="b"/>
            <a:pathLst>
              <a:path w="619322" h="747297">
                <a:moveTo>
                  <a:pt x="0" y="0"/>
                </a:moveTo>
                <a:lnTo>
                  <a:pt x="619322" y="0"/>
                </a:lnTo>
                <a:lnTo>
                  <a:pt x="619322" y="747296"/>
                </a:lnTo>
                <a:lnTo>
                  <a:pt x="0" y="7472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 57">
            <a:extLst>
              <a:ext uri="{FF2B5EF4-FFF2-40B4-BE49-F238E27FC236}">
                <a16:creationId xmlns:a16="http://schemas.microsoft.com/office/drawing/2014/main" id="{2EAE0339-D2D3-AE0F-14C8-5A2032758A9B}"/>
              </a:ext>
            </a:extLst>
          </p:cNvPr>
          <p:cNvSpPr/>
          <p:nvPr/>
        </p:nvSpPr>
        <p:spPr>
          <a:xfrm>
            <a:off x="1654384" y="2936576"/>
            <a:ext cx="506091" cy="506091"/>
          </a:xfrm>
          <a:custGeom>
            <a:avLst/>
            <a:gdLst/>
            <a:ahLst/>
            <a:cxnLst/>
            <a:rect l="l" t="t" r="r" b="b"/>
            <a:pathLst>
              <a:path w="759136" h="759136">
                <a:moveTo>
                  <a:pt x="0" y="0"/>
                </a:moveTo>
                <a:lnTo>
                  <a:pt x="759135" y="0"/>
                </a:lnTo>
                <a:lnTo>
                  <a:pt x="759135" y="759136"/>
                </a:lnTo>
                <a:lnTo>
                  <a:pt x="0" y="7591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Freeform 58">
            <a:extLst>
              <a:ext uri="{FF2B5EF4-FFF2-40B4-BE49-F238E27FC236}">
                <a16:creationId xmlns:a16="http://schemas.microsoft.com/office/drawing/2014/main" id="{0FA4AA4C-17BF-BB49-6538-3B18B3FA0A9D}"/>
              </a:ext>
            </a:extLst>
          </p:cNvPr>
          <p:cNvSpPr/>
          <p:nvPr/>
        </p:nvSpPr>
        <p:spPr>
          <a:xfrm>
            <a:off x="1637644" y="3809412"/>
            <a:ext cx="533553" cy="533553"/>
          </a:xfrm>
          <a:custGeom>
            <a:avLst/>
            <a:gdLst/>
            <a:ahLst/>
            <a:cxnLst/>
            <a:rect l="l" t="t" r="r" b="b"/>
            <a:pathLst>
              <a:path w="800330" h="800330">
                <a:moveTo>
                  <a:pt x="0" y="0"/>
                </a:moveTo>
                <a:lnTo>
                  <a:pt x="800330" y="0"/>
                </a:lnTo>
                <a:lnTo>
                  <a:pt x="800330" y="800330"/>
                </a:lnTo>
                <a:lnTo>
                  <a:pt x="0" y="8003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 59">
            <a:extLst>
              <a:ext uri="{FF2B5EF4-FFF2-40B4-BE49-F238E27FC236}">
                <a16:creationId xmlns:a16="http://schemas.microsoft.com/office/drawing/2014/main" id="{CD3DFF08-7160-31E3-55E4-E6EE4DBD0767}"/>
              </a:ext>
            </a:extLst>
          </p:cNvPr>
          <p:cNvSpPr/>
          <p:nvPr/>
        </p:nvSpPr>
        <p:spPr>
          <a:xfrm>
            <a:off x="1717165" y="4705917"/>
            <a:ext cx="322611" cy="482663"/>
          </a:xfrm>
          <a:custGeom>
            <a:avLst/>
            <a:gdLst/>
            <a:ahLst/>
            <a:cxnLst/>
            <a:rect l="l" t="t" r="r" b="b"/>
            <a:pathLst>
              <a:path w="483917" h="723994">
                <a:moveTo>
                  <a:pt x="0" y="0"/>
                </a:moveTo>
                <a:lnTo>
                  <a:pt x="483918" y="0"/>
                </a:lnTo>
                <a:lnTo>
                  <a:pt x="483918" y="723994"/>
                </a:lnTo>
                <a:lnTo>
                  <a:pt x="0" y="7239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61">
            <a:extLst>
              <a:ext uri="{FF2B5EF4-FFF2-40B4-BE49-F238E27FC236}">
                <a16:creationId xmlns:a16="http://schemas.microsoft.com/office/drawing/2014/main" id="{D72E9A97-07E5-9622-7E6F-05FEBCBAE761}"/>
              </a:ext>
            </a:extLst>
          </p:cNvPr>
          <p:cNvSpPr txBox="1"/>
          <p:nvPr/>
        </p:nvSpPr>
        <p:spPr>
          <a:xfrm>
            <a:off x="435054" y="154386"/>
            <a:ext cx="6827387" cy="5316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8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Innovation Funnel</a:t>
            </a:r>
          </a:p>
        </p:txBody>
      </p:sp>
      <p:sp>
        <p:nvSpPr>
          <p:cNvPr id="61" name="TextBox 10">
            <a:extLst>
              <a:ext uri="{FF2B5EF4-FFF2-40B4-BE49-F238E27FC236}">
                <a16:creationId xmlns:a16="http://schemas.microsoft.com/office/drawing/2014/main" id="{F2F4638E-E5E0-8B2A-9B3F-618B967CE691}"/>
              </a:ext>
            </a:extLst>
          </p:cNvPr>
          <p:cNvSpPr txBox="1"/>
          <p:nvPr/>
        </p:nvSpPr>
        <p:spPr>
          <a:xfrm>
            <a:off x="6601128" y="642577"/>
            <a:ext cx="2069898" cy="265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1" i="0" u="none" strike="noStrike" kern="0" cap="none" spc="83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Objective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3DAD6E5-5C3C-0C3D-5974-59A9AC7FCEED}"/>
              </a:ext>
            </a:extLst>
          </p:cNvPr>
          <p:cNvSpPr/>
          <p:nvPr/>
        </p:nvSpPr>
        <p:spPr>
          <a:xfrm>
            <a:off x="9189761" y="996647"/>
            <a:ext cx="2726947" cy="5197390"/>
          </a:xfrm>
          <a:prstGeom prst="rect">
            <a:avLst/>
          </a:prstGeom>
          <a:solidFill>
            <a:srgbClr val="E7E6E6"/>
          </a:solidFill>
          <a:ln w="12700" cap="flat" cmpd="sng" algn="ctr">
            <a:solidFill>
              <a:srgbClr val="E7E6E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: Top Corners Rounded 62">
            <a:extLst>
              <a:ext uri="{FF2B5EF4-FFF2-40B4-BE49-F238E27FC236}">
                <a16:creationId xmlns:a16="http://schemas.microsoft.com/office/drawing/2014/main" id="{65EB5D65-207A-76CF-761D-A48DEB9B7600}"/>
              </a:ext>
            </a:extLst>
          </p:cNvPr>
          <p:cNvSpPr/>
          <p:nvPr/>
        </p:nvSpPr>
        <p:spPr>
          <a:xfrm>
            <a:off x="9189760" y="571844"/>
            <a:ext cx="2726947" cy="424803"/>
          </a:xfrm>
          <a:prstGeom prst="round2SameRect">
            <a:avLst>
              <a:gd name="adj1" fmla="val 50000"/>
              <a:gd name="adj2" fmla="val 0"/>
            </a:avLst>
          </a:prstGeom>
          <a:solidFill>
            <a:sysClr val="window" lastClr="FFFFFF"/>
          </a:solidFill>
          <a:ln w="28575" cap="flat" cmpd="sng" algn="ctr">
            <a:solidFill>
              <a:srgbClr val="E7E6E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Box 10">
            <a:extLst>
              <a:ext uri="{FF2B5EF4-FFF2-40B4-BE49-F238E27FC236}">
                <a16:creationId xmlns:a16="http://schemas.microsoft.com/office/drawing/2014/main" id="{D99D1535-D50F-DC6E-2509-4F2F9435B7CA}"/>
              </a:ext>
            </a:extLst>
          </p:cNvPr>
          <p:cNvSpPr txBox="1"/>
          <p:nvPr/>
        </p:nvSpPr>
        <p:spPr>
          <a:xfrm>
            <a:off x="9518284" y="651677"/>
            <a:ext cx="2069898" cy="265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1" i="0" u="none" strike="noStrike" kern="0" cap="none" spc="83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Progress</a:t>
            </a:r>
          </a:p>
        </p:txBody>
      </p:sp>
      <p:sp>
        <p:nvSpPr>
          <p:cNvPr id="65" name="TextBox 10">
            <a:extLst>
              <a:ext uri="{FF2B5EF4-FFF2-40B4-BE49-F238E27FC236}">
                <a16:creationId xmlns:a16="http://schemas.microsoft.com/office/drawing/2014/main" id="{99DDD210-FA5C-49C9-B1FC-285D12617DF6}"/>
              </a:ext>
            </a:extLst>
          </p:cNvPr>
          <p:cNvSpPr txBox="1"/>
          <p:nvPr/>
        </p:nvSpPr>
        <p:spPr>
          <a:xfrm>
            <a:off x="9423460" y="1237180"/>
            <a:ext cx="222784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83" normalizeH="0" baseline="0" noProof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Behavioural</a:t>
            </a:r>
            <a:r>
              <a:rPr kumimoji="0" lang="en-US" sz="1200" b="0" i="1" u="none" strike="noStrike" kern="0" cap="none" spc="83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research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83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Consultation with LAs</a:t>
            </a:r>
          </a:p>
        </p:txBody>
      </p:sp>
      <p:sp>
        <p:nvSpPr>
          <p:cNvPr id="66" name="TextBox 10">
            <a:extLst>
              <a:ext uri="{FF2B5EF4-FFF2-40B4-BE49-F238E27FC236}">
                <a16:creationId xmlns:a16="http://schemas.microsoft.com/office/drawing/2014/main" id="{D23AE4FA-7E45-34BE-0833-30BFB29CDBB7}"/>
              </a:ext>
            </a:extLst>
          </p:cNvPr>
          <p:cNvSpPr txBox="1"/>
          <p:nvPr/>
        </p:nvSpPr>
        <p:spPr>
          <a:xfrm>
            <a:off x="9414597" y="1871606"/>
            <a:ext cx="2336740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0" cap="none" spc="83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Innovation Log with 350+ materials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0" cap="none" spc="83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Global market scanning completed with Connected Places Catapult</a:t>
            </a:r>
          </a:p>
        </p:txBody>
      </p:sp>
      <p:sp>
        <p:nvSpPr>
          <p:cNvPr id="67" name="TextBox 10">
            <a:extLst>
              <a:ext uri="{FF2B5EF4-FFF2-40B4-BE49-F238E27FC236}">
                <a16:creationId xmlns:a16="http://schemas.microsoft.com/office/drawing/2014/main" id="{D66363CE-3E01-8EF1-4FDA-2C3E0E7FBCEF}"/>
              </a:ext>
            </a:extLst>
          </p:cNvPr>
          <p:cNvSpPr txBox="1"/>
          <p:nvPr/>
        </p:nvSpPr>
        <p:spPr>
          <a:xfrm>
            <a:off x="9423460" y="2999886"/>
            <a:ext cx="2069898" cy="369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83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 innovation series scorecards completed</a:t>
            </a:r>
          </a:p>
        </p:txBody>
      </p:sp>
      <p:sp>
        <p:nvSpPr>
          <p:cNvPr id="68" name="TextBox 10">
            <a:extLst>
              <a:ext uri="{FF2B5EF4-FFF2-40B4-BE49-F238E27FC236}">
                <a16:creationId xmlns:a16="http://schemas.microsoft.com/office/drawing/2014/main" id="{D582DDD0-F3B6-7930-99BC-C91AFF204457}"/>
              </a:ext>
            </a:extLst>
          </p:cNvPr>
          <p:cNvSpPr txBox="1"/>
          <p:nvPr/>
        </p:nvSpPr>
        <p:spPr>
          <a:xfrm>
            <a:off x="9423460" y="3958366"/>
            <a:ext cx="2069898" cy="184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83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30 material trials</a:t>
            </a:r>
          </a:p>
        </p:txBody>
      </p:sp>
      <p:sp>
        <p:nvSpPr>
          <p:cNvPr id="69" name="TextBox 10">
            <a:extLst>
              <a:ext uri="{FF2B5EF4-FFF2-40B4-BE49-F238E27FC236}">
                <a16:creationId xmlns:a16="http://schemas.microsoft.com/office/drawing/2014/main" id="{3307B297-FB1B-BABC-5C70-E9DAD2595F42}"/>
              </a:ext>
            </a:extLst>
          </p:cNvPr>
          <p:cNvSpPr txBox="1"/>
          <p:nvPr/>
        </p:nvSpPr>
        <p:spPr>
          <a:xfrm>
            <a:off x="9415000" y="4684579"/>
            <a:ext cx="2069898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83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Carbon profiles created for first trials in FHRG Carbon </a:t>
            </a:r>
            <a:r>
              <a:rPr kumimoji="0" lang="en-US" sz="1200" b="0" i="1" u="none" strike="noStrike" kern="0" cap="none" spc="83" normalizeH="0" baseline="0" noProof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Analyser</a:t>
            </a:r>
            <a:endParaRPr kumimoji="0" lang="en-US" sz="1200" b="0" i="1" u="none" strike="noStrike" kern="0" cap="none" spc="83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0" name="TextBox 10">
            <a:extLst>
              <a:ext uri="{FF2B5EF4-FFF2-40B4-BE49-F238E27FC236}">
                <a16:creationId xmlns:a16="http://schemas.microsoft.com/office/drawing/2014/main" id="{38900170-8298-08C0-EFAC-93858ABEC91F}"/>
              </a:ext>
            </a:extLst>
          </p:cNvPr>
          <p:cNvSpPr txBox="1"/>
          <p:nvPr/>
        </p:nvSpPr>
        <p:spPr>
          <a:xfrm>
            <a:off x="9415000" y="5588623"/>
            <a:ext cx="217318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83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Monitoring &amp; evaluation of first trials underway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F785F39-814E-6E32-B4B9-2527F9307AEF}"/>
              </a:ext>
            </a:extLst>
          </p:cNvPr>
          <p:cNvCxnSpPr>
            <a:cxnSpLocks/>
          </p:cNvCxnSpPr>
          <p:nvPr/>
        </p:nvCxnSpPr>
        <p:spPr>
          <a:xfrm>
            <a:off x="5928551" y="1810562"/>
            <a:ext cx="6141999" cy="0"/>
          </a:xfrm>
          <a:prstGeom prst="line">
            <a:avLst/>
          </a:prstGeom>
          <a:noFill/>
          <a:ln w="63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279E572-557A-DDBE-3444-B253C682725C}"/>
              </a:ext>
            </a:extLst>
          </p:cNvPr>
          <p:cNvCxnSpPr>
            <a:cxnSpLocks/>
          </p:cNvCxnSpPr>
          <p:nvPr/>
        </p:nvCxnSpPr>
        <p:spPr>
          <a:xfrm>
            <a:off x="6000075" y="2734487"/>
            <a:ext cx="6141999" cy="0"/>
          </a:xfrm>
          <a:prstGeom prst="line">
            <a:avLst/>
          </a:prstGeom>
          <a:noFill/>
          <a:ln w="63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4919E0F-5C06-8C73-FDBB-E9E33BC6B1BE}"/>
              </a:ext>
            </a:extLst>
          </p:cNvPr>
          <p:cNvCxnSpPr>
            <a:cxnSpLocks/>
          </p:cNvCxnSpPr>
          <p:nvPr/>
        </p:nvCxnSpPr>
        <p:spPr>
          <a:xfrm>
            <a:off x="6140179" y="3576858"/>
            <a:ext cx="6141999" cy="0"/>
          </a:xfrm>
          <a:prstGeom prst="line">
            <a:avLst/>
          </a:prstGeom>
          <a:noFill/>
          <a:ln w="63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643CF5B-DF8C-6172-F418-117F3F0EC0D0}"/>
              </a:ext>
            </a:extLst>
          </p:cNvPr>
          <p:cNvCxnSpPr>
            <a:cxnSpLocks/>
          </p:cNvCxnSpPr>
          <p:nvPr/>
        </p:nvCxnSpPr>
        <p:spPr>
          <a:xfrm>
            <a:off x="6187155" y="4510308"/>
            <a:ext cx="6141999" cy="0"/>
          </a:xfrm>
          <a:prstGeom prst="line">
            <a:avLst/>
          </a:prstGeom>
          <a:noFill/>
          <a:ln w="63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629A1F8-1F94-7160-C9C8-9AA1C38D9F31}"/>
              </a:ext>
            </a:extLst>
          </p:cNvPr>
          <p:cNvCxnSpPr>
            <a:cxnSpLocks/>
          </p:cNvCxnSpPr>
          <p:nvPr/>
        </p:nvCxnSpPr>
        <p:spPr>
          <a:xfrm>
            <a:off x="6113196" y="5346334"/>
            <a:ext cx="6141999" cy="0"/>
          </a:xfrm>
          <a:prstGeom prst="line">
            <a:avLst/>
          </a:prstGeom>
          <a:noFill/>
          <a:ln w="63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235640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">
          <a:extLst>
            <a:ext uri="{FF2B5EF4-FFF2-40B4-BE49-F238E27FC236}">
              <a16:creationId xmlns:a16="http://schemas.microsoft.com/office/drawing/2014/main" id="{97841DC9-504F-3C7F-FBD5-998A38A55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4C1D3D5F-C3E2-2972-3EE5-6B2A24A1732D}"/>
              </a:ext>
            </a:extLst>
          </p:cNvPr>
          <p:cNvSpPr txBox="1"/>
          <p:nvPr/>
        </p:nvSpPr>
        <p:spPr>
          <a:xfrm>
            <a:off x="653802" y="390277"/>
            <a:ext cx="6863491" cy="818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dec Pro Bold"/>
              </a:rPr>
              <a:t>Journey so Far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EB879F3-B21C-5EFF-4CAD-5E812E9B5F0E}"/>
              </a:ext>
            </a:extLst>
          </p:cNvPr>
          <p:cNvGrpSpPr/>
          <p:nvPr/>
        </p:nvGrpSpPr>
        <p:grpSpPr>
          <a:xfrm>
            <a:off x="685801" y="2014151"/>
            <a:ext cx="2551670" cy="4158049"/>
            <a:chOff x="685800" y="2014151"/>
            <a:chExt cx="2761735" cy="4158049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30004C10-457B-2F10-6603-85C7BC81AF35}"/>
                </a:ext>
              </a:extLst>
            </p:cNvPr>
            <p:cNvGrpSpPr/>
            <p:nvPr/>
          </p:nvGrpSpPr>
          <p:grpSpPr>
            <a:xfrm>
              <a:off x="685800" y="2014151"/>
              <a:ext cx="2761735" cy="4158049"/>
              <a:chOff x="0" y="0"/>
              <a:chExt cx="6863491" cy="6663790"/>
            </a:xfrm>
          </p:grpSpPr>
          <p:sp>
            <p:nvSpPr>
              <p:cNvPr id="4" name="AutoShape 4">
                <a:extLst>
                  <a:ext uri="{FF2B5EF4-FFF2-40B4-BE49-F238E27FC236}">
                    <a16:creationId xmlns:a16="http://schemas.microsoft.com/office/drawing/2014/main" id="{20122D62-47A0-CF8A-1494-CF0BFE531E1B}"/>
                  </a:ext>
                </a:extLst>
              </p:cNvPr>
              <p:cNvSpPr/>
              <p:nvPr/>
            </p:nvSpPr>
            <p:spPr>
              <a:xfrm>
                <a:off x="0" y="0"/>
                <a:ext cx="6863491" cy="6663790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124DFB81-DDE4-1ED1-4D20-88A4AC6396BD}"/>
                  </a:ext>
                </a:extLst>
              </p:cNvPr>
              <p:cNvSpPr txBox="1"/>
              <p:nvPr/>
            </p:nvSpPr>
            <p:spPr>
              <a:xfrm>
                <a:off x="801314" y="3892547"/>
                <a:ext cx="5248568" cy="230162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86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odec Pro"/>
                  </a:rPr>
                  <a:t>Working with Thinks Insight, we conducted </a:t>
                </a:r>
                <a:r>
                  <a:rPr kumimoji="0" lang="en-US" sz="1333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odec Pro"/>
                  </a:rPr>
                  <a:t>behavioural</a:t>
                </a:r>
                <a:r>
                  <a:rPr kumimoji="0" 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odec Pro"/>
                  </a:rPr>
                  <a:t> research with 10 LAs across the country to assess challenges and initial design prototypes</a:t>
                </a:r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34A623D7-FF55-CF0F-ACAB-37AD8AC1A301}"/>
                  </a:ext>
                </a:extLst>
              </p:cNvPr>
              <p:cNvSpPr txBox="1"/>
              <p:nvPr/>
            </p:nvSpPr>
            <p:spPr>
              <a:xfrm>
                <a:off x="807458" y="2794683"/>
                <a:ext cx="5248568" cy="98650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odec Pro"/>
                  </a:rPr>
                  <a:t>End-User Requirements</a:t>
                </a: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2DD2B2A-F0D0-E2F5-5FD0-77E515B01D32}"/>
                </a:ext>
              </a:extLst>
            </p:cNvPr>
            <p:cNvSpPr/>
            <p:nvPr/>
          </p:nvSpPr>
          <p:spPr>
            <a:xfrm>
              <a:off x="1010705" y="2245451"/>
              <a:ext cx="2111921" cy="1399792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8106AD5-D704-1350-87E2-4C45E17F888D}"/>
              </a:ext>
            </a:extLst>
          </p:cNvPr>
          <p:cNvGrpSpPr/>
          <p:nvPr/>
        </p:nvGrpSpPr>
        <p:grpSpPr>
          <a:xfrm>
            <a:off x="3442806" y="2014145"/>
            <a:ext cx="2551670" cy="4158049"/>
            <a:chOff x="685800" y="2014151"/>
            <a:chExt cx="2761735" cy="4158049"/>
          </a:xfrm>
        </p:grpSpPr>
        <p:grpSp>
          <p:nvGrpSpPr>
            <p:cNvPr id="23" name="Group 3">
              <a:extLst>
                <a:ext uri="{FF2B5EF4-FFF2-40B4-BE49-F238E27FC236}">
                  <a16:creationId xmlns:a16="http://schemas.microsoft.com/office/drawing/2014/main" id="{3DD3DDE3-DFA4-0420-5FC2-4238BABE6EAD}"/>
                </a:ext>
              </a:extLst>
            </p:cNvPr>
            <p:cNvGrpSpPr/>
            <p:nvPr/>
          </p:nvGrpSpPr>
          <p:grpSpPr>
            <a:xfrm>
              <a:off x="685800" y="2014151"/>
              <a:ext cx="2761735" cy="4158049"/>
              <a:chOff x="0" y="0"/>
              <a:chExt cx="6863491" cy="6663790"/>
            </a:xfrm>
          </p:grpSpPr>
          <p:sp>
            <p:nvSpPr>
              <p:cNvPr id="25" name="AutoShape 4">
                <a:extLst>
                  <a:ext uri="{FF2B5EF4-FFF2-40B4-BE49-F238E27FC236}">
                    <a16:creationId xmlns:a16="http://schemas.microsoft.com/office/drawing/2014/main" id="{47AEDE69-6A78-17E2-ACB8-E582963757BF}"/>
                  </a:ext>
                </a:extLst>
              </p:cNvPr>
              <p:cNvSpPr/>
              <p:nvPr/>
            </p:nvSpPr>
            <p:spPr>
              <a:xfrm>
                <a:off x="0" y="0"/>
                <a:ext cx="6863491" cy="6663790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7" name="TextBox 6">
                <a:extLst>
                  <a:ext uri="{FF2B5EF4-FFF2-40B4-BE49-F238E27FC236}">
                    <a16:creationId xmlns:a16="http://schemas.microsoft.com/office/drawing/2014/main" id="{6F18C617-2686-3A3E-D9E1-A8CEAE6B9559}"/>
                  </a:ext>
                </a:extLst>
              </p:cNvPr>
              <p:cNvSpPr txBox="1"/>
              <p:nvPr/>
            </p:nvSpPr>
            <p:spPr>
              <a:xfrm>
                <a:off x="807458" y="3892556"/>
                <a:ext cx="5248568" cy="191113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86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odec Pro"/>
                  </a:rPr>
                  <a:t>Early-stage wireframes and End-User Requirements presented to suppliers and validated by LAs</a:t>
                </a:r>
              </a:p>
            </p:txBody>
          </p:sp>
          <p:sp>
            <p:nvSpPr>
              <p:cNvPr id="28" name="TextBox 7">
                <a:extLst>
                  <a:ext uri="{FF2B5EF4-FFF2-40B4-BE49-F238E27FC236}">
                    <a16:creationId xmlns:a16="http://schemas.microsoft.com/office/drawing/2014/main" id="{1580819A-00D9-5F69-8746-23682BB66920}"/>
                  </a:ext>
                </a:extLst>
              </p:cNvPr>
              <p:cNvSpPr txBox="1"/>
              <p:nvPr/>
            </p:nvSpPr>
            <p:spPr>
              <a:xfrm>
                <a:off x="807458" y="2794693"/>
                <a:ext cx="5248568" cy="98650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odec Pro"/>
                  </a:rPr>
                  <a:t>High-level wireframes</a:t>
                </a: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499CBAD-1340-CC94-3BF5-145DF3830BA2}"/>
                </a:ext>
              </a:extLst>
            </p:cNvPr>
            <p:cNvSpPr/>
            <p:nvPr/>
          </p:nvSpPr>
          <p:spPr>
            <a:xfrm>
              <a:off x="1010705" y="2245451"/>
              <a:ext cx="2111921" cy="1399792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721BAF2-4573-E81C-E267-2C38495D8F8B}"/>
              </a:ext>
            </a:extLst>
          </p:cNvPr>
          <p:cNvGrpSpPr/>
          <p:nvPr/>
        </p:nvGrpSpPr>
        <p:grpSpPr>
          <a:xfrm>
            <a:off x="6199811" y="2014145"/>
            <a:ext cx="2551670" cy="4158049"/>
            <a:chOff x="685800" y="2014151"/>
            <a:chExt cx="2761735" cy="4158049"/>
          </a:xfrm>
        </p:grpSpPr>
        <p:sp>
          <p:nvSpPr>
            <p:cNvPr id="32" name="AutoShape 4">
              <a:extLst>
                <a:ext uri="{FF2B5EF4-FFF2-40B4-BE49-F238E27FC236}">
                  <a16:creationId xmlns:a16="http://schemas.microsoft.com/office/drawing/2014/main" id="{1D32F3A2-60E2-B25C-EB4B-6B3667A0C4DB}"/>
                </a:ext>
              </a:extLst>
            </p:cNvPr>
            <p:cNvSpPr/>
            <p:nvPr/>
          </p:nvSpPr>
          <p:spPr>
            <a:xfrm>
              <a:off x="685800" y="2014151"/>
              <a:ext cx="2761735" cy="4158049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5684FA0-9546-7221-F03F-54B7A2D4570A}"/>
                </a:ext>
              </a:extLst>
            </p:cNvPr>
            <p:cNvSpPr/>
            <p:nvPr/>
          </p:nvSpPr>
          <p:spPr>
            <a:xfrm>
              <a:off x="1010705" y="2245451"/>
              <a:ext cx="2111921" cy="1399792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26A8F9-AEF7-B41D-8C9C-07ACEFA12FF4}"/>
              </a:ext>
            </a:extLst>
          </p:cNvPr>
          <p:cNvGrpSpPr/>
          <p:nvPr/>
        </p:nvGrpSpPr>
        <p:grpSpPr>
          <a:xfrm>
            <a:off x="8956816" y="2014145"/>
            <a:ext cx="2551670" cy="4158049"/>
            <a:chOff x="685800" y="2014151"/>
            <a:chExt cx="2761735" cy="4158049"/>
          </a:xfrm>
        </p:grpSpPr>
        <p:sp>
          <p:nvSpPr>
            <p:cNvPr id="39" name="AutoShape 4">
              <a:extLst>
                <a:ext uri="{FF2B5EF4-FFF2-40B4-BE49-F238E27FC236}">
                  <a16:creationId xmlns:a16="http://schemas.microsoft.com/office/drawing/2014/main" id="{48F47200-C8ED-5781-5CA8-9E4E29D01C36}"/>
                </a:ext>
              </a:extLst>
            </p:cNvPr>
            <p:cNvSpPr/>
            <p:nvPr/>
          </p:nvSpPr>
          <p:spPr>
            <a:xfrm>
              <a:off x="685800" y="2014151"/>
              <a:ext cx="2761735" cy="4158049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08CD566-7D0A-2F53-9C34-D6AE097456BD}"/>
                </a:ext>
              </a:extLst>
            </p:cNvPr>
            <p:cNvSpPr/>
            <p:nvPr/>
          </p:nvSpPr>
          <p:spPr>
            <a:xfrm>
              <a:off x="1010705" y="2245451"/>
              <a:ext cx="2111921" cy="1399792"/>
            </a:xfrm>
            <a:prstGeom prst="rect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58EA11-8204-74B0-2EA7-8FF077E6A7C8}"/>
              </a:ext>
            </a:extLst>
          </p:cNvPr>
          <p:cNvCxnSpPr/>
          <p:nvPr/>
        </p:nvCxnSpPr>
        <p:spPr>
          <a:xfrm>
            <a:off x="685801" y="1549400"/>
            <a:ext cx="1082268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EE50EF4A-2CCD-D1CE-27CF-0486A14B2898}"/>
              </a:ext>
            </a:extLst>
          </p:cNvPr>
          <p:cNvSpPr/>
          <p:nvPr/>
        </p:nvSpPr>
        <p:spPr>
          <a:xfrm>
            <a:off x="1800600" y="1403201"/>
            <a:ext cx="317500" cy="3175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DB10DA4-7F7E-F4EB-2693-1467113BD8CA}"/>
              </a:ext>
            </a:extLst>
          </p:cNvPr>
          <p:cNvCxnSpPr>
            <a:cxnSpLocks/>
            <a:stCxn id="10" idx="4"/>
            <a:endCxn id="4" idx="0"/>
          </p:cNvCxnSpPr>
          <p:nvPr/>
        </p:nvCxnSpPr>
        <p:spPr>
          <a:xfrm>
            <a:off x="1959350" y="1720701"/>
            <a:ext cx="2286" cy="29345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35EB9A14-CAFB-77F1-03CF-CFA6E90E2592}"/>
              </a:ext>
            </a:extLst>
          </p:cNvPr>
          <p:cNvSpPr/>
          <p:nvPr/>
        </p:nvSpPr>
        <p:spPr>
          <a:xfrm>
            <a:off x="4511020" y="1403201"/>
            <a:ext cx="317500" cy="3175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F0E797B-A16F-80BF-B745-16127C14C707}"/>
              </a:ext>
            </a:extLst>
          </p:cNvPr>
          <p:cNvCxnSpPr>
            <a:cxnSpLocks/>
            <a:stCxn id="16" idx="4"/>
          </p:cNvCxnSpPr>
          <p:nvPr/>
        </p:nvCxnSpPr>
        <p:spPr>
          <a:xfrm>
            <a:off x="4669770" y="1720701"/>
            <a:ext cx="2286" cy="29345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34D8876E-B2B1-8063-3B0D-07B5DD4B4308}"/>
              </a:ext>
            </a:extLst>
          </p:cNvPr>
          <p:cNvSpPr/>
          <p:nvPr/>
        </p:nvSpPr>
        <p:spPr>
          <a:xfrm>
            <a:off x="7221440" y="1390650"/>
            <a:ext cx="317500" cy="3175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6F1B40A-7294-6FB4-BD4B-17979B4EC6C2}"/>
              </a:ext>
            </a:extLst>
          </p:cNvPr>
          <p:cNvCxnSpPr>
            <a:cxnSpLocks/>
            <a:stCxn id="18" idx="4"/>
          </p:cNvCxnSpPr>
          <p:nvPr/>
        </p:nvCxnSpPr>
        <p:spPr>
          <a:xfrm>
            <a:off x="7380190" y="1708150"/>
            <a:ext cx="2286" cy="29345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3AA8F27C-86ED-5855-9DA2-CF840A2DC1CC}"/>
              </a:ext>
            </a:extLst>
          </p:cNvPr>
          <p:cNvSpPr/>
          <p:nvPr/>
        </p:nvSpPr>
        <p:spPr>
          <a:xfrm>
            <a:off x="10090610" y="1403201"/>
            <a:ext cx="317500" cy="3175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74508E4-A933-10A8-50BC-42A95E7A9884}"/>
              </a:ext>
            </a:extLst>
          </p:cNvPr>
          <p:cNvCxnSpPr>
            <a:cxnSpLocks/>
            <a:stCxn id="41" idx="4"/>
          </p:cNvCxnSpPr>
          <p:nvPr/>
        </p:nvCxnSpPr>
        <p:spPr>
          <a:xfrm>
            <a:off x="10249360" y="1720701"/>
            <a:ext cx="2286" cy="29345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6">
            <a:extLst>
              <a:ext uri="{FF2B5EF4-FFF2-40B4-BE49-F238E27FC236}">
                <a16:creationId xmlns:a16="http://schemas.microsoft.com/office/drawing/2014/main" id="{A8E80525-DF37-A05C-5773-F3A75719C408}"/>
              </a:ext>
            </a:extLst>
          </p:cNvPr>
          <p:cNvSpPr txBox="1"/>
          <p:nvPr/>
        </p:nvSpPr>
        <p:spPr>
          <a:xfrm>
            <a:off x="6500002" y="4746230"/>
            <a:ext cx="1951283" cy="1192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6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dec Pro"/>
              </a:rPr>
              <a:t>Three top suppliers rated against key criteria, and top supplier (Microsoft with </a:t>
            </a:r>
            <a:r>
              <a:rPr kumimoji="0" lang="en-US" sz="1333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dec Pro"/>
              </a:rPr>
              <a:t>Transparity</a:t>
            </a: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dec Pro"/>
              </a:rPr>
              <a:t>) were onboarded</a:t>
            </a:r>
          </a:p>
        </p:txBody>
      </p:sp>
      <p:sp>
        <p:nvSpPr>
          <p:cNvPr id="46" name="TextBox 7">
            <a:extLst>
              <a:ext uri="{FF2B5EF4-FFF2-40B4-BE49-F238E27FC236}">
                <a16:creationId xmlns:a16="http://schemas.microsoft.com/office/drawing/2014/main" id="{2CDDF600-30C9-89B6-425B-8564FF84674F}"/>
              </a:ext>
            </a:extLst>
          </p:cNvPr>
          <p:cNvSpPr txBox="1"/>
          <p:nvPr/>
        </p:nvSpPr>
        <p:spPr>
          <a:xfrm>
            <a:off x="6500004" y="3765277"/>
            <a:ext cx="1951283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dec Pro"/>
              </a:rPr>
              <a:t>IT options appraisal and onboarding</a:t>
            </a:r>
          </a:p>
        </p:txBody>
      </p:sp>
      <p:sp>
        <p:nvSpPr>
          <p:cNvPr id="47" name="TextBox 6">
            <a:extLst>
              <a:ext uri="{FF2B5EF4-FFF2-40B4-BE49-F238E27FC236}">
                <a16:creationId xmlns:a16="http://schemas.microsoft.com/office/drawing/2014/main" id="{5F8B3DAA-FF00-EA94-DAE9-1D1454E39171}"/>
              </a:ext>
            </a:extLst>
          </p:cNvPr>
          <p:cNvSpPr txBox="1"/>
          <p:nvPr/>
        </p:nvSpPr>
        <p:spPr>
          <a:xfrm>
            <a:off x="9257008" y="4450318"/>
            <a:ext cx="1951283" cy="1436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6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dec Pro"/>
              </a:rPr>
              <a:t>In-depth designs, development and UAT testing over the last 5 months.</a:t>
            </a:r>
          </a:p>
          <a:p>
            <a:pPr marL="0" marR="0" lvl="0" indent="0" algn="l" defTabSz="914400" rtl="0" eaLnBrk="1" fontAlgn="auto" latinLnBrk="0" hangingPunct="1">
              <a:lnSpc>
                <a:spcPts val="186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dec Pro"/>
              </a:rPr>
              <a:t>Focus Groups with LAs and Suppliers</a:t>
            </a:r>
          </a:p>
        </p:txBody>
      </p:sp>
      <p:sp>
        <p:nvSpPr>
          <p:cNvPr id="48" name="TextBox 7">
            <a:extLst>
              <a:ext uri="{FF2B5EF4-FFF2-40B4-BE49-F238E27FC236}">
                <a16:creationId xmlns:a16="http://schemas.microsoft.com/office/drawing/2014/main" id="{5B3E7215-9A8B-9B93-9EDD-417CE6B1CA54}"/>
              </a:ext>
            </a:extLst>
          </p:cNvPr>
          <p:cNvSpPr txBox="1"/>
          <p:nvPr/>
        </p:nvSpPr>
        <p:spPr>
          <a:xfrm>
            <a:off x="9257008" y="3765277"/>
            <a:ext cx="1951283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dec Pro"/>
              </a:rPr>
              <a:t>Design and development</a:t>
            </a:r>
          </a:p>
        </p:txBody>
      </p:sp>
    </p:spTree>
    <p:extLst>
      <p:ext uri="{BB962C8B-B14F-4D97-AF65-F5344CB8AC3E}">
        <p14:creationId xmlns:p14="http://schemas.microsoft.com/office/powerpoint/2010/main" val="3169878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"/>
          <p:cNvSpPr txBox="1">
            <a:spLocks noGrp="1"/>
          </p:cNvSpPr>
          <p:nvPr>
            <p:ph type="title"/>
          </p:nvPr>
        </p:nvSpPr>
        <p:spPr>
          <a:xfrm>
            <a:off x="401687" y="695070"/>
            <a:ext cx="3032305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</a:pPr>
            <a:r>
              <a:rPr lang="en-GB" sz="3600">
                <a:solidFill>
                  <a:schemeClr val="lt2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Intention of the knowledge bank</a:t>
            </a:r>
            <a:endParaRPr sz="3600">
              <a:solidFill>
                <a:schemeClr val="lt2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</p:txBody>
      </p:sp>
      <p:pic>
        <p:nvPicPr>
          <p:cNvPr id="3" name="Picture 2" descr="A screenshot of a website&#10;&#10;AI-generated content may be incorrect.">
            <a:extLst>
              <a:ext uri="{FF2B5EF4-FFF2-40B4-BE49-F238E27FC236}">
                <a16:creationId xmlns:a16="http://schemas.microsoft.com/office/drawing/2014/main" id="{ED96D6F0-3835-4584-B5C2-CA4171F2B0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283" y="345987"/>
            <a:ext cx="379244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03704C3-5C6D-2FAF-4151-8AC7245535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470" y="1231846"/>
            <a:ext cx="2879724" cy="10327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screenshot of a website&#10;&#10;AI-generated content may be incorrect.">
            <a:extLst>
              <a:ext uri="{FF2B5EF4-FFF2-40B4-BE49-F238E27FC236}">
                <a16:creationId xmlns:a16="http://schemas.microsoft.com/office/drawing/2014/main" id="{C028C364-4EDB-8CF0-F0D8-DB99BC64EC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57"/>
          <a:stretch/>
        </p:blipFill>
        <p:spPr>
          <a:xfrm>
            <a:off x="2491922" y="3223491"/>
            <a:ext cx="4437699" cy="6343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207768-A345-9C9F-1835-FFF485C2CD37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 rot="17555539" flipH="1">
            <a:off x="1466454" y="3230248"/>
            <a:ext cx="1089479" cy="108947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5B68F3A-C65F-B00B-FD3C-2E99A1D85F5B}"/>
              </a:ext>
            </a:extLst>
          </p:cNvPr>
          <p:cNvSpPr/>
          <p:nvPr/>
        </p:nvSpPr>
        <p:spPr>
          <a:xfrm>
            <a:off x="378160" y="2916195"/>
            <a:ext cx="3645243" cy="596863"/>
          </a:xfrm>
          <a:prstGeom prst="roundRect">
            <a:avLst>
              <a:gd name="adj" fmla="val 50000"/>
            </a:avLst>
          </a:prstGeom>
          <a:solidFill>
            <a:srgbClr val="004B7E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Evidence base for local authority innovation and excellence across the UK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E95F7E-4FE2-1609-8A09-63021A388C8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7555539" flipH="1">
            <a:off x="5207036" y="1504788"/>
            <a:ext cx="1089479" cy="108947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5BCF601-3498-E57E-FC92-E31F3F018292}"/>
              </a:ext>
            </a:extLst>
          </p:cNvPr>
          <p:cNvSpPr/>
          <p:nvPr/>
        </p:nvSpPr>
        <p:spPr>
          <a:xfrm>
            <a:off x="3693089" y="1050324"/>
            <a:ext cx="3645243" cy="782219"/>
          </a:xfrm>
          <a:prstGeom prst="roundRect">
            <a:avLst>
              <a:gd name="adj" fmla="val 50000"/>
            </a:avLst>
          </a:prstGeom>
          <a:solidFill>
            <a:srgbClr val="004B7E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Comprehensive menu of options, with carbon, cost and performance consistently measured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5CEC4F-3761-2DA4-54BD-B12D92E1B56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5920067" flipH="1">
            <a:off x="9305398" y="5726017"/>
            <a:ext cx="1089479" cy="108947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D23095-BE74-5BEF-440C-7BDCE7227884}"/>
              </a:ext>
            </a:extLst>
          </p:cNvPr>
          <p:cNvSpPr/>
          <p:nvPr/>
        </p:nvSpPr>
        <p:spPr>
          <a:xfrm>
            <a:off x="6260035" y="5683513"/>
            <a:ext cx="3645243" cy="611677"/>
          </a:xfrm>
          <a:prstGeom prst="roundRect">
            <a:avLst>
              <a:gd name="adj" fmla="val 50000"/>
            </a:avLst>
          </a:prstGeom>
          <a:solidFill>
            <a:srgbClr val="004B7E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Peer reviews and culture of local authority collaboration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1802F5-B345-A4E6-B61A-E0A80F190108}"/>
              </a:ext>
            </a:extLst>
          </p:cNvPr>
          <p:cNvSpPr/>
          <p:nvPr/>
        </p:nvSpPr>
        <p:spPr>
          <a:xfrm rot="20503448">
            <a:off x="280984" y="3355187"/>
            <a:ext cx="11630035" cy="839601"/>
          </a:xfrm>
          <a:prstGeom prst="roundRect">
            <a:avLst>
              <a:gd name="adj" fmla="val 50000"/>
            </a:avLst>
          </a:prstGeom>
          <a:solidFill>
            <a:schemeClr val="bg1">
              <a:alpha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 the finished item – We need your input and data!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EDR Theme">
  <a:themeElements>
    <a:clrScheme name="CEDR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96D7E"/>
      </a:accent1>
      <a:accent2>
        <a:srgbClr val="62B22F"/>
      </a:accent2>
      <a:accent3>
        <a:srgbClr val="A5A5A5"/>
      </a:accent3>
      <a:accent4>
        <a:srgbClr val="FFC000"/>
      </a:accent4>
      <a:accent5>
        <a:srgbClr val="0064A8"/>
      </a:accent5>
      <a:accent6>
        <a:srgbClr val="7030A0"/>
      </a:accent6>
      <a:hlink>
        <a:srgbClr val="0563C1"/>
      </a:hlink>
      <a:folHlink>
        <a:srgbClr val="62B22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Tahoma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CE0F18FEF0064CA6839380222BCF77" ma:contentTypeVersion="17" ma:contentTypeDescription="Create a new document." ma:contentTypeScope="" ma:versionID="ea452f9cc68b8cbf4b888a3dcf936c76">
  <xsd:schema xmlns:xsd="http://www.w3.org/2001/XMLSchema" xmlns:xs="http://www.w3.org/2001/XMLSchema" xmlns:p="http://schemas.microsoft.com/office/2006/metadata/properties" xmlns:ns2="5bb2dfbc-12ed-4f59-88d5-485d26a1a613" xmlns:ns3="19b51ed7-3a36-4d87-a92a-7dfa7df45610" targetNamespace="http://schemas.microsoft.com/office/2006/metadata/properties" ma:root="true" ma:fieldsID="0aaed5b1f67a32b7711b263df1abd98f" ns2:_="" ns3:_="">
    <xsd:import namespace="5bb2dfbc-12ed-4f59-88d5-485d26a1a613"/>
    <xsd:import namespace="19b51ed7-3a36-4d87-a92a-7dfa7df456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b2dfbc-12ed-4f59-88d5-485d26a1a6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15665306-731a-4d9e-a2e2-fd0ec8eb20d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b51ed7-3a36-4d87-a92a-7dfa7df45610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e8da0005-9f3f-4c06-9436-d25db315a6a2}" ma:internalName="TaxCatchAll" ma:showField="CatchAllData" ma:web="19b51ed7-3a36-4d87-a92a-7dfa7df456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9b51ed7-3a36-4d87-a92a-7dfa7df45610" xsi:nil="true"/>
    <lcf76f155ced4ddcb4097134ff3c332f xmlns="5bb2dfbc-12ed-4f59-88d5-485d26a1a613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3B30FFF-C74E-4823-B36F-458A4C6BE431}"/>
</file>

<file path=customXml/itemProps2.xml><?xml version="1.0" encoding="utf-8"?>
<ds:datastoreItem xmlns:ds="http://schemas.openxmlformats.org/officeDocument/2006/customXml" ds:itemID="{3552E16A-C552-4C3F-8B4D-68CE71D04561}">
  <ds:schemaRefs>
    <ds:schemaRef ds:uri="http://purl.org/dc/terms/"/>
    <ds:schemaRef ds:uri="http://schemas.openxmlformats.org/package/2006/metadata/core-properties"/>
    <ds:schemaRef ds:uri="http://schemas.microsoft.com/office/2006/metadata/properties"/>
    <ds:schemaRef ds:uri="0c1264d4-3e27-411d-b218-cf60adba4a48"/>
    <ds:schemaRef ds:uri="http://schemas.microsoft.com/office/2006/documentManagement/types"/>
    <ds:schemaRef ds:uri="http://purl.org/dc/dcmitype/"/>
    <ds:schemaRef ds:uri="http://purl.org/dc/elements/1.1/"/>
    <ds:schemaRef ds:uri="http://www.w3.org/XML/1998/namespace"/>
    <ds:schemaRef ds:uri="http://schemas.microsoft.com/office/infopath/2007/PartnerControls"/>
    <ds:schemaRef ds:uri="300e8552-1510-471f-a45b-8802cd105f64"/>
  </ds:schemaRefs>
</ds:datastoreItem>
</file>

<file path=customXml/itemProps3.xml><?xml version="1.0" encoding="utf-8"?>
<ds:datastoreItem xmlns:ds="http://schemas.openxmlformats.org/officeDocument/2006/customXml" ds:itemID="{D9585145-BE61-4761-AEFC-07FF78B96C9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367f1d1-1645-4049-9594-8c9d100bd766}" enabled="1" method="Privileged" siteId="{87c38de1-7677-4ae8-b543-17ff79c50890}" contentBits="2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1461</Words>
  <Application>Microsoft Office PowerPoint</Application>
  <PresentationFormat>Widescreen</PresentationFormat>
  <Paragraphs>220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Calibri Light</vt:lpstr>
      <vt:lpstr>Arial</vt:lpstr>
      <vt:lpstr>Titillium Web SemiBold</vt:lpstr>
      <vt:lpstr>Titillium Web</vt:lpstr>
      <vt:lpstr>Tahoma Bold</vt:lpstr>
      <vt:lpstr>Calibri</vt:lpstr>
      <vt:lpstr>Play</vt:lpstr>
      <vt:lpstr>Aptos</vt:lpstr>
      <vt:lpstr>Tahoma</vt:lpstr>
      <vt:lpstr>Office Theme</vt:lpstr>
      <vt:lpstr>1_CEDR Theme</vt:lpstr>
      <vt:lpstr>Knowledge Bank Launch   13th November 2025</vt:lpstr>
      <vt:lpstr>PowerPoint Presentation</vt:lpstr>
      <vt:lpstr>PowerPoint Presentation</vt:lpstr>
      <vt:lpstr>Why a knowledge bank?   The local authority perspective</vt:lpstr>
      <vt:lpstr>PowerPoint Presentation</vt:lpstr>
      <vt:lpstr>PowerPoint Presentation</vt:lpstr>
      <vt:lpstr>PowerPoint Presentation</vt:lpstr>
      <vt:lpstr>PowerPoint Presentation</vt:lpstr>
      <vt:lpstr>Intention of the knowledge bank</vt:lpstr>
      <vt:lpstr>What’s Next for the Knowledge Bank</vt:lpstr>
      <vt:lpstr>Demonstration</vt:lpstr>
      <vt:lpstr>The Knowledge Bank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liam pearce</dc:creator>
  <cp:lastModifiedBy>Madeleine Hardman</cp:lastModifiedBy>
  <cp:revision>2</cp:revision>
  <dcterms:created xsi:type="dcterms:W3CDTF">2025-06-03T18:50:05Z</dcterms:created>
  <dcterms:modified xsi:type="dcterms:W3CDTF">2025-11-10T15:10:31Z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0x010100F4CE0F18FEF0064CA6839380222BCF77</vt:lpwstr>
  </property>
  <property fmtid="{D5CDD505-2E9C-101B-9397-08002B2CF9AE}" pid="3" name="ClassificationContentMarkingFooterLocations">
    <vt:lpwstr>Office Theme:3</vt:lpwstr>
  </property>
  <property fmtid="{D5CDD505-2E9C-101B-9397-08002B2CF9AE}" pid="4" name="ClassificationContentMarkingFooterText">
    <vt:lpwstr>GENERAL</vt:lpwstr>
  </property>
  <property fmtid="{D5CDD505-2E9C-101B-9397-08002B2CF9AE}" pid="5" name="MediaServiceImageTags">
    <vt:lpwstr/>
  </property>
</Properties>
</file>