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4"/>
    <p:sldMasterId id="2147483684" r:id="rId5"/>
  </p:sldMasterIdLst>
  <p:notesMasterIdLst>
    <p:notesMasterId r:id="rId34"/>
  </p:notesMasterIdLst>
  <p:sldIdLst>
    <p:sldId id="264" r:id="rId6"/>
    <p:sldId id="909" r:id="rId7"/>
    <p:sldId id="910" r:id="rId8"/>
    <p:sldId id="268" r:id="rId9"/>
    <p:sldId id="285" r:id="rId10"/>
    <p:sldId id="291" r:id="rId11"/>
    <p:sldId id="912" r:id="rId12"/>
    <p:sldId id="911" r:id="rId13"/>
    <p:sldId id="275" r:id="rId14"/>
    <p:sldId id="271" r:id="rId15"/>
    <p:sldId id="915" r:id="rId16"/>
    <p:sldId id="913" r:id="rId17"/>
    <p:sldId id="261" r:id="rId18"/>
    <p:sldId id="916" r:id="rId19"/>
    <p:sldId id="917" r:id="rId20"/>
    <p:sldId id="918" r:id="rId21"/>
    <p:sldId id="332" r:id="rId22"/>
    <p:sldId id="924" r:id="rId23"/>
    <p:sldId id="919" r:id="rId24"/>
    <p:sldId id="925" r:id="rId25"/>
    <p:sldId id="920" r:id="rId26"/>
    <p:sldId id="921" r:id="rId27"/>
    <p:sldId id="926" r:id="rId28"/>
    <p:sldId id="922" r:id="rId29"/>
    <p:sldId id="923" r:id="rId30"/>
    <p:sldId id="927" r:id="rId31"/>
    <p:sldId id="929" r:id="rId32"/>
    <p:sldId id="928" r:id="rId3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0E7CFA-A9E0-404C-AA6A-FF6D0FE6FBF4}">
          <p14:sldIdLst>
            <p14:sldId id="264"/>
            <p14:sldId id="909"/>
            <p14:sldId id="910"/>
            <p14:sldId id="268"/>
            <p14:sldId id="285"/>
            <p14:sldId id="291"/>
            <p14:sldId id="912"/>
            <p14:sldId id="911"/>
            <p14:sldId id="275"/>
            <p14:sldId id="271"/>
            <p14:sldId id="915"/>
            <p14:sldId id="913"/>
          </p14:sldIdLst>
        </p14:section>
        <p14:section name="Norfolk Lab" id="{CCEF5C31-BEBA-45A3-A47D-BE1B8E5D9525}">
          <p14:sldIdLst>
            <p14:sldId id="261"/>
            <p14:sldId id="916"/>
            <p14:sldId id="917"/>
            <p14:sldId id="918"/>
            <p14:sldId id="332"/>
            <p14:sldId id="924"/>
            <p14:sldId id="919"/>
            <p14:sldId id="925"/>
            <p14:sldId id="920"/>
            <p14:sldId id="921"/>
            <p14:sldId id="926"/>
            <p14:sldId id="922"/>
            <p14:sldId id="923"/>
            <p14:sldId id="927"/>
          </p14:sldIdLst>
        </p14:section>
        <p14:section name="Welsh data" id="{A22E6134-5C77-4626-85F9-6A3EDAD2751E}">
          <p14:sldIdLst>
            <p14:sldId id="929"/>
          </p14:sldIdLst>
        </p14:section>
        <p14:section name="food for thought" id="{CABA4C50-0938-4219-9BA6-5972CBC43942}">
          <p14:sldIdLst>
            <p14:sldId id="9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C7082B-BA35-A79C-CA3C-D9877D174AD0}" name="Anja Sörensen" initials="AS" userId="S::anja.soerensen@eurobitume.eu::5111afed-c6ba-4a03-a564-53117fe3b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ABD66-39A1-40EF-A4C9-9DC588BE8C89}" v="22" dt="2024-11-14T14:46:21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81175" autoAdjust="0"/>
  </p:normalViewPr>
  <p:slideViewPr>
    <p:cSldViewPr>
      <p:cViewPr varScale="1">
        <p:scale>
          <a:sx n="86" d="100"/>
          <a:sy n="86" d="100"/>
        </p:scale>
        <p:origin x="49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 Lancaster" userId="da9d759f-884b-49d3-9947-e190c69048d5" providerId="ADAL" clId="{C4AABD66-39A1-40EF-A4C9-9DC588BE8C89}"/>
    <pc:docChg chg="custSel modSld">
      <pc:chgData name="Ian  Lancaster" userId="da9d759f-884b-49d3-9947-e190c69048d5" providerId="ADAL" clId="{C4AABD66-39A1-40EF-A4C9-9DC588BE8C89}" dt="2024-11-14T14:50:21.477" v="303" actId="20577"/>
      <pc:docMkLst>
        <pc:docMk/>
      </pc:docMkLst>
      <pc:sldChg chg="modSp mod delCm">
        <pc:chgData name="Ian  Lancaster" userId="da9d759f-884b-49d3-9947-e190c69048d5" providerId="ADAL" clId="{C4AABD66-39A1-40EF-A4C9-9DC588BE8C89}" dt="2024-11-14T14:29:25.487" v="126"/>
        <pc:sldMkLst>
          <pc:docMk/>
          <pc:sldMk cId="0" sldId="268"/>
        </pc:sldMkLst>
        <pc:spChg chg="mod">
          <ac:chgData name="Ian  Lancaster" userId="da9d759f-884b-49d3-9947-e190c69048d5" providerId="ADAL" clId="{C4AABD66-39A1-40EF-A4C9-9DC588BE8C89}" dt="2024-11-14T14:27:16.477" v="95"/>
          <ac:spMkLst>
            <pc:docMk/>
            <pc:sldMk cId="0" sldId="268"/>
            <ac:spMk id="13" creationId="{669CFFD7-3157-7E1B-425A-C19450DFCC1D}"/>
          </ac:spMkLst>
        </pc:spChg>
        <pc:spChg chg="mod">
          <ac:chgData name="Ian  Lancaster" userId="da9d759f-884b-49d3-9947-e190c69048d5" providerId="ADAL" clId="{C4AABD66-39A1-40EF-A4C9-9DC588BE8C89}" dt="2024-11-14T14:28:44.797" v="124" actId="20577"/>
          <ac:spMkLst>
            <pc:docMk/>
            <pc:sldMk cId="0" sldId="268"/>
            <ac:spMk id="16" creationId="{83D1F363-079D-36C0-A618-3267D2B3316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an  Lancaster" userId="da9d759f-884b-49d3-9947-e190c69048d5" providerId="ADAL" clId="{C4AABD66-39A1-40EF-A4C9-9DC588BE8C89}" dt="2024-11-14T14:29:25.487" v="126"/>
              <pc2:cmMkLst xmlns:pc2="http://schemas.microsoft.com/office/powerpoint/2019/9/main/command">
                <pc:docMk/>
                <pc:sldMk cId="0" sldId="268"/>
                <pc2:cmMk id="{D719D84F-9365-4507-8DB6-D71FC4C59DCA}"/>
              </pc2:cmMkLst>
            </pc226:cmChg>
            <pc226:cmChg xmlns:pc226="http://schemas.microsoft.com/office/powerpoint/2022/06/main/command" chg="del">
              <pc226:chgData name="Ian  Lancaster" userId="da9d759f-884b-49d3-9947-e190c69048d5" providerId="ADAL" clId="{C4AABD66-39A1-40EF-A4C9-9DC588BE8C89}" dt="2024-11-14T14:29:23.264" v="125"/>
              <pc2:cmMkLst xmlns:pc2="http://schemas.microsoft.com/office/powerpoint/2019/9/main/command">
                <pc:docMk/>
                <pc:sldMk cId="0" sldId="268"/>
                <pc2:cmMk id="{B012BBBB-2163-476A-9330-456565B45F13}"/>
              </pc2:cmMkLst>
            </pc226:cmChg>
          </p:ext>
        </pc:extLst>
      </pc:sldChg>
      <pc:sldChg chg="addSp delSp modSp mod modAnim modNotesTx">
        <pc:chgData name="Ian  Lancaster" userId="da9d759f-884b-49d3-9947-e190c69048d5" providerId="ADAL" clId="{C4AABD66-39A1-40EF-A4C9-9DC588BE8C89}" dt="2024-11-14T14:50:21.477" v="303" actId="20577"/>
        <pc:sldMkLst>
          <pc:docMk/>
          <pc:sldMk cId="2357928871" sldId="275"/>
        </pc:sldMkLst>
        <pc:spChg chg="add del mod">
          <ac:chgData name="Ian  Lancaster" userId="da9d759f-884b-49d3-9947-e190c69048d5" providerId="ADAL" clId="{C4AABD66-39A1-40EF-A4C9-9DC588BE8C89}" dt="2024-11-14T13:52:44.202" v="10" actId="478"/>
          <ac:spMkLst>
            <pc:docMk/>
            <pc:sldMk cId="2357928871" sldId="275"/>
            <ac:spMk id="7" creationId="{FBE8776C-DE6E-B6CA-1901-71F336FA3358}"/>
          </ac:spMkLst>
        </pc:spChg>
        <pc:picChg chg="add mod">
          <ac:chgData name="Ian  Lancaster" userId="da9d759f-884b-49d3-9947-e190c69048d5" providerId="ADAL" clId="{C4AABD66-39A1-40EF-A4C9-9DC588BE8C89}" dt="2024-11-14T14:11:20.698" v="11" actId="1076"/>
          <ac:picMkLst>
            <pc:docMk/>
            <pc:sldMk cId="2357928871" sldId="275"/>
            <ac:picMk id="3" creationId="{A3B7C1CD-FDE9-D982-E904-4FFB14B1053F}"/>
          </ac:picMkLst>
        </pc:picChg>
        <pc:picChg chg="del mod">
          <ac:chgData name="Ian  Lancaster" userId="da9d759f-884b-49d3-9947-e190c69048d5" providerId="ADAL" clId="{C4AABD66-39A1-40EF-A4C9-9DC588BE8C89}" dt="2024-11-14T13:51:29.809" v="5" actId="478"/>
          <ac:picMkLst>
            <pc:docMk/>
            <pc:sldMk cId="2357928871" sldId="275"/>
            <ac:picMk id="4" creationId="{00000000-0000-0000-0000-000000000000}"/>
          </ac:picMkLst>
        </pc:picChg>
        <pc:picChg chg="add mod">
          <ac:chgData name="Ian  Lancaster" userId="da9d759f-884b-49d3-9947-e190c69048d5" providerId="ADAL" clId="{C4AABD66-39A1-40EF-A4C9-9DC588BE8C89}" dt="2024-11-14T14:11:33.203" v="14" actId="1076"/>
          <ac:picMkLst>
            <pc:docMk/>
            <pc:sldMk cId="2357928871" sldId="275"/>
            <ac:picMk id="8" creationId="{5548E827-B5DA-464C-8944-BB366BB17CFE}"/>
          </ac:picMkLst>
        </pc:picChg>
      </pc:sldChg>
      <pc:sldChg chg="addSp delSp modSp mod modAnim">
        <pc:chgData name="Ian  Lancaster" userId="da9d759f-884b-49d3-9947-e190c69048d5" providerId="ADAL" clId="{C4AABD66-39A1-40EF-A4C9-9DC588BE8C89}" dt="2024-11-14T14:46:21.415" v="212"/>
        <pc:sldMkLst>
          <pc:docMk/>
          <pc:sldMk cId="1225617493" sldId="285"/>
        </pc:sldMkLst>
        <pc:spChg chg="mod">
          <ac:chgData name="Ian  Lancaster" userId="da9d759f-884b-49d3-9947-e190c69048d5" providerId="ADAL" clId="{C4AABD66-39A1-40EF-A4C9-9DC588BE8C89}" dt="2024-11-14T14:39:13.216" v="151" actId="1076"/>
          <ac:spMkLst>
            <pc:docMk/>
            <pc:sldMk cId="1225617493" sldId="285"/>
            <ac:spMk id="4" creationId="{0B03706C-177C-7D40-5CFA-E7216BAECFB6}"/>
          </ac:spMkLst>
        </pc:spChg>
        <pc:spChg chg="mod">
          <ac:chgData name="Ian  Lancaster" userId="da9d759f-884b-49d3-9947-e190c69048d5" providerId="ADAL" clId="{C4AABD66-39A1-40EF-A4C9-9DC588BE8C89}" dt="2024-11-14T14:39:48.923" v="171" actId="1076"/>
          <ac:spMkLst>
            <pc:docMk/>
            <pc:sldMk cId="1225617493" sldId="285"/>
            <ac:spMk id="5" creationId="{E2E4783B-DD75-2BCA-73A7-7A9727D10B6E}"/>
          </ac:spMkLst>
        </pc:spChg>
        <pc:spChg chg="mod">
          <ac:chgData name="Ian  Lancaster" userId="da9d759f-884b-49d3-9947-e190c69048d5" providerId="ADAL" clId="{C4AABD66-39A1-40EF-A4C9-9DC588BE8C89}" dt="2024-11-14T14:39:57.447" v="172" actId="1076"/>
          <ac:spMkLst>
            <pc:docMk/>
            <pc:sldMk cId="1225617493" sldId="285"/>
            <ac:spMk id="6" creationId="{DAF7EBC8-4ECB-2F89-1057-3E9EF084B37C}"/>
          </ac:spMkLst>
        </pc:spChg>
        <pc:spChg chg="add del">
          <ac:chgData name="Ian  Lancaster" userId="da9d759f-884b-49d3-9947-e190c69048d5" providerId="ADAL" clId="{C4AABD66-39A1-40EF-A4C9-9DC588BE8C89}" dt="2024-11-14T14:44:28.740" v="183"/>
          <ac:spMkLst>
            <pc:docMk/>
            <pc:sldMk cId="1225617493" sldId="285"/>
            <ac:spMk id="7" creationId="{2EA9FB1A-894C-D05C-70A1-3DA9D6E28417}"/>
          </ac:spMkLst>
        </pc:spChg>
        <pc:spChg chg="add mod">
          <ac:chgData name="Ian  Lancaster" userId="da9d759f-884b-49d3-9947-e190c69048d5" providerId="ADAL" clId="{C4AABD66-39A1-40EF-A4C9-9DC588BE8C89}" dt="2024-11-14T14:44:55.488" v="208" actId="1076"/>
          <ac:spMkLst>
            <pc:docMk/>
            <pc:sldMk cId="1225617493" sldId="285"/>
            <ac:spMk id="10" creationId="{BF0232BC-F120-4CE1-D89E-BEE2A053A809}"/>
          </ac:spMkLst>
        </pc:spChg>
        <pc:picChg chg="mod">
          <ac:chgData name="Ian  Lancaster" userId="da9d759f-884b-49d3-9947-e190c69048d5" providerId="ADAL" clId="{C4AABD66-39A1-40EF-A4C9-9DC588BE8C89}" dt="2024-11-14T14:38:50.837" v="147" actId="1076"/>
          <ac:picMkLst>
            <pc:docMk/>
            <pc:sldMk cId="1225617493" sldId="285"/>
            <ac:picMk id="8" creationId="{1F59EAE4-3ADC-DBE7-C664-2CA7FB413EEF}"/>
          </ac:picMkLst>
        </pc:picChg>
      </pc:sldChg>
      <pc:sldChg chg="modSp mod">
        <pc:chgData name="Ian  Lancaster" userId="da9d759f-884b-49d3-9947-e190c69048d5" providerId="ADAL" clId="{C4AABD66-39A1-40EF-A4C9-9DC588BE8C89}" dt="2024-11-14T14:28:00.986" v="96" actId="313"/>
        <pc:sldMkLst>
          <pc:docMk/>
          <pc:sldMk cId="882283084" sldId="910"/>
        </pc:sldMkLst>
        <pc:spChg chg="mod">
          <ac:chgData name="Ian  Lancaster" userId="da9d759f-884b-49d3-9947-e190c69048d5" providerId="ADAL" clId="{C4AABD66-39A1-40EF-A4C9-9DC588BE8C89}" dt="2024-11-14T14:28:00.986" v="96" actId="313"/>
          <ac:spMkLst>
            <pc:docMk/>
            <pc:sldMk cId="882283084" sldId="910"/>
            <ac:spMk id="3" creationId="{1A448986-7C17-730F-8EBD-A00A9E53F8A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20/30</c:v>
                </c:pt>
                <c:pt idx="1">
                  <c:v>30/45</c:v>
                </c:pt>
                <c:pt idx="2">
                  <c:v>40/60</c:v>
                </c:pt>
                <c:pt idx="3">
                  <c:v>50/70</c:v>
                </c:pt>
                <c:pt idx="4">
                  <c:v>70/100</c:v>
                </c:pt>
                <c:pt idx="5">
                  <c:v>100/150</c:v>
                </c:pt>
                <c:pt idx="6">
                  <c:v>160/220</c:v>
                </c:pt>
                <c:pt idx="7">
                  <c:v>250/330</c:v>
                </c:pt>
                <c:pt idx="8">
                  <c:v>PMB1</c:v>
                </c:pt>
                <c:pt idx="9">
                  <c:v>PMB2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-3</c:v>
                </c:pt>
                <c:pt idx="1">
                  <c:v>-5</c:v>
                </c:pt>
                <c:pt idx="2">
                  <c:v>-7</c:v>
                </c:pt>
                <c:pt idx="3">
                  <c:v>-8</c:v>
                </c:pt>
                <c:pt idx="4">
                  <c:v>-10</c:v>
                </c:pt>
                <c:pt idx="5">
                  <c:v>-12</c:v>
                </c:pt>
                <c:pt idx="6">
                  <c:v>-15</c:v>
                </c:pt>
                <c:pt idx="7">
                  <c:v>-16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BF-4CA6-9E76-24BB3C74C1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20/30</c:v>
                </c:pt>
                <c:pt idx="1">
                  <c:v>30/45</c:v>
                </c:pt>
                <c:pt idx="2">
                  <c:v>40/60</c:v>
                </c:pt>
                <c:pt idx="3">
                  <c:v>50/70</c:v>
                </c:pt>
                <c:pt idx="4">
                  <c:v>70/100</c:v>
                </c:pt>
                <c:pt idx="5">
                  <c:v>100/150</c:v>
                </c:pt>
                <c:pt idx="6">
                  <c:v>160/220</c:v>
                </c:pt>
                <c:pt idx="7">
                  <c:v>250/330</c:v>
                </c:pt>
                <c:pt idx="8">
                  <c:v>PMB1</c:v>
                </c:pt>
                <c:pt idx="9">
                  <c:v>PMB2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59</c:v>
                </c:pt>
                <c:pt idx="1">
                  <c:v>56</c:v>
                </c:pt>
                <c:pt idx="2">
                  <c:v>52</c:v>
                </c:pt>
                <c:pt idx="3">
                  <c:v>50</c:v>
                </c:pt>
                <c:pt idx="4">
                  <c:v>47</c:v>
                </c:pt>
                <c:pt idx="5">
                  <c:v>43</c:v>
                </c:pt>
                <c:pt idx="6">
                  <c:v>39</c:v>
                </c:pt>
                <c:pt idx="7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BF-4CA6-9E76-24BB3C74C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13344112"/>
        <c:axId val="1913340784"/>
      </c:barChart>
      <c:catAx>
        <c:axId val="191334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340784"/>
        <c:crossesAt val="-40"/>
        <c:auto val="1"/>
        <c:lblAlgn val="ctr"/>
        <c:lblOffset val="100"/>
        <c:noMultiLvlLbl val="0"/>
      </c:catAx>
      <c:valAx>
        <c:axId val="1913340784"/>
        <c:scaling>
          <c:orientation val="minMax"/>
          <c:max val="100"/>
          <c:min val="-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Temperature/</a:t>
                </a:r>
                <a:r>
                  <a:rPr lang="en-GB" baseline="0"/>
                  <a:t> °C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34411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740702394899598E-2"/>
          <c:y val="2.41529713543224E-2"/>
          <c:w val="0.92007024444372887"/>
          <c:h val="0.7899270487287781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20/30</c:v>
                </c:pt>
                <c:pt idx="1">
                  <c:v>30/45</c:v>
                </c:pt>
                <c:pt idx="2">
                  <c:v>40/60</c:v>
                </c:pt>
                <c:pt idx="3">
                  <c:v>50/70</c:v>
                </c:pt>
                <c:pt idx="4">
                  <c:v>70/100</c:v>
                </c:pt>
                <c:pt idx="5">
                  <c:v>100/150</c:v>
                </c:pt>
                <c:pt idx="6">
                  <c:v>160/220</c:v>
                </c:pt>
                <c:pt idx="7">
                  <c:v>250/330</c:v>
                </c:pt>
                <c:pt idx="8">
                  <c:v>PMB1</c:v>
                </c:pt>
                <c:pt idx="9">
                  <c:v>PMB2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-3</c:v>
                </c:pt>
                <c:pt idx="1">
                  <c:v>-5</c:v>
                </c:pt>
                <c:pt idx="2">
                  <c:v>-7</c:v>
                </c:pt>
                <c:pt idx="3">
                  <c:v>-8</c:v>
                </c:pt>
                <c:pt idx="4">
                  <c:v>-10</c:v>
                </c:pt>
                <c:pt idx="5">
                  <c:v>-12</c:v>
                </c:pt>
                <c:pt idx="6">
                  <c:v>-15</c:v>
                </c:pt>
                <c:pt idx="7">
                  <c:v>-16</c:v>
                </c:pt>
                <c:pt idx="8">
                  <c:v>-22</c:v>
                </c:pt>
                <c:pt idx="9">
                  <c:v>-28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9-4226-A233-D0D043E381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20/30</c:v>
                </c:pt>
                <c:pt idx="1">
                  <c:v>30/45</c:v>
                </c:pt>
                <c:pt idx="2">
                  <c:v>40/60</c:v>
                </c:pt>
                <c:pt idx="3">
                  <c:v>50/70</c:v>
                </c:pt>
                <c:pt idx="4">
                  <c:v>70/100</c:v>
                </c:pt>
                <c:pt idx="5">
                  <c:v>100/150</c:v>
                </c:pt>
                <c:pt idx="6">
                  <c:v>160/220</c:v>
                </c:pt>
                <c:pt idx="7">
                  <c:v>250/330</c:v>
                </c:pt>
                <c:pt idx="8">
                  <c:v>PMB1</c:v>
                </c:pt>
                <c:pt idx="9">
                  <c:v>PMB2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59</c:v>
                </c:pt>
                <c:pt idx="1">
                  <c:v>56</c:v>
                </c:pt>
                <c:pt idx="2">
                  <c:v>52</c:v>
                </c:pt>
                <c:pt idx="3">
                  <c:v>50</c:v>
                </c:pt>
                <c:pt idx="4">
                  <c:v>47</c:v>
                </c:pt>
                <c:pt idx="5">
                  <c:v>43</c:v>
                </c:pt>
                <c:pt idx="6">
                  <c:v>39</c:v>
                </c:pt>
                <c:pt idx="7">
                  <c:v>34</c:v>
                </c:pt>
                <c:pt idx="8">
                  <c:v>62</c:v>
                </c:pt>
                <c:pt idx="9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9-4226-A233-D0D043E38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13344112"/>
        <c:axId val="1913340784"/>
      </c:barChart>
      <c:catAx>
        <c:axId val="191334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340784"/>
        <c:crossesAt val="-40"/>
        <c:auto val="1"/>
        <c:lblAlgn val="ctr"/>
        <c:lblOffset val="100"/>
        <c:noMultiLvlLbl val="0"/>
      </c:catAx>
      <c:valAx>
        <c:axId val="191334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Temperature/</a:t>
                </a:r>
                <a:r>
                  <a:rPr lang="en-GB" baseline="0"/>
                  <a:t> °C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34411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baseline="0">
                <a:solidFill>
                  <a:sysClr val="windowText" lastClr="000000"/>
                </a:solidFill>
              </a:rPr>
              <a:t>Temperature Fluctuations throughout 17th May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694613081575822E-2"/>
          <c:y val="0.14228700298282704"/>
          <c:w val="0.91731892703044671"/>
          <c:h val="0.7530751353855955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400mm below RL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Sheet2!$C$3:$C$50</c:f>
              <c:numCache>
                <c:formatCode>General</c:formatCode>
                <c:ptCount val="48"/>
                <c:pt idx="0">
                  <c:v>18.22</c:v>
                </c:pt>
                <c:pt idx="1">
                  <c:v>18.16</c:v>
                </c:pt>
                <c:pt idx="2">
                  <c:v>18.11</c:v>
                </c:pt>
                <c:pt idx="3">
                  <c:v>18.100000000000001</c:v>
                </c:pt>
                <c:pt idx="4">
                  <c:v>18.09</c:v>
                </c:pt>
                <c:pt idx="5">
                  <c:v>18.05</c:v>
                </c:pt>
                <c:pt idx="6">
                  <c:v>17.96</c:v>
                </c:pt>
                <c:pt idx="7">
                  <c:v>17.93</c:v>
                </c:pt>
                <c:pt idx="8">
                  <c:v>17.809999999999999</c:v>
                </c:pt>
                <c:pt idx="9">
                  <c:v>17.760000000000002</c:v>
                </c:pt>
                <c:pt idx="10">
                  <c:v>17.7</c:v>
                </c:pt>
                <c:pt idx="11">
                  <c:v>17.670000000000002</c:v>
                </c:pt>
                <c:pt idx="12">
                  <c:v>17.489999999999998</c:v>
                </c:pt>
                <c:pt idx="13">
                  <c:v>17.36</c:v>
                </c:pt>
                <c:pt idx="14">
                  <c:v>17.32</c:v>
                </c:pt>
                <c:pt idx="15">
                  <c:v>17.11</c:v>
                </c:pt>
                <c:pt idx="16">
                  <c:v>16.760000000000002</c:v>
                </c:pt>
                <c:pt idx="17">
                  <c:v>16.36</c:v>
                </c:pt>
                <c:pt idx="18">
                  <c:v>16.579999999999998</c:v>
                </c:pt>
                <c:pt idx="19">
                  <c:v>16.41</c:v>
                </c:pt>
                <c:pt idx="20">
                  <c:v>16.62</c:v>
                </c:pt>
                <c:pt idx="21">
                  <c:v>16.63</c:v>
                </c:pt>
                <c:pt idx="22">
                  <c:v>16.87</c:v>
                </c:pt>
                <c:pt idx="23">
                  <c:v>16.760000000000002</c:v>
                </c:pt>
                <c:pt idx="24">
                  <c:v>16.72</c:v>
                </c:pt>
                <c:pt idx="25">
                  <c:v>16.97</c:v>
                </c:pt>
                <c:pt idx="26">
                  <c:v>17.34</c:v>
                </c:pt>
                <c:pt idx="27">
                  <c:v>17.57</c:v>
                </c:pt>
                <c:pt idx="28">
                  <c:v>17.670000000000002</c:v>
                </c:pt>
                <c:pt idx="29">
                  <c:v>17.87</c:v>
                </c:pt>
                <c:pt idx="30">
                  <c:v>18.07</c:v>
                </c:pt>
                <c:pt idx="31">
                  <c:v>18.329999999999998</c:v>
                </c:pt>
                <c:pt idx="32">
                  <c:v>18.5</c:v>
                </c:pt>
                <c:pt idx="33">
                  <c:v>18.68</c:v>
                </c:pt>
                <c:pt idx="34">
                  <c:v>18.899999999999999</c:v>
                </c:pt>
                <c:pt idx="35">
                  <c:v>19.03</c:v>
                </c:pt>
                <c:pt idx="36">
                  <c:v>19.2</c:v>
                </c:pt>
                <c:pt idx="37">
                  <c:v>19.37</c:v>
                </c:pt>
                <c:pt idx="38">
                  <c:v>19.48</c:v>
                </c:pt>
                <c:pt idx="39">
                  <c:v>19.57</c:v>
                </c:pt>
                <c:pt idx="40">
                  <c:v>19.59</c:v>
                </c:pt>
                <c:pt idx="41">
                  <c:v>19.61</c:v>
                </c:pt>
                <c:pt idx="42">
                  <c:v>19.649999999999999</c:v>
                </c:pt>
                <c:pt idx="43">
                  <c:v>19.71</c:v>
                </c:pt>
                <c:pt idx="44">
                  <c:v>19.739999999999998</c:v>
                </c:pt>
                <c:pt idx="45">
                  <c:v>19.75</c:v>
                </c:pt>
                <c:pt idx="46">
                  <c:v>19.739999999999998</c:v>
                </c:pt>
                <c:pt idx="47">
                  <c:v>19.73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FE-424C-A760-4AF3C05EDB15}"/>
            </c:ext>
          </c:extLst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300mm Below RL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Sheet2!$D$3:$D$50</c:f>
              <c:numCache>
                <c:formatCode>General</c:formatCode>
                <c:ptCount val="48"/>
                <c:pt idx="0">
                  <c:v>17.600000000000001</c:v>
                </c:pt>
                <c:pt idx="1">
                  <c:v>17.53</c:v>
                </c:pt>
                <c:pt idx="2">
                  <c:v>17.43</c:v>
                </c:pt>
                <c:pt idx="3">
                  <c:v>17.399999999999999</c:v>
                </c:pt>
                <c:pt idx="4">
                  <c:v>17.309999999999999</c:v>
                </c:pt>
                <c:pt idx="5">
                  <c:v>17.27</c:v>
                </c:pt>
                <c:pt idx="6">
                  <c:v>17.22</c:v>
                </c:pt>
                <c:pt idx="7">
                  <c:v>17.14</c:v>
                </c:pt>
                <c:pt idx="8">
                  <c:v>17.059999999999999</c:v>
                </c:pt>
                <c:pt idx="9">
                  <c:v>16.97</c:v>
                </c:pt>
                <c:pt idx="10">
                  <c:v>16.88</c:v>
                </c:pt>
                <c:pt idx="11">
                  <c:v>16.79</c:v>
                </c:pt>
                <c:pt idx="12">
                  <c:v>16.75</c:v>
                </c:pt>
                <c:pt idx="13">
                  <c:v>16.66</c:v>
                </c:pt>
                <c:pt idx="14">
                  <c:v>16.62</c:v>
                </c:pt>
                <c:pt idx="15">
                  <c:v>16.5</c:v>
                </c:pt>
                <c:pt idx="16">
                  <c:v>16.43</c:v>
                </c:pt>
                <c:pt idx="17">
                  <c:v>16.45</c:v>
                </c:pt>
                <c:pt idx="18">
                  <c:v>16.52</c:v>
                </c:pt>
                <c:pt idx="19">
                  <c:v>16.489999999999998</c:v>
                </c:pt>
                <c:pt idx="20">
                  <c:v>16.739999999999998</c:v>
                </c:pt>
                <c:pt idx="21">
                  <c:v>16.760000000000002</c:v>
                </c:pt>
                <c:pt idx="22">
                  <c:v>17.03</c:v>
                </c:pt>
                <c:pt idx="23">
                  <c:v>17.02</c:v>
                </c:pt>
                <c:pt idx="24">
                  <c:v>17.36</c:v>
                </c:pt>
                <c:pt idx="25">
                  <c:v>17.68</c:v>
                </c:pt>
                <c:pt idx="26">
                  <c:v>18.09</c:v>
                </c:pt>
                <c:pt idx="27">
                  <c:v>18.13</c:v>
                </c:pt>
                <c:pt idx="28">
                  <c:v>18.329999999999998</c:v>
                </c:pt>
                <c:pt idx="29">
                  <c:v>18.64</c:v>
                </c:pt>
                <c:pt idx="30">
                  <c:v>18.82</c:v>
                </c:pt>
                <c:pt idx="31">
                  <c:v>19.18</c:v>
                </c:pt>
                <c:pt idx="32">
                  <c:v>19.36</c:v>
                </c:pt>
                <c:pt idx="33">
                  <c:v>19.510000000000002</c:v>
                </c:pt>
                <c:pt idx="34">
                  <c:v>19.649999999999999</c:v>
                </c:pt>
                <c:pt idx="35">
                  <c:v>19.79</c:v>
                </c:pt>
                <c:pt idx="36">
                  <c:v>19.86</c:v>
                </c:pt>
                <c:pt idx="37">
                  <c:v>19.95</c:v>
                </c:pt>
                <c:pt idx="38">
                  <c:v>20.07</c:v>
                </c:pt>
                <c:pt idx="39">
                  <c:v>20.079999999999998</c:v>
                </c:pt>
                <c:pt idx="40">
                  <c:v>20.11</c:v>
                </c:pt>
                <c:pt idx="41">
                  <c:v>20.09</c:v>
                </c:pt>
                <c:pt idx="42">
                  <c:v>20.07</c:v>
                </c:pt>
                <c:pt idx="43">
                  <c:v>20.02</c:v>
                </c:pt>
                <c:pt idx="44">
                  <c:v>19.93</c:v>
                </c:pt>
                <c:pt idx="45">
                  <c:v>19.829999999999998</c:v>
                </c:pt>
                <c:pt idx="46">
                  <c:v>19.760000000000002</c:v>
                </c:pt>
                <c:pt idx="47">
                  <c:v>19.649999999999999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FE-424C-A760-4AF3C05EDB15}"/>
            </c:ext>
          </c:extLst>
        </c:ser>
        <c:ser>
          <c:idx val="2"/>
          <c:order val="2"/>
          <c:tx>
            <c:strRef>
              <c:f>Sheet2!$E$2</c:f>
              <c:strCache>
                <c:ptCount val="1"/>
                <c:pt idx="0">
                  <c:v>200mm Below RL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Sheet2!$E$3:$E$50</c:f>
              <c:numCache>
                <c:formatCode>General</c:formatCode>
                <c:ptCount val="48"/>
                <c:pt idx="0">
                  <c:v>17.18</c:v>
                </c:pt>
                <c:pt idx="1">
                  <c:v>17.03</c:v>
                </c:pt>
                <c:pt idx="2">
                  <c:v>16.95</c:v>
                </c:pt>
                <c:pt idx="3">
                  <c:v>16.829999999999998</c:v>
                </c:pt>
                <c:pt idx="4">
                  <c:v>16.72</c:v>
                </c:pt>
                <c:pt idx="5">
                  <c:v>16.66</c:v>
                </c:pt>
                <c:pt idx="6">
                  <c:v>16.600000000000001</c:v>
                </c:pt>
                <c:pt idx="7">
                  <c:v>16.54</c:v>
                </c:pt>
                <c:pt idx="8">
                  <c:v>16.38</c:v>
                </c:pt>
                <c:pt idx="9">
                  <c:v>16.25</c:v>
                </c:pt>
                <c:pt idx="10">
                  <c:v>16.100000000000001</c:v>
                </c:pt>
                <c:pt idx="11">
                  <c:v>15.97</c:v>
                </c:pt>
                <c:pt idx="12">
                  <c:v>15.88</c:v>
                </c:pt>
                <c:pt idx="13">
                  <c:v>15.81</c:v>
                </c:pt>
                <c:pt idx="14">
                  <c:v>15.8</c:v>
                </c:pt>
                <c:pt idx="15">
                  <c:v>15.79</c:v>
                </c:pt>
                <c:pt idx="16">
                  <c:v>15.9</c:v>
                </c:pt>
                <c:pt idx="17">
                  <c:v>16.14</c:v>
                </c:pt>
                <c:pt idx="18">
                  <c:v>16.47</c:v>
                </c:pt>
                <c:pt idx="19">
                  <c:v>16.7</c:v>
                </c:pt>
                <c:pt idx="20">
                  <c:v>17.149999999999999</c:v>
                </c:pt>
                <c:pt idx="21">
                  <c:v>17.55</c:v>
                </c:pt>
                <c:pt idx="22">
                  <c:v>18.010000000000002</c:v>
                </c:pt>
                <c:pt idx="23">
                  <c:v>18.36</c:v>
                </c:pt>
                <c:pt idx="24">
                  <c:v>18.86</c:v>
                </c:pt>
                <c:pt idx="25">
                  <c:v>19.489999999999998</c:v>
                </c:pt>
                <c:pt idx="26">
                  <c:v>20.170000000000002</c:v>
                </c:pt>
                <c:pt idx="27">
                  <c:v>20.53</c:v>
                </c:pt>
                <c:pt idx="28">
                  <c:v>20.68</c:v>
                </c:pt>
                <c:pt idx="29">
                  <c:v>20.98</c:v>
                </c:pt>
                <c:pt idx="30">
                  <c:v>21.26</c:v>
                </c:pt>
                <c:pt idx="31">
                  <c:v>21.56</c:v>
                </c:pt>
                <c:pt idx="32">
                  <c:v>21.78</c:v>
                </c:pt>
                <c:pt idx="33">
                  <c:v>21.85</c:v>
                </c:pt>
                <c:pt idx="34">
                  <c:v>21.84</c:v>
                </c:pt>
                <c:pt idx="35">
                  <c:v>21.82</c:v>
                </c:pt>
                <c:pt idx="36">
                  <c:v>21.75</c:v>
                </c:pt>
                <c:pt idx="37">
                  <c:v>21.69</c:v>
                </c:pt>
                <c:pt idx="38">
                  <c:v>21.66</c:v>
                </c:pt>
                <c:pt idx="39">
                  <c:v>21.52</c:v>
                </c:pt>
                <c:pt idx="40">
                  <c:v>21.41</c:v>
                </c:pt>
                <c:pt idx="41">
                  <c:v>21.23</c:v>
                </c:pt>
                <c:pt idx="42">
                  <c:v>21.04</c:v>
                </c:pt>
                <c:pt idx="43">
                  <c:v>20.81</c:v>
                </c:pt>
                <c:pt idx="44">
                  <c:v>20.55</c:v>
                </c:pt>
                <c:pt idx="45">
                  <c:v>20.27</c:v>
                </c:pt>
                <c:pt idx="46">
                  <c:v>20.03</c:v>
                </c:pt>
                <c:pt idx="47">
                  <c:v>19.739999999999998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8FE-424C-A760-4AF3C05EDB15}"/>
            </c:ext>
          </c:extLst>
        </c:ser>
        <c:ser>
          <c:idx val="3"/>
          <c:order val="3"/>
          <c:tx>
            <c:strRef>
              <c:f>Sheet2!$F$2</c:f>
              <c:strCache>
                <c:ptCount val="1"/>
                <c:pt idx="0">
                  <c:v>175mm Below RL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Sheet2!$F$3:$F$50</c:f>
              <c:numCache>
                <c:formatCode>General</c:formatCode>
                <c:ptCount val="48"/>
                <c:pt idx="0">
                  <c:v>17</c:v>
                </c:pt>
                <c:pt idx="1">
                  <c:v>16.82</c:v>
                </c:pt>
                <c:pt idx="2">
                  <c:v>16.600000000000001</c:v>
                </c:pt>
                <c:pt idx="3">
                  <c:v>16.54</c:v>
                </c:pt>
                <c:pt idx="4">
                  <c:v>16.47</c:v>
                </c:pt>
                <c:pt idx="5">
                  <c:v>16.39</c:v>
                </c:pt>
                <c:pt idx="6">
                  <c:v>16.329999999999998</c:v>
                </c:pt>
                <c:pt idx="7">
                  <c:v>16.239999999999998</c:v>
                </c:pt>
                <c:pt idx="8">
                  <c:v>16.059999999999999</c:v>
                </c:pt>
                <c:pt idx="9">
                  <c:v>15.86</c:v>
                </c:pt>
                <c:pt idx="10">
                  <c:v>15.7</c:v>
                </c:pt>
                <c:pt idx="11">
                  <c:v>15.58</c:v>
                </c:pt>
                <c:pt idx="12">
                  <c:v>15.49</c:v>
                </c:pt>
                <c:pt idx="13">
                  <c:v>15.38</c:v>
                </c:pt>
                <c:pt idx="14">
                  <c:v>15.44</c:v>
                </c:pt>
                <c:pt idx="15">
                  <c:v>15.48</c:v>
                </c:pt>
                <c:pt idx="16">
                  <c:v>15.63</c:v>
                </c:pt>
                <c:pt idx="17">
                  <c:v>16.04</c:v>
                </c:pt>
                <c:pt idx="18">
                  <c:v>16.57</c:v>
                </c:pt>
                <c:pt idx="19">
                  <c:v>16.98</c:v>
                </c:pt>
                <c:pt idx="20">
                  <c:v>17.68</c:v>
                </c:pt>
                <c:pt idx="21">
                  <c:v>18.239999999999998</c:v>
                </c:pt>
                <c:pt idx="22">
                  <c:v>18.920000000000002</c:v>
                </c:pt>
                <c:pt idx="23">
                  <c:v>19.27</c:v>
                </c:pt>
                <c:pt idx="24">
                  <c:v>19.91</c:v>
                </c:pt>
                <c:pt idx="25">
                  <c:v>20.74</c:v>
                </c:pt>
                <c:pt idx="26">
                  <c:v>21.7</c:v>
                </c:pt>
                <c:pt idx="27">
                  <c:v>21.95</c:v>
                </c:pt>
                <c:pt idx="28">
                  <c:v>22</c:v>
                </c:pt>
                <c:pt idx="29">
                  <c:v>22.29</c:v>
                </c:pt>
                <c:pt idx="30">
                  <c:v>22.61</c:v>
                </c:pt>
                <c:pt idx="31">
                  <c:v>22.91</c:v>
                </c:pt>
                <c:pt idx="32">
                  <c:v>23.09</c:v>
                </c:pt>
                <c:pt idx="33">
                  <c:v>22.99</c:v>
                </c:pt>
                <c:pt idx="34">
                  <c:v>22.87</c:v>
                </c:pt>
                <c:pt idx="35">
                  <c:v>22.71</c:v>
                </c:pt>
                <c:pt idx="36">
                  <c:v>22.55</c:v>
                </c:pt>
                <c:pt idx="37">
                  <c:v>22.41</c:v>
                </c:pt>
                <c:pt idx="38">
                  <c:v>22.27</c:v>
                </c:pt>
                <c:pt idx="39">
                  <c:v>22.06</c:v>
                </c:pt>
                <c:pt idx="40">
                  <c:v>21.84</c:v>
                </c:pt>
                <c:pt idx="41">
                  <c:v>21.56</c:v>
                </c:pt>
                <c:pt idx="42">
                  <c:v>21.26</c:v>
                </c:pt>
                <c:pt idx="43">
                  <c:v>20.94</c:v>
                </c:pt>
                <c:pt idx="44">
                  <c:v>20.63</c:v>
                </c:pt>
                <c:pt idx="45">
                  <c:v>20.260000000000002</c:v>
                </c:pt>
                <c:pt idx="46">
                  <c:v>19.88</c:v>
                </c:pt>
                <c:pt idx="47">
                  <c:v>19.579999999999998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8FE-424C-A760-4AF3C05EDB15}"/>
            </c:ext>
          </c:extLst>
        </c:ser>
        <c:ser>
          <c:idx val="4"/>
          <c:order val="4"/>
          <c:tx>
            <c:strRef>
              <c:f>Sheet2!$G$2</c:f>
              <c:strCache>
                <c:ptCount val="1"/>
                <c:pt idx="0">
                  <c:v>100mm below RL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Sheet2!$G$3:$G$50</c:f>
              <c:numCache>
                <c:formatCode>General</c:formatCode>
                <c:ptCount val="48"/>
                <c:pt idx="0">
                  <c:v>15.9</c:v>
                </c:pt>
                <c:pt idx="1">
                  <c:v>15.64</c:v>
                </c:pt>
                <c:pt idx="2">
                  <c:v>15.57</c:v>
                </c:pt>
                <c:pt idx="3">
                  <c:v>15.5</c:v>
                </c:pt>
                <c:pt idx="4">
                  <c:v>15.41</c:v>
                </c:pt>
                <c:pt idx="5">
                  <c:v>15.3</c:v>
                </c:pt>
                <c:pt idx="6">
                  <c:v>15.2</c:v>
                </c:pt>
                <c:pt idx="7">
                  <c:v>14.96</c:v>
                </c:pt>
                <c:pt idx="8">
                  <c:v>14.72</c:v>
                </c:pt>
                <c:pt idx="9">
                  <c:v>14.51</c:v>
                </c:pt>
                <c:pt idx="10">
                  <c:v>14.34</c:v>
                </c:pt>
                <c:pt idx="11">
                  <c:v>14.17</c:v>
                </c:pt>
                <c:pt idx="12">
                  <c:v>14.09</c:v>
                </c:pt>
                <c:pt idx="13">
                  <c:v>14.27</c:v>
                </c:pt>
                <c:pt idx="14">
                  <c:v>14.53</c:v>
                </c:pt>
                <c:pt idx="15">
                  <c:v>14.87</c:v>
                </c:pt>
                <c:pt idx="16">
                  <c:v>15.4</c:v>
                </c:pt>
                <c:pt idx="17">
                  <c:v>16.34</c:v>
                </c:pt>
                <c:pt idx="18">
                  <c:v>17.37</c:v>
                </c:pt>
                <c:pt idx="19">
                  <c:v>18.25</c:v>
                </c:pt>
                <c:pt idx="20">
                  <c:v>19.39</c:v>
                </c:pt>
                <c:pt idx="21">
                  <c:v>20.309999999999999</c:v>
                </c:pt>
                <c:pt idx="22">
                  <c:v>21.23</c:v>
                </c:pt>
                <c:pt idx="23">
                  <c:v>21.83</c:v>
                </c:pt>
                <c:pt idx="24">
                  <c:v>23.04</c:v>
                </c:pt>
                <c:pt idx="25">
                  <c:v>24.3</c:v>
                </c:pt>
                <c:pt idx="26">
                  <c:v>25.2</c:v>
                </c:pt>
                <c:pt idx="27">
                  <c:v>25.04</c:v>
                </c:pt>
                <c:pt idx="28">
                  <c:v>25.03</c:v>
                </c:pt>
                <c:pt idx="29">
                  <c:v>25.38</c:v>
                </c:pt>
                <c:pt idx="30">
                  <c:v>25.61</c:v>
                </c:pt>
                <c:pt idx="31">
                  <c:v>25.66</c:v>
                </c:pt>
                <c:pt idx="32">
                  <c:v>25.42</c:v>
                </c:pt>
                <c:pt idx="33">
                  <c:v>25.02</c:v>
                </c:pt>
                <c:pt idx="34">
                  <c:v>24.58</c:v>
                </c:pt>
                <c:pt idx="35">
                  <c:v>24.16</c:v>
                </c:pt>
                <c:pt idx="36">
                  <c:v>23.72</c:v>
                </c:pt>
                <c:pt idx="37">
                  <c:v>23.38</c:v>
                </c:pt>
                <c:pt idx="38">
                  <c:v>22.96</c:v>
                </c:pt>
                <c:pt idx="39">
                  <c:v>22.53</c:v>
                </c:pt>
                <c:pt idx="40">
                  <c:v>22.06</c:v>
                </c:pt>
                <c:pt idx="41">
                  <c:v>21.49</c:v>
                </c:pt>
                <c:pt idx="42">
                  <c:v>20.95</c:v>
                </c:pt>
                <c:pt idx="43">
                  <c:v>20.350000000000001</c:v>
                </c:pt>
                <c:pt idx="44">
                  <c:v>19.79</c:v>
                </c:pt>
                <c:pt idx="45">
                  <c:v>19.329999999999998</c:v>
                </c:pt>
                <c:pt idx="46">
                  <c:v>18.809999999999999</c:v>
                </c:pt>
                <c:pt idx="47">
                  <c:v>18.37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8FE-424C-A760-4AF3C05EDB15}"/>
            </c:ext>
          </c:extLst>
        </c:ser>
        <c:ser>
          <c:idx val="5"/>
          <c:order val="5"/>
          <c:tx>
            <c:strRef>
              <c:f>Sheet2!$H$2</c:f>
              <c:strCache>
                <c:ptCount val="1"/>
                <c:pt idx="0">
                  <c:v>40mm below RL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Sheet2!$H$3:$H$50</c:f>
              <c:numCache>
                <c:formatCode>General</c:formatCode>
                <c:ptCount val="48"/>
                <c:pt idx="0">
                  <c:v>15.42</c:v>
                </c:pt>
                <c:pt idx="1">
                  <c:v>15.25</c:v>
                </c:pt>
                <c:pt idx="2">
                  <c:v>15.41</c:v>
                </c:pt>
                <c:pt idx="3">
                  <c:v>15.4</c:v>
                </c:pt>
                <c:pt idx="4">
                  <c:v>15.3</c:v>
                </c:pt>
                <c:pt idx="5">
                  <c:v>15.29</c:v>
                </c:pt>
                <c:pt idx="6">
                  <c:v>14.48</c:v>
                </c:pt>
                <c:pt idx="7">
                  <c:v>13.77</c:v>
                </c:pt>
                <c:pt idx="8">
                  <c:v>13.27</c:v>
                </c:pt>
                <c:pt idx="9">
                  <c:v>12.77</c:v>
                </c:pt>
                <c:pt idx="10">
                  <c:v>12.5</c:v>
                </c:pt>
                <c:pt idx="11">
                  <c:v>13.59</c:v>
                </c:pt>
                <c:pt idx="12">
                  <c:v>13.87</c:v>
                </c:pt>
                <c:pt idx="13">
                  <c:v>14.48</c:v>
                </c:pt>
                <c:pt idx="14">
                  <c:v>15.01</c:v>
                </c:pt>
                <c:pt idx="15">
                  <c:v>15.92</c:v>
                </c:pt>
                <c:pt idx="16">
                  <c:v>17.25</c:v>
                </c:pt>
                <c:pt idx="17">
                  <c:v>19</c:v>
                </c:pt>
                <c:pt idx="18">
                  <c:v>20.09</c:v>
                </c:pt>
                <c:pt idx="19">
                  <c:v>21.14</c:v>
                </c:pt>
                <c:pt idx="20">
                  <c:v>22.24</c:v>
                </c:pt>
                <c:pt idx="21">
                  <c:v>23.8</c:v>
                </c:pt>
                <c:pt idx="22">
                  <c:v>24.48</c:v>
                </c:pt>
                <c:pt idx="23">
                  <c:v>26.23</c:v>
                </c:pt>
                <c:pt idx="24">
                  <c:v>28.16</c:v>
                </c:pt>
                <c:pt idx="25">
                  <c:v>29.76</c:v>
                </c:pt>
                <c:pt idx="26">
                  <c:v>27.96</c:v>
                </c:pt>
                <c:pt idx="27">
                  <c:v>27.11</c:v>
                </c:pt>
                <c:pt idx="28">
                  <c:v>27.9</c:v>
                </c:pt>
                <c:pt idx="29">
                  <c:v>28.35</c:v>
                </c:pt>
                <c:pt idx="30">
                  <c:v>28.1</c:v>
                </c:pt>
                <c:pt idx="31">
                  <c:v>27.62</c:v>
                </c:pt>
                <c:pt idx="32">
                  <c:v>26.56</c:v>
                </c:pt>
                <c:pt idx="33">
                  <c:v>25.78</c:v>
                </c:pt>
                <c:pt idx="34">
                  <c:v>24.99</c:v>
                </c:pt>
                <c:pt idx="35">
                  <c:v>24.28</c:v>
                </c:pt>
                <c:pt idx="36">
                  <c:v>23.87</c:v>
                </c:pt>
                <c:pt idx="37">
                  <c:v>23.25</c:v>
                </c:pt>
                <c:pt idx="38">
                  <c:v>22.55</c:v>
                </c:pt>
                <c:pt idx="39">
                  <c:v>21.85</c:v>
                </c:pt>
                <c:pt idx="40">
                  <c:v>21.03</c:v>
                </c:pt>
                <c:pt idx="41">
                  <c:v>20.190000000000001</c:v>
                </c:pt>
                <c:pt idx="42">
                  <c:v>19.41</c:v>
                </c:pt>
                <c:pt idx="43">
                  <c:v>18.73</c:v>
                </c:pt>
                <c:pt idx="44">
                  <c:v>18.11</c:v>
                </c:pt>
                <c:pt idx="45">
                  <c:v>17.57</c:v>
                </c:pt>
                <c:pt idx="46">
                  <c:v>17.14</c:v>
                </c:pt>
                <c:pt idx="47">
                  <c:v>16.68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8FE-424C-A760-4AF3C05EDB15}"/>
            </c:ext>
          </c:extLst>
        </c:ser>
        <c:ser>
          <c:idx val="6"/>
          <c:order val="6"/>
          <c:tx>
            <c:strRef>
              <c:f>Sheet2!$I$2</c:f>
              <c:strCache>
                <c:ptCount val="1"/>
                <c:pt idx="0">
                  <c:v>3mm below RL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Sheet2!$I$3:$I$50</c:f>
              <c:numCache>
                <c:formatCode>General</c:formatCode>
                <c:ptCount val="48"/>
                <c:pt idx="0">
                  <c:v>12.7</c:v>
                </c:pt>
                <c:pt idx="1">
                  <c:v>13.39</c:v>
                </c:pt>
                <c:pt idx="2">
                  <c:v>13.44</c:v>
                </c:pt>
                <c:pt idx="3">
                  <c:v>13</c:v>
                </c:pt>
                <c:pt idx="4">
                  <c:v>12.95</c:v>
                </c:pt>
                <c:pt idx="5">
                  <c:v>12.64</c:v>
                </c:pt>
                <c:pt idx="6">
                  <c:v>12.09</c:v>
                </c:pt>
                <c:pt idx="7">
                  <c:v>11.68</c:v>
                </c:pt>
                <c:pt idx="8">
                  <c:v>11.34</c:v>
                </c:pt>
                <c:pt idx="9">
                  <c:v>11.17</c:v>
                </c:pt>
                <c:pt idx="10">
                  <c:v>11.25</c:v>
                </c:pt>
                <c:pt idx="11">
                  <c:v>11.5</c:v>
                </c:pt>
                <c:pt idx="12">
                  <c:v>12.57</c:v>
                </c:pt>
                <c:pt idx="13">
                  <c:v>13.75</c:v>
                </c:pt>
                <c:pt idx="14">
                  <c:v>14.68</c:v>
                </c:pt>
                <c:pt idx="15">
                  <c:v>16.09</c:v>
                </c:pt>
                <c:pt idx="16">
                  <c:v>20.21</c:v>
                </c:pt>
                <c:pt idx="17">
                  <c:v>22.68</c:v>
                </c:pt>
                <c:pt idx="18">
                  <c:v>24.98</c:v>
                </c:pt>
                <c:pt idx="19">
                  <c:v>28.06</c:v>
                </c:pt>
                <c:pt idx="20">
                  <c:v>26.68</c:v>
                </c:pt>
                <c:pt idx="21">
                  <c:v>28.7</c:v>
                </c:pt>
                <c:pt idx="22">
                  <c:v>27.07</c:v>
                </c:pt>
                <c:pt idx="23">
                  <c:v>35.880000000000003</c:v>
                </c:pt>
                <c:pt idx="24">
                  <c:v>37.450000000000003</c:v>
                </c:pt>
                <c:pt idx="25">
                  <c:v>34.75</c:v>
                </c:pt>
                <c:pt idx="26">
                  <c:v>29.82</c:v>
                </c:pt>
                <c:pt idx="27">
                  <c:v>32.49</c:v>
                </c:pt>
                <c:pt idx="28">
                  <c:v>33.54</c:v>
                </c:pt>
                <c:pt idx="29">
                  <c:v>31.83</c:v>
                </c:pt>
                <c:pt idx="30">
                  <c:v>32.17</c:v>
                </c:pt>
                <c:pt idx="31">
                  <c:v>28.57</c:v>
                </c:pt>
                <c:pt idx="32">
                  <c:v>27.84</c:v>
                </c:pt>
                <c:pt idx="33">
                  <c:v>26.7</c:v>
                </c:pt>
                <c:pt idx="34">
                  <c:v>25.34</c:v>
                </c:pt>
                <c:pt idx="35">
                  <c:v>24.57</c:v>
                </c:pt>
                <c:pt idx="36">
                  <c:v>24.06</c:v>
                </c:pt>
                <c:pt idx="37">
                  <c:v>22.71</c:v>
                </c:pt>
                <c:pt idx="38">
                  <c:v>21.77</c:v>
                </c:pt>
                <c:pt idx="39">
                  <c:v>20.63</c:v>
                </c:pt>
                <c:pt idx="40">
                  <c:v>19.48</c:v>
                </c:pt>
                <c:pt idx="41">
                  <c:v>18.41</c:v>
                </c:pt>
                <c:pt idx="42">
                  <c:v>17.47</c:v>
                </c:pt>
                <c:pt idx="43">
                  <c:v>16.73</c:v>
                </c:pt>
                <c:pt idx="44">
                  <c:v>16.04</c:v>
                </c:pt>
                <c:pt idx="45">
                  <c:v>15.77</c:v>
                </c:pt>
                <c:pt idx="46">
                  <c:v>15.26</c:v>
                </c:pt>
                <c:pt idx="47">
                  <c:v>15.06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8FE-424C-A760-4AF3C05EDB15}"/>
            </c:ext>
          </c:extLst>
        </c:ser>
        <c:ser>
          <c:idx val="7"/>
          <c:order val="7"/>
          <c:tx>
            <c:strRef>
              <c:f>Sheet2!$J$2</c:f>
              <c:strCache>
                <c:ptCount val="1"/>
                <c:pt idx="0">
                  <c:v>Air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Sheet2!$B$3:$B$50</c:f>
              <c:numCache>
                <c:formatCode>h:mm</c:formatCode>
                <c:ptCount val="48"/>
                <c:pt idx="0">
                  <c:v>1.3888888888888888E-2</c:v>
                </c:pt>
                <c:pt idx="1">
                  <c:v>3.4722222222222224E-2</c:v>
                </c:pt>
                <c:pt idx="2">
                  <c:v>5.5555555555555552E-2</c:v>
                </c:pt>
                <c:pt idx="3">
                  <c:v>7.6388888888888895E-2</c:v>
                </c:pt>
                <c:pt idx="4">
                  <c:v>9.7222222222222224E-2</c:v>
                </c:pt>
                <c:pt idx="5">
                  <c:v>0.11805555555555557</c:v>
                </c:pt>
                <c:pt idx="6">
                  <c:v>0.1388888888888889</c:v>
                </c:pt>
                <c:pt idx="7">
                  <c:v>0.15972222222222224</c:v>
                </c:pt>
                <c:pt idx="8">
                  <c:v>0.18055555555555555</c:v>
                </c:pt>
                <c:pt idx="9">
                  <c:v>0.20138888888888887</c:v>
                </c:pt>
                <c:pt idx="10">
                  <c:v>0.22222222222222221</c:v>
                </c:pt>
                <c:pt idx="11">
                  <c:v>0.24305555555555555</c:v>
                </c:pt>
                <c:pt idx="12">
                  <c:v>0.2638888888888889</c:v>
                </c:pt>
                <c:pt idx="13">
                  <c:v>0.28472222222222221</c:v>
                </c:pt>
                <c:pt idx="14">
                  <c:v>0.30555555555555552</c:v>
                </c:pt>
                <c:pt idx="15">
                  <c:v>0.3263888888888889</c:v>
                </c:pt>
                <c:pt idx="16">
                  <c:v>0.34722222222222227</c:v>
                </c:pt>
                <c:pt idx="17">
                  <c:v>0.36805555555555558</c:v>
                </c:pt>
                <c:pt idx="18">
                  <c:v>0.3888888888888889</c:v>
                </c:pt>
                <c:pt idx="19">
                  <c:v>0.40972222222222227</c:v>
                </c:pt>
                <c:pt idx="20">
                  <c:v>0.43055555555555558</c:v>
                </c:pt>
                <c:pt idx="21">
                  <c:v>0.4513888888888889</c:v>
                </c:pt>
                <c:pt idx="22">
                  <c:v>0.47222222222222227</c:v>
                </c:pt>
                <c:pt idx="23">
                  <c:v>0.49305555555555558</c:v>
                </c:pt>
                <c:pt idx="24">
                  <c:v>0.51388888888888895</c:v>
                </c:pt>
                <c:pt idx="25">
                  <c:v>0.53472222222222221</c:v>
                </c:pt>
                <c:pt idx="26">
                  <c:v>0.55555555555555558</c:v>
                </c:pt>
                <c:pt idx="27">
                  <c:v>0.57638888888888895</c:v>
                </c:pt>
                <c:pt idx="28">
                  <c:v>0.59722222222222221</c:v>
                </c:pt>
                <c:pt idx="29">
                  <c:v>0.61805555555555558</c:v>
                </c:pt>
                <c:pt idx="30">
                  <c:v>0.63888888888888895</c:v>
                </c:pt>
                <c:pt idx="31">
                  <c:v>0.65972222222222221</c:v>
                </c:pt>
                <c:pt idx="32">
                  <c:v>0.68055555555555547</c:v>
                </c:pt>
                <c:pt idx="33">
                  <c:v>0.70138888888888884</c:v>
                </c:pt>
                <c:pt idx="34">
                  <c:v>0.72222222222222221</c:v>
                </c:pt>
                <c:pt idx="35">
                  <c:v>0.74305555555555547</c:v>
                </c:pt>
                <c:pt idx="36">
                  <c:v>0.76388888888888884</c:v>
                </c:pt>
                <c:pt idx="37">
                  <c:v>0.78472222222222221</c:v>
                </c:pt>
                <c:pt idx="38">
                  <c:v>0.80555555555555547</c:v>
                </c:pt>
                <c:pt idx="39">
                  <c:v>0.82638888888888884</c:v>
                </c:pt>
                <c:pt idx="40">
                  <c:v>0.84722222222222221</c:v>
                </c:pt>
                <c:pt idx="41">
                  <c:v>0.86805555555555547</c:v>
                </c:pt>
                <c:pt idx="42">
                  <c:v>0.88888888888888884</c:v>
                </c:pt>
                <c:pt idx="43">
                  <c:v>0.90972222222222221</c:v>
                </c:pt>
                <c:pt idx="44">
                  <c:v>0.93055555555555547</c:v>
                </c:pt>
                <c:pt idx="45">
                  <c:v>0.95138888888888884</c:v>
                </c:pt>
                <c:pt idx="46">
                  <c:v>0.97222222222222221</c:v>
                </c:pt>
                <c:pt idx="47">
                  <c:v>0.99305555555555547</c:v>
                </c:pt>
              </c:numCache>
            </c:numRef>
          </c:xVal>
          <c:yVal>
            <c:numRef>
              <c:f>Sheet2!$J$3:$J$50</c:f>
              <c:numCache>
                <c:formatCode>General</c:formatCode>
                <c:ptCount val="48"/>
                <c:pt idx="0">
                  <c:v>7.84</c:v>
                </c:pt>
                <c:pt idx="1">
                  <c:v>8.8000000000000007</c:v>
                </c:pt>
                <c:pt idx="2">
                  <c:v>9.43</c:v>
                </c:pt>
                <c:pt idx="3">
                  <c:v>9.26</c:v>
                </c:pt>
                <c:pt idx="4">
                  <c:v>9.09</c:v>
                </c:pt>
                <c:pt idx="5">
                  <c:v>9.0299999999999994</c:v>
                </c:pt>
                <c:pt idx="6">
                  <c:v>8.65</c:v>
                </c:pt>
                <c:pt idx="7">
                  <c:v>8.35</c:v>
                </c:pt>
                <c:pt idx="8">
                  <c:v>8.94</c:v>
                </c:pt>
                <c:pt idx="9">
                  <c:v>9.67</c:v>
                </c:pt>
                <c:pt idx="10">
                  <c:v>9.7799999999999994</c:v>
                </c:pt>
                <c:pt idx="11">
                  <c:v>8.31</c:v>
                </c:pt>
                <c:pt idx="12">
                  <c:v>10.63</c:v>
                </c:pt>
                <c:pt idx="13">
                  <c:v>12.08</c:v>
                </c:pt>
                <c:pt idx="14">
                  <c:v>12.01</c:v>
                </c:pt>
                <c:pt idx="15">
                  <c:v>14.28</c:v>
                </c:pt>
                <c:pt idx="16">
                  <c:v>16.71</c:v>
                </c:pt>
                <c:pt idx="17">
                  <c:v>16.989999999999998</c:v>
                </c:pt>
                <c:pt idx="18">
                  <c:v>18.45</c:v>
                </c:pt>
                <c:pt idx="19">
                  <c:v>20.52</c:v>
                </c:pt>
                <c:pt idx="20">
                  <c:v>21.18</c:v>
                </c:pt>
                <c:pt idx="21">
                  <c:v>21.39</c:v>
                </c:pt>
                <c:pt idx="22">
                  <c:v>19.690000000000001</c:v>
                </c:pt>
                <c:pt idx="23">
                  <c:v>22.92</c:v>
                </c:pt>
                <c:pt idx="24">
                  <c:v>23.16</c:v>
                </c:pt>
                <c:pt idx="25">
                  <c:v>23.93</c:v>
                </c:pt>
                <c:pt idx="26">
                  <c:v>21.9</c:v>
                </c:pt>
                <c:pt idx="27">
                  <c:v>23.38</c:v>
                </c:pt>
                <c:pt idx="28">
                  <c:v>24.01</c:v>
                </c:pt>
                <c:pt idx="29">
                  <c:v>23.38</c:v>
                </c:pt>
                <c:pt idx="30">
                  <c:v>24.01</c:v>
                </c:pt>
                <c:pt idx="31">
                  <c:v>20.82</c:v>
                </c:pt>
                <c:pt idx="32">
                  <c:v>20.62</c:v>
                </c:pt>
                <c:pt idx="33">
                  <c:v>20.5</c:v>
                </c:pt>
                <c:pt idx="34">
                  <c:v>19.829999999999998</c:v>
                </c:pt>
                <c:pt idx="35">
                  <c:v>19.11</c:v>
                </c:pt>
                <c:pt idx="36">
                  <c:v>19.149999999999999</c:v>
                </c:pt>
                <c:pt idx="37">
                  <c:v>17.649999999999999</c:v>
                </c:pt>
                <c:pt idx="38">
                  <c:v>17.04</c:v>
                </c:pt>
                <c:pt idx="39">
                  <c:v>15.96</c:v>
                </c:pt>
                <c:pt idx="40">
                  <c:v>14.94</c:v>
                </c:pt>
                <c:pt idx="41">
                  <c:v>13.33</c:v>
                </c:pt>
                <c:pt idx="42">
                  <c:v>12</c:v>
                </c:pt>
                <c:pt idx="43">
                  <c:v>11.16</c:v>
                </c:pt>
                <c:pt idx="44">
                  <c:v>10.55</c:v>
                </c:pt>
                <c:pt idx="45">
                  <c:v>10.23</c:v>
                </c:pt>
                <c:pt idx="46">
                  <c:v>9.86</c:v>
                </c:pt>
                <c:pt idx="47">
                  <c:v>9.91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8FE-424C-A760-4AF3C05ED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6039552"/>
        <c:axId val="966040032"/>
      </c:scatterChart>
      <c:valAx>
        <c:axId val="966039552"/>
        <c:scaling>
          <c:orientation val="minMax"/>
          <c:max val="1.0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040032"/>
        <c:crosses val="autoZero"/>
        <c:crossBetween val="midCat"/>
      </c:valAx>
      <c:valAx>
        <c:axId val="966040032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Temperture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039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1302547418572"/>
          <c:y val="5.1541631893344847E-2"/>
          <c:w val="0.7902517388709891"/>
          <c:h val="8.12369517771909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740702394899598E-2"/>
          <c:y val="2.41529713543224E-2"/>
          <c:w val="0.92007024444372887"/>
          <c:h val="0.7899270487287781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20/30</c:v>
                </c:pt>
                <c:pt idx="1">
                  <c:v>30/45</c:v>
                </c:pt>
                <c:pt idx="2">
                  <c:v>40/60</c:v>
                </c:pt>
                <c:pt idx="3">
                  <c:v>50/70</c:v>
                </c:pt>
                <c:pt idx="4">
                  <c:v>70/100</c:v>
                </c:pt>
                <c:pt idx="5">
                  <c:v>100/150</c:v>
                </c:pt>
                <c:pt idx="6">
                  <c:v>160/220</c:v>
                </c:pt>
                <c:pt idx="7">
                  <c:v>250/330</c:v>
                </c:pt>
                <c:pt idx="8">
                  <c:v>PMB1</c:v>
                </c:pt>
                <c:pt idx="9">
                  <c:v>PMB2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-3</c:v>
                </c:pt>
                <c:pt idx="1">
                  <c:v>-5</c:v>
                </c:pt>
                <c:pt idx="2">
                  <c:v>-7</c:v>
                </c:pt>
                <c:pt idx="3">
                  <c:v>-8</c:v>
                </c:pt>
                <c:pt idx="4">
                  <c:v>-10</c:v>
                </c:pt>
                <c:pt idx="5">
                  <c:v>-12</c:v>
                </c:pt>
                <c:pt idx="6">
                  <c:v>-15</c:v>
                </c:pt>
                <c:pt idx="7">
                  <c:v>-16</c:v>
                </c:pt>
                <c:pt idx="8">
                  <c:v>-22</c:v>
                </c:pt>
                <c:pt idx="9">
                  <c:v>-28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9-4226-A233-D0D043E381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20/30</c:v>
                </c:pt>
                <c:pt idx="1">
                  <c:v>30/45</c:v>
                </c:pt>
                <c:pt idx="2">
                  <c:v>40/60</c:v>
                </c:pt>
                <c:pt idx="3">
                  <c:v>50/70</c:v>
                </c:pt>
                <c:pt idx="4">
                  <c:v>70/100</c:v>
                </c:pt>
                <c:pt idx="5">
                  <c:v>100/150</c:v>
                </c:pt>
                <c:pt idx="6">
                  <c:v>160/220</c:v>
                </c:pt>
                <c:pt idx="7">
                  <c:v>250/330</c:v>
                </c:pt>
                <c:pt idx="8">
                  <c:v>PMB1</c:v>
                </c:pt>
                <c:pt idx="9">
                  <c:v>PMB2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59</c:v>
                </c:pt>
                <c:pt idx="1">
                  <c:v>56</c:v>
                </c:pt>
                <c:pt idx="2">
                  <c:v>52</c:v>
                </c:pt>
                <c:pt idx="3">
                  <c:v>50</c:v>
                </c:pt>
                <c:pt idx="4">
                  <c:v>47</c:v>
                </c:pt>
                <c:pt idx="5">
                  <c:v>43</c:v>
                </c:pt>
                <c:pt idx="6">
                  <c:v>39</c:v>
                </c:pt>
                <c:pt idx="7">
                  <c:v>34</c:v>
                </c:pt>
                <c:pt idx="8">
                  <c:v>62</c:v>
                </c:pt>
                <c:pt idx="9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9-4226-A233-D0D043E38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13344112"/>
        <c:axId val="1913340784"/>
      </c:barChart>
      <c:catAx>
        <c:axId val="191334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340784"/>
        <c:crossesAt val="-40"/>
        <c:auto val="1"/>
        <c:lblAlgn val="ctr"/>
        <c:lblOffset val="100"/>
        <c:noMultiLvlLbl val="0"/>
      </c:catAx>
      <c:valAx>
        <c:axId val="191334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Temperature/</a:t>
                </a:r>
                <a:r>
                  <a:rPr lang="en-GB" baseline="0"/>
                  <a:t> °C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34411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AA6B0-FA4E-4EEC-BA55-DE496200A966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7362380-A3AF-478E-A1F4-AE22D0F0CB18}">
      <dgm:prSet/>
      <dgm:spPr/>
      <dgm:t>
        <a:bodyPr/>
        <a:lstStyle/>
        <a:p>
          <a:r>
            <a:rPr lang="en-GB"/>
            <a:t>Reduced rate of  oxidation</a:t>
          </a:r>
          <a:endParaRPr lang="en-US"/>
        </a:p>
      </dgm:t>
    </dgm:pt>
    <dgm:pt modelId="{9EF8E267-4873-4002-ACBA-FE618531EC2F}" type="parTrans" cxnId="{84CE1941-220A-4FE3-A931-9D547AA676EB}">
      <dgm:prSet/>
      <dgm:spPr/>
      <dgm:t>
        <a:bodyPr/>
        <a:lstStyle/>
        <a:p>
          <a:endParaRPr lang="en-US"/>
        </a:p>
      </dgm:t>
    </dgm:pt>
    <dgm:pt modelId="{12CFFDC2-A65C-40E8-84D5-5228DA3075B9}" type="sibTrans" cxnId="{84CE1941-220A-4FE3-A931-9D547AA676EB}">
      <dgm:prSet/>
      <dgm:spPr/>
      <dgm:t>
        <a:bodyPr/>
        <a:lstStyle/>
        <a:p>
          <a:endParaRPr lang="en-US"/>
        </a:p>
      </dgm:t>
    </dgm:pt>
    <dgm:pt modelId="{2F2DD99E-8F83-4FBB-BCDC-5CFCDD15000E}">
      <dgm:prSet/>
      <dgm:spPr/>
      <dgm:t>
        <a:bodyPr/>
        <a:lstStyle/>
        <a:p>
          <a:r>
            <a:rPr lang="en-GB"/>
            <a:t>Reduced rate of hardening</a:t>
          </a:r>
          <a:endParaRPr lang="en-US"/>
        </a:p>
      </dgm:t>
    </dgm:pt>
    <dgm:pt modelId="{7F9CD2EF-1FD9-4A1B-999A-633BF13FD807}" type="parTrans" cxnId="{015C7D87-BFCB-4322-A592-BC1A24CABAE6}">
      <dgm:prSet/>
      <dgm:spPr/>
      <dgm:t>
        <a:bodyPr/>
        <a:lstStyle/>
        <a:p>
          <a:endParaRPr lang="en-US"/>
        </a:p>
      </dgm:t>
    </dgm:pt>
    <dgm:pt modelId="{968CC0C0-8728-49FA-B90E-BBAEB7E7237C}" type="sibTrans" cxnId="{015C7D87-BFCB-4322-A592-BC1A24CABAE6}">
      <dgm:prSet/>
      <dgm:spPr/>
      <dgm:t>
        <a:bodyPr/>
        <a:lstStyle/>
        <a:p>
          <a:endParaRPr lang="en-US"/>
        </a:p>
      </dgm:t>
    </dgm:pt>
    <dgm:pt modelId="{2C38DB4F-FE67-4DB1-8AC6-B509216F0573}">
      <dgm:prSet/>
      <dgm:spPr/>
      <dgm:t>
        <a:bodyPr/>
        <a:lstStyle/>
        <a:p>
          <a:r>
            <a:rPr lang="en-GB"/>
            <a:t>Improved flexibility</a:t>
          </a:r>
          <a:endParaRPr lang="en-US"/>
        </a:p>
      </dgm:t>
    </dgm:pt>
    <dgm:pt modelId="{5E407456-0D35-450F-8695-AF062ECC505D}" type="parTrans" cxnId="{E1E83769-3243-40B9-9B61-83CFA62B3A64}">
      <dgm:prSet/>
      <dgm:spPr/>
      <dgm:t>
        <a:bodyPr/>
        <a:lstStyle/>
        <a:p>
          <a:endParaRPr lang="en-US"/>
        </a:p>
      </dgm:t>
    </dgm:pt>
    <dgm:pt modelId="{D4C09446-A5B7-4FD1-8490-34171E8F6814}" type="sibTrans" cxnId="{E1E83769-3243-40B9-9B61-83CFA62B3A64}">
      <dgm:prSet/>
      <dgm:spPr/>
      <dgm:t>
        <a:bodyPr/>
        <a:lstStyle/>
        <a:p>
          <a:endParaRPr lang="en-US"/>
        </a:p>
      </dgm:t>
    </dgm:pt>
    <dgm:pt modelId="{1A7EF878-A956-458D-9C43-F00C03CE913C}" type="pres">
      <dgm:prSet presAssocID="{C01AA6B0-FA4E-4EEC-BA55-DE496200A96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06B7D2-AA0A-47AC-8D33-1B6337B3247C}" type="pres">
      <dgm:prSet presAssocID="{E7362380-A3AF-478E-A1F4-AE22D0F0CB18}" presName="hierRoot1" presStyleCnt="0"/>
      <dgm:spPr/>
    </dgm:pt>
    <dgm:pt modelId="{45B4A6D3-52DC-40C3-AA63-C631B844D615}" type="pres">
      <dgm:prSet presAssocID="{E7362380-A3AF-478E-A1F4-AE22D0F0CB18}" presName="composite" presStyleCnt="0"/>
      <dgm:spPr/>
    </dgm:pt>
    <dgm:pt modelId="{0904BCB9-987E-453B-8604-CF0BA40B2B9C}" type="pres">
      <dgm:prSet presAssocID="{E7362380-A3AF-478E-A1F4-AE22D0F0CB18}" presName="background" presStyleLbl="node0" presStyleIdx="0" presStyleCnt="3"/>
      <dgm:spPr/>
    </dgm:pt>
    <dgm:pt modelId="{16403CF6-BB69-4904-950C-2A07FC4EA487}" type="pres">
      <dgm:prSet presAssocID="{E7362380-A3AF-478E-A1F4-AE22D0F0CB18}" presName="text" presStyleLbl="fgAcc0" presStyleIdx="0" presStyleCnt="3">
        <dgm:presLayoutVars>
          <dgm:chPref val="3"/>
        </dgm:presLayoutVars>
      </dgm:prSet>
      <dgm:spPr/>
    </dgm:pt>
    <dgm:pt modelId="{8C337DE4-E1C0-4A72-9670-951DBF2FD426}" type="pres">
      <dgm:prSet presAssocID="{E7362380-A3AF-478E-A1F4-AE22D0F0CB18}" presName="hierChild2" presStyleCnt="0"/>
      <dgm:spPr/>
    </dgm:pt>
    <dgm:pt modelId="{343C4678-3CA9-4732-8BE8-DC875766C1D1}" type="pres">
      <dgm:prSet presAssocID="{2F2DD99E-8F83-4FBB-BCDC-5CFCDD15000E}" presName="hierRoot1" presStyleCnt="0"/>
      <dgm:spPr/>
    </dgm:pt>
    <dgm:pt modelId="{F63BD481-1681-48EF-83A5-A4C9DE0293CF}" type="pres">
      <dgm:prSet presAssocID="{2F2DD99E-8F83-4FBB-BCDC-5CFCDD15000E}" presName="composite" presStyleCnt="0"/>
      <dgm:spPr/>
    </dgm:pt>
    <dgm:pt modelId="{ED455198-F743-4046-924A-30B4D894C634}" type="pres">
      <dgm:prSet presAssocID="{2F2DD99E-8F83-4FBB-BCDC-5CFCDD15000E}" presName="background" presStyleLbl="node0" presStyleIdx="1" presStyleCnt="3"/>
      <dgm:spPr/>
    </dgm:pt>
    <dgm:pt modelId="{14B27144-DBF2-44C9-8905-88E88538E7CC}" type="pres">
      <dgm:prSet presAssocID="{2F2DD99E-8F83-4FBB-BCDC-5CFCDD15000E}" presName="text" presStyleLbl="fgAcc0" presStyleIdx="1" presStyleCnt="3">
        <dgm:presLayoutVars>
          <dgm:chPref val="3"/>
        </dgm:presLayoutVars>
      </dgm:prSet>
      <dgm:spPr/>
    </dgm:pt>
    <dgm:pt modelId="{CFF26AC3-6F8E-4349-BDF1-520920F21D6B}" type="pres">
      <dgm:prSet presAssocID="{2F2DD99E-8F83-4FBB-BCDC-5CFCDD15000E}" presName="hierChild2" presStyleCnt="0"/>
      <dgm:spPr/>
    </dgm:pt>
    <dgm:pt modelId="{989B5FB9-D9A2-4599-A7F0-B5DC08F58B77}" type="pres">
      <dgm:prSet presAssocID="{2C38DB4F-FE67-4DB1-8AC6-B509216F0573}" presName="hierRoot1" presStyleCnt="0"/>
      <dgm:spPr/>
    </dgm:pt>
    <dgm:pt modelId="{5686023A-6D50-47B9-9DEE-473C68AC9DE0}" type="pres">
      <dgm:prSet presAssocID="{2C38DB4F-FE67-4DB1-8AC6-B509216F0573}" presName="composite" presStyleCnt="0"/>
      <dgm:spPr/>
    </dgm:pt>
    <dgm:pt modelId="{EF8A584F-7C34-41ED-8332-C6840DB6ABED}" type="pres">
      <dgm:prSet presAssocID="{2C38DB4F-FE67-4DB1-8AC6-B509216F0573}" presName="background" presStyleLbl="node0" presStyleIdx="2" presStyleCnt="3"/>
      <dgm:spPr/>
    </dgm:pt>
    <dgm:pt modelId="{BE353D26-B9FB-4352-BDC0-FB11C5E3BE55}" type="pres">
      <dgm:prSet presAssocID="{2C38DB4F-FE67-4DB1-8AC6-B509216F0573}" presName="text" presStyleLbl="fgAcc0" presStyleIdx="2" presStyleCnt="3">
        <dgm:presLayoutVars>
          <dgm:chPref val="3"/>
        </dgm:presLayoutVars>
      </dgm:prSet>
      <dgm:spPr/>
    </dgm:pt>
    <dgm:pt modelId="{94579E9E-4E6A-4957-B39B-114032B4A700}" type="pres">
      <dgm:prSet presAssocID="{2C38DB4F-FE67-4DB1-8AC6-B509216F0573}" presName="hierChild2" presStyleCnt="0"/>
      <dgm:spPr/>
    </dgm:pt>
  </dgm:ptLst>
  <dgm:cxnLst>
    <dgm:cxn modelId="{7E82132E-B091-435E-9D27-1DB0CA67F9F9}" type="presOf" srcId="{C01AA6B0-FA4E-4EEC-BA55-DE496200A966}" destId="{1A7EF878-A956-458D-9C43-F00C03CE913C}" srcOrd="0" destOrd="0" presId="urn:microsoft.com/office/officeart/2005/8/layout/hierarchy1"/>
    <dgm:cxn modelId="{8C65042F-6422-4AB8-8C54-F03E08057FAF}" type="presOf" srcId="{2C38DB4F-FE67-4DB1-8AC6-B509216F0573}" destId="{BE353D26-B9FB-4352-BDC0-FB11C5E3BE55}" srcOrd="0" destOrd="0" presId="urn:microsoft.com/office/officeart/2005/8/layout/hierarchy1"/>
    <dgm:cxn modelId="{84CE1941-220A-4FE3-A931-9D547AA676EB}" srcId="{C01AA6B0-FA4E-4EEC-BA55-DE496200A966}" destId="{E7362380-A3AF-478E-A1F4-AE22D0F0CB18}" srcOrd="0" destOrd="0" parTransId="{9EF8E267-4873-4002-ACBA-FE618531EC2F}" sibTransId="{12CFFDC2-A65C-40E8-84D5-5228DA3075B9}"/>
    <dgm:cxn modelId="{E1E83769-3243-40B9-9B61-83CFA62B3A64}" srcId="{C01AA6B0-FA4E-4EEC-BA55-DE496200A966}" destId="{2C38DB4F-FE67-4DB1-8AC6-B509216F0573}" srcOrd="2" destOrd="0" parTransId="{5E407456-0D35-450F-8695-AF062ECC505D}" sibTransId="{D4C09446-A5B7-4FD1-8490-34171E8F6814}"/>
    <dgm:cxn modelId="{E19ACA79-48E0-4124-BB0C-1D23EFEB861D}" type="presOf" srcId="{2F2DD99E-8F83-4FBB-BCDC-5CFCDD15000E}" destId="{14B27144-DBF2-44C9-8905-88E88538E7CC}" srcOrd="0" destOrd="0" presId="urn:microsoft.com/office/officeart/2005/8/layout/hierarchy1"/>
    <dgm:cxn modelId="{015C7D87-BFCB-4322-A592-BC1A24CABAE6}" srcId="{C01AA6B0-FA4E-4EEC-BA55-DE496200A966}" destId="{2F2DD99E-8F83-4FBB-BCDC-5CFCDD15000E}" srcOrd="1" destOrd="0" parTransId="{7F9CD2EF-1FD9-4A1B-999A-633BF13FD807}" sibTransId="{968CC0C0-8728-49FA-B90E-BBAEB7E7237C}"/>
    <dgm:cxn modelId="{1B6C43B0-AF93-43DB-AA8A-0194F2B1B74B}" type="presOf" srcId="{E7362380-A3AF-478E-A1F4-AE22D0F0CB18}" destId="{16403CF6-BB69-4904-950C-2A07FC4EA487}" srcOrd="0" destOrd="0" presId="urn:microsoft.com/office/officeart/2005/8/layout/hierarchy1"/>
    <dgm:cxn modelId="{D24D926B-7BF4-4082-9FDB-EF525C6D55EC}" type="presParOf" srcId="{1A7EF878-A956-458D-9C43-F00C03CE913C}" destId="{6206B7D2-AA0A-47AC-8D33-1B6337B3247C}" srcOrd="0" destOrd="0" presId="urn:microsoft.com/office/officeart/2005/8/layout/hierarchy1"/>
    <dgm:cxn modelId="{FF936101-65C8-424E-BBC4-087B510AE2BD}" type="presParOf" srcId="{6206B7D2-AA0A-47AC-8D33-1B6337B3247C}" destId="{45B4A6D3-52DC-40C3-AA63-C631B844D615}" srcOrd="0" destOrd="0" presId="urn:microsoft.com/office/officeart/2005/8/layout/hierarchy1"/>
    <dgm:cxn modelId="{61FE51A7-50B2-402D-9B4E-045CF17190F2}" type="presParOf" srcId="{45B4A6D3-52DC-40C3-AA63-C631B844D615}" destId="{0904BCB9-987E-453B-8604-CF0BA40B2B9C}" srcOrd="0" destOrd="0" presId="urn:microsoft.com/office/officeart/2005/8/layout/hierarchy1"/>
    <dgm:cxn modelId="{0D1B40E6-7623-4F0C-AE9A-BA863089110E}" type="presParOf" srcId="{45B4A6D3-52DC-40C3-AA63-C631B844D615}" destId="{16403CF6-BB69-4904-950C-2A07FC4EA487}" srcOrd="1" destOrd="0" presId="urn:microsoft.com/office/officeart/2005/8/layout/hierarchy1"/>
    <dgm:cxn modelId="{4A032B0F-0F95-4A28-AF1C-58467755B3A9}" type="presParOf" srcId="{6206B7D2-AA0A-47AC-8D33-1B6337B3247C}" destId="{8C337DE4-E1C0-4A72-9670-951DBF2FD426}" srcOrd="1" destOrd="0" presId="urn:microsoft.com/office/officeart/2005/8/layout/hierarchy1"/>
    <dgm:cxn modelId="{6DCE33F6-416D-418F-B61C-7B4A440E2C41}" type="presParOf" srcId="{1A7EF878-A956-458D-9C43-F00C03CE913C}" destId="{343C4678-3CA9-4732-8BE8-DC875766C1D1}" srcOrd="1" destOrd="0" presId="urn:microsoft.com/office/officeart/2005/8/layout/hierarchy1"/>
    <dgm:cxn modelId="{5DE7EA80-3580-4CEB-ACED-A876ABCE93F5}" type="presParOf" srcId="{343C4678-3CA9-4732-8BE8-DC875766C1D1}" destId="{F63BD481-1681-48EF-83A5-A4C9DE0293CF}" srcOrd="0" destOrd="0" presId="urn:microsoft.com/office/officeart/2005/8/layout/hierarchy1"/>
    <dgm:cxn modelId="{C04B6EEB-6F92-4E2C-80CF-086107DAC34F}" type="presParOf" srcId="{F63BD481-1681-48EF-83A5-A4C9DE0293CF}" destId="{ED455198-F743-4046-924A-30B4D894C634}" srcOrd="0" destOrd="0" presId="urn:microsoft.com/office/officeart/2005/8/layout/hierarchy1"/>
    <dgm:cxn modelId="{52E9ABAD-2C96-46EA-9ADD-08DD55B0095E}" type="presParOf" srcId="{F63BD481-1681-48EF-83A5-A4C9DE0293CF}" destId="{14B27144-DBF2-44C9-8905-88E88538E7CC}" srcOrd="1" destOrd="0" presId="urn:microsoft.com/office/officeart/2005/8/layout/hierarchy1"/>
    <dgm:cxn modelId="{E7C0F036-1C80-490E-AE89-DA793360EBB5}" type="presParOf" srcId="{343C4678-3CA9-4732-8BE8-DC875766C1D1}" destId="{CFF26AC3-6F8E-4349-BDF1-520920F21D6B}" srcOrd="1" destOrd="0" presId="urn:microsoft.com/office/officeart/2005/8/layout/hierarchy1"/>
    <dgm:cxn modelId="{97535D07-F7DC-4672-A23C-ECCF1F2F5213}" type="presParOf" srcId="{1A7EF878-A956-458D-9C43-F00C03CE913C}" destId="{989B5FB9-D9A2-4599-A7F0-B5DC08F58B77}" srcOrd="2" destOrd="0" presId="urn:microsoft.com/office/officeart/2005/8/layout/hierarchy1"/>
    <dgm:cxn modelId="{4B511E9E-FA19-4466-9345-BB941E6C99A1}" type="presParOf" srcId="{989B5FB9-D9A2-4599-A7F0-B5DC08F58B77}" destId="{5686023A-6D50-47B9-9DEE-473C68AC9DE0}" srcOrd="0" destOrd="0" presId="urn:microsoft.com/office/officeart/2005/8/layout/hierarchy1"/>
    <dgm:cxn modelId="{E4AC5508-A484-4D79-97F8-28BC54C038F1}" type="presParOf" srcId="{5686023A-6D50-47B9-9DEE-473C68AC9DE0}" destId="{EF8A584F-7C34-41ED-8332-C6840DB6ABED}" srcOrd="0" destOrd="0" presId="urn:microsoft.com/office/officeart/2005/8/layout/hierarchy1"/>
    <dgm:cxn modelId="{A8A05E9F-570D-4995-B4CC-1A7D553A8503}" type="presParOf" srcId="{5686023A-6D50-47B9-9DEE-473C68AC9DE0}" destId="{BE353D26-B9FB-4352-BDC0-FB11C5E3BE55}" srcOrd="1" destOrd="0" presId="urn:microsoft.com/office/officeart/2005/8/layout/hierarchy1"/>
    <dgm:cxn modelId="{DDB6E024-2A99-4896-AF25-8E557AD1134D}" type="presParOf" srcId="{989B5FB9-D9A2-4599-A7F0-B5DC08F58B77}" destId="{94579E9E-4E6A-4957-B39B-114032B4A7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4BCB9-987E-453B-8604-CF0BA40B2B9C}">
      <dsp:nvSpPr>
        <dsp:cNvPr id="0" name=""/>
        <dsp:cNvSpPr/>
      </dsp:nvSpPr>
      <dsp:spPr>
        <a:xfrm>
          <a:off x="0" y="1315358"/>
          <a:ext cx="2838659" cy="18025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403CF6-BB69-4904-950C-2A07FC4EA487}">
      <dsp:nvSpPr>
        <dsp:cNvPr id="0" name=""/>
        <dsp:cNvSpPr/>
      </dsp:nvSpPr>
      <dsp:spPr>
        <a:xfrm>
          <a:off x="315406" y="1614995"/>
          <a:ext cx="2838659" cy="1802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Reduced rate of  oxidation</a:t>
          </a:r>
          <a:endParaRPr lang="en-US" sz="3600" kern="1200"/>
        </a:p>
      </dsp:txBody>
      <dsp:txXfrm>
        <a:off x="368201" y="1667790"/>
        <a:ext cx="2733069" cy="1696958"/>
      </dsp:txXfrm>
    </dsp:sp>
    <dsp:sp modelId="{ED455198-F743-4046-924A-30B4D894C634}">
      <dsp:nvSpPr>
        <dsp:cNvPr id="0" name=""/>
        <dsp:cNvSpPr/>
      </dsp:nvSpPr>
      <dsp:spPr>
        <a:xfrm>
          <a:off x="3469472" y="1315358"/>
          <a:ext cx="2838659" cy="18025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B27144-DBF2-44C9-8905-88E88538E7CC}">
      <dsp:nvSpPr>
        <dsp:cNvPr id="0" name=""/>
        <dsp:cNvSpPr/>
      </dsp:nvSpPr>
      <dsp:spPr>
        <a:xfrm>
          <a:off x="3784879" y="1614995"/>
          <a:ext cx="2838659" cy="1802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Reduced rate of hardening</a:t>
          </a:r>
          <a:endParaRPr lang="en-US" sz="3600" kern="1200"/>
        </a:p>
      </dsp:txBody>
      <dsp:txXfrm>
        <a:off x="3837674" y="1667790"/>
        <a:ext cx="2733069" cy="1696958"/>
      </dsp:txXfrm>
    </dsp:sp>
    <dsp:sp modelId="{EF8A584F-7C34-41ED-8332-C6840DB6ABED}">
      <dsp:nvSpPr>
        <dsp:cNvPr id="0" name=""/>
        <dsp:cNvSpPr/>
      </dsp:nvSpPr>
      <dsp:spPr>
        <a:xfrm>
          <a:off x="6938945" y="1315358"/>
          <a:ext cx="2838659" cy="18025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353D26-B9FB-4352-BDC0-FB11C5E3BE55}">
      <dsp:nvSpPr>
        <dsp:cNvPr id="0" name=""/>
        <dsp:cNvSpPr/>
      </dsp:nvSpPr>
      <dsp:spPr>
        <a:xfrm>
          <a:off x="7254352" y="1614995"/>
          <a:ext cx="2838659" cy="1802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Improved flexibility</a:t>
          </a:r>
          <a:endParaRPr lang="en-US" sz="3600" kern="1200"/>
        </a:p>
      </dsp:txBody>
      <dsp:txXfrm>
        <a:off x="7307147" y="1667790"/>
        <a:ext cx="2733069" cy="169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0.20714</cdr:x>
      <cdr:y>0.23146</cdr:y>
    </cdr:from>
    <cdr:to>
      <cdr:x>0.29988</cdr:x>
      <cdr:y>0.80967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28564134-583F-9F74-142E-8765EBE679DC}"/>
            </a:ext>
          </a:extLst>
        </cdr:cNvPr>
        <cdr:cNvCxnSpPr/>
      </cdr:nvCxnSpPr>
      <cdr:spPr>
        <a:xfrm xmlns:a="http://schemas.openxmlformats.org/drawingml/2006/main">
          <a:off x="2090713" y="1095325"/>
          <a:ext cx="936104" cy="2736304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0.12363</cdr:x>
      <cdr:y>0.06856</cdr:y>
    </cdr:from>
    <cdr:to>
      <cdr:x>0.29988</cdr:x>
      <cdr:y>0.80967</cdr:y>
    </cdr:to>
    <cdr:grpSp>
      <cdr:nvGrpSpPr>
        <cdr:cNvPr id="15" name="Group 14">
          <a:extLst xmlns:a="http://schemas.openxmlformats.org/drawingml/2006/main">
            <a:ext uri="{FF2B5EF4-FFF2-40B4-BE49-F238E27FC236}">
              <a16:creationId xmlns:a16="http://schemas.microsoft.com/office/drawing/2014/main" id="{F62E5F69-12A5-B92E-B5E1-CC75D40C566F}"/>
            </a:ext>
          </a:extLst>
        </cdr:cNvPr>
        <cdr:cNvGrpSpPr/>
      </cdr:nvGrpSpPr>
      <cdr:grpSpPr>
        <a:xfrm xmlns:a="http://schemas.openxmlformats.org/drawingml/2006/main">
          <a:off x="1247838" y="324449"/>
          <a:ext cx="1778948" cy="3507182"/>
          <a:chOff x="1247825" y="324445"/>
          <a:chExt cx="1778992" cy="3507184"/>
        </a:xfrm>
      </cdr:grpSpPr>
      <cdr:cxnSp macro="">
        <cdr:nvCxnSpPr>
          <cdr:cNvPr id="3" name="Straight Connector 2">
            <a:extLst xmlns:a="http://schemas.openxmlformats.org/drawingml/2006/main">
              <a:ext uri="{FF2B5EF4-FFF2-40B4-BE49-F238E27FC236}">
                <a16:creationId xmlns:a16="http://schemas.microsoft.com/office/drawing/2014/main" id="{28564134-583F-9F74-142E-8765EBE679DC}"/>
              </a:ext>
            </a:extLst>
          </cdr:cNvPr>
          <cdr:cNvCxnSpPr/>
        </cdr:nvCxnSpPr>
        <cdr:spPr>
          <a:xfrm xmlns:a="http://schemas.openxmlformats.org/drawingml/2006/main">
            <a:off x="2090713" y="1095325"/>
            <a:ext cx="936104" cy="2736304"/>
          </a:xfrm>
          <a:prstGeom xmlns:a="http://schemas.openxmlformats.org/drawingml/2006/main" prst="line">
            <a:avLst/>
          </a:prstGeom>
          <a:ln xmlns:a="http://schemas.openxmlformats.org/drawingml/2006/main" w="28575"/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>
            <a:extLst xmlns:a="http://schemas.openxmlformats.org/drawingml/2006/main">
              <a:ext uri="{FF2B5EF4-FFF2-40B4-BE49-F238E27FC236}">
                <a16:creationId xmlns:a16="http://schemas.microsoft.com/office/drawing/2014/main" id="{28564134-583F-9F74-142E-8765EBE679DC}"/>
              </a:ext>
            </a:extLst>
          </cdr:cNvPr>
          <cdr:cNvCxnSpPr/>
        </cdr:nvCxnSpPr>
        <cdr:spPr>
          <a:xfrm xmlns:a="http://schemas.openxmlformats.org/drawingml/2006/main">
            <a:off x="1247825" y="324445"/>
            <a:ext cx="864096" cy="792088"/>
          </a:xfrm>
          <a:prstGeom xmlns:a="http://schemas.openxmlformats.org/drawingml/2006/main" prst="line">
            <a:avLst/>
          </a:prstGeom>
          <a:ln xmlns:a="http://schemas.openxmlformats.org/drawingml/2006/main" w="28575"/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0.57308</cdr:x>
      <cdr:y>0.08378</cdr:y>
    </cdr:from>
    <cdr:to>
      <cdr:x>0.89412</cdr:x>
      <cdr:y>0.79347</cdr:y>
    </cdr:to>
    <cdr:grpSp>
      <cdr:nvGrpSpPr>
        <cdr:cNvPr id="16" name="Group 15">
          <a:extLst xmlns:a="http://schemas.openxmlformats.org/drawingml/2006/main">
            <a:ext uri="{FF2B5EF4-FFF2-40B4-BE49-F238E27FC236}">
              <a16:creationId xmlns:a16="http://schemas.microsoft.com/office/drawing/2014/main" id="{402BD47F-7C49-30A7-36F4-E2050F1D6668}"/>
            </a:ext>
          </a:extLst>
        </cdr:cNvPr>
        <cdr:cNvGrpSpPr/>
      </cdr:nvGrpSpPr>
      <cdr:grpSpPr>
        <a:xfrm xmlns:a="http://schemas.openxmlformats.org/drawingml/2006/main">
          <a:off x="5784283" y="396475"/>
          <a:ext cx="3240361" cy="3358492"/>
          <a:chOff x="5784329" y="396453"/>
          <a:chExt cx="3240360" cy="3358495"/>
        </a:xfrm>
      </cdr:grpSpPr>
      <cdr:cxnSp macro="">
        <cdr:nvCxnSpPr>
          <cdr:cNvPr id="7" name="Straight Connector 6">
            <a:extLst xmlns:a="http://schemas.openxmlformats.org/drawingml/2006/main">
              <a:ext uri="{FF2B5EF4-FFF2-40B4-BE49-F238E27FC236}">
                <a16:creationId xmlns:a16="http://schemas.microsoft.com/office/drawing/2014/main" id="{4C4343AC-DBAF-1D91-6E97-8B3117740D23}"/>
              </a:ext>
            </a:extLst>
          </cdr:cNvPr>
          <cdr:cNvCxnSpPr/>
        </cdr:nvCxnSpPr>
        <cdr:spPr>
          <a:xfrm xmlns:a="http://schemas.openxmlformats.org/drawingml/2006/main">
            <a:off x="5784329" y="977387"/>
            <a:ext cx="1584176" cy="2777561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8" name="Straight Connector 7">
            <a:extLst xmlns:a="http://schemas.openxmlformats.org/drawingml/2006/main">
              <a:ext uri="{FF2B5EF4-FFF2-40B4-BE49-F238E27FC236}">
                <a16:creationId xmlns:a16="http://schemas.microsoft.com/office/drawing/2014/main" id="{4C4343AC-DBAF-1D91-6E97-8B3117740D23}"/>
              </a:ext>
            </a:extLst>
          </cdr:cNvPr>
          <cdr:cNvCxnSpPr/>
        </cdr:nvCxnSpPr>
        <cdr:spPr>
          <a:xfrm xmlns:a="http://schemas.openxmlformats.org/drawingml/2006/main" flipH="1">
            <a:off x="5784329" y="396453"/>
            <a:ext cx="3240360" cy="576064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0.20714</cdr:x>
      <cdr:y>0.23146</cdr:y>
    </cdr:from>
    <cdr:to>
      <cdr:x>0.29988</cdr:x>
      <cdr:y>0.80967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28564134-583F-9F74-142E-8765EBE679DC}"/>
            </a:ext>
          </a:extLst>
        </cdr:cNvPr>
        <cdr:cNvCxnSpPr/>
      </cdr:nvCxnSpPr>
      <cdr:spPr>
        <a:xfrm xmlns:a="http://schemas.openxmlformats.org/drawingml/2006/main">
          <a:off x="2090713" y="1095325"/>
          <a:ext cx="936104" cy="2736304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0.12363</cdr:x>
      <cdr:y>0.06856</cdr:y>
    </cdr:from>
    <cdr:to>
      <cdr:x>0.29988</cdr:x>
      <cdr:y>0.80967</cdr:y>
    </cdr:to>
    <cdr:grpSp>
      <cdr:nvGrpSpPr>
        <cdr:cNvPr id="15" name="Group 14">
          <a:extLst xmlns:a="http://schemas.openxmlformats.org/drawingml/2006/main">
            <a:ext uri="{FF2B5EF4-FFF2-40B4-BE49-F238E27FC236}">
              <a16:creationId xmlns:a16="http://schemas.microsoft.com/office/drawing/2014/main" id="{F62E5F69-12A5-B92E-B5E1-CC75D40C566F}"/>
            </a:ext>
          </a:extLst>
        </cdr:cNvPr>
        <cdr:cNvGrpSpPr/>
      </cdr:nvGrpSpPr>
      <cdr:grpSpPr>
        <a:xfrm xmlns:a="http://schemas.openxmlformats.org/drawingml/2006/main">
          <a:off x="1247838" y="324449"/>
          <a:ext cx="1778948" cy="3507182"/>
          <a:chOff x="1247825" y="324445"/>
          <a:chExt cx="1778992" cy="3507184"/>
        </a:xfrm>
      </cdr:grpSpPr>
      <cdr:cxnSp macro="">
        <cdr:nvCxnSpPr>
          <cdr:cNvPr id="3" name="Straight Connector 2">
            <a:extLst xmlns:a="http://schemas.openxmlformats.org/drawingml/2006/main">
              <a:ext uri="{FF2B5EF4-FFF2-40B4-BE49-F238E27FC236}">
                <a16:creationId xmlns:a16="http://schemas.microsoft.com/office/drawing/2014/main" id="{28564134-583F-9F74-142E-8765EBE679DC}"/>
              </a:ext>
            </a:extLst>
          </cdr:cNvPr>
          <cdr:cNvCxnSpPr/>
        </cdr:nvCxnSpPr>
        <cdr:spPr>
          <a:xfrm xmlns:a="http://schemas.openxmlformats.org/drawingml/2006/main">
            <a:off x="2090713" y="1095325"/>
            <a:ext cx="936104" cy="2736304"/>
          </a:xfrm>
          <a:prstGeom xmlns:a="http://schemas.openxmlformats.org/drawingml/2006/main" prst="line">
            <a:avLst/>
          </a:prstGeom>
          <a:ln xmlns:a="http://schemas.openxmlformats.org/drawingml/2006/main" w="28575"/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>
            <a:extLst xmlns:a="http://schemas.openxmlformats.org/drawingml/2006/main">
              <a:ext uri="{FF2B5EF4-FFF2-40B4-BE49-F238E27FC236}">
                <a16:creationId xmlns:a16="http://schemas.microsoft.com/office/drawing/2014/main" id="{28564134-583F-9F74-142E-8765EBE679DC}"/>
              </a:ext>
            </a:extLst>
          </cdr:cNvPr>
          <cdr:cNvCxnSpPr/>
        </cdr:nvCxnSpPr>
        <cdr:spPr>
          <a:xfrm xmlns:a="http://schemas.openxmlformats.org/drawingml/2006/main">
            <a:off x="1247825" y="324445"/>
            <a:ext cx="864096" cy="792088"/>
          </a:xfrm>
          <a:prstGeom xmlns:a="http://schemas.openxmlformats.org/drawingml/2006/main" prst="line">
            <a:avLst/>
          </a:prstGeom>
          <a:ln xmlns:a="http://schemas.openxmlformats.org/drawingml/2006/main" w="28575"/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0.57308</cdr:x>
      <cdr:y>0.08378</cdr:y>
    </cdr:from>
    <cdr:to>
      <cdr:x>0.89412</cdr:x>
      <cdr:y>0.79347</cdr:y>
    </cdr:to>
    <cdr:grpSp>
      <cdr:nvGrpSpPr>
        <cdr:cNvPr id="16" name="Group 15">
          <a:extLst xmlns:a="http://schemas.openxmlformats.org/drawingml/2006/main">
            <a:ext uri="{FF2B5EF4-FFF2-40B4-BE49-F238E27FC236}">
              <a16:creationId xmlns:a16="http://schemas.microsoft.com/office/drawing/2014/main" id="{402BD47F-7C49-30A7-36F4-E2050F1D6668}"/>
            </a:ext>
          </a:extLst>
        </cdr:cNvPr>
        <cdr:cNvGrpSpPr/>
      </cdr:nvGrpSpPr>
      <cdr:grpSpPr>
        <a:xfrm xmlns:a="http://schemas.openxmlformats.org/drawingml/2006/main">
          <a:off x="5784283" y="396475"/>
          <a:ext cx="3240361" cy="3358492"/>
          <a:chOff x="5784329" y="396453"/>
          <a:chExt cx="3240360" cy="3358495"/>
        </a:xfrm>
      </cdr:grpSpPr>
      <cdr:cxnSp macro="">
        <cdr:nvCxnSpPr>
          <cdr:cNvPr id="7" name="Straight Connector 6">
            <a:extLst xmlns:a="http://schemas.openxmlformats.org/drawingml/2006/main">
              <a:ext uri="{FF2B5EF4-FFF2-40B4-BE49-F238E27FC236}">
                <a16:creationId xmlns:a16="http://schemas.microsoft.com/office/drawing/2014/main" id="{4C4343AC-DBAF-1D91-6E97-8B3117740D23}"/>
              </a:ext>
            </a:extLst>
          </cdr:cNvPr>
          <cdr:cNvCxnSpPr/>
        </cdr:nvCxnSpPr>
        <cdr:spPr>
          <a:xfrm xmlns:a="http://schemas.openxmlformats.org/drawingml/2006/main">
            <a:off x="5784329" y="977387"/>
            <a:ext cx="1584176" cy="2777561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8" name="Straight Connector 7">
            <a:extLst xmlns:a="http://schemas.openxmlformats.org/drawingml/2006/main">
              <a:ext uri="{FF2B5EF4-FFF2-40B4-BE49-F238E27FC236}">
                <a16:creationId xmlns:a16="http://schemas.microsoft.com/office/drawing/2014/main" id="{4C4343AC-DBAF-1D91-6E97-8B3117740D23}"/>
              </a:ext>
            </a:extLst>
          </cdr:cNvPr>
          <cdr:cNvCxnSpPr/>
        </cdr:nvCxnSpPr>
        <cdr:spPr>
          <a:xfrm xmlns:a="http://schemas.openxmlformats.org/drawingml/2006/main" flipH="1">
            <a:off x="5784329" y="396453"/>
            <a:ext cx="3240360" cy="576064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E814494-E3DA-C068-9828-C00BD83144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B0AB7FC-A8E2-3BCC-FAB4-7352414CB5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81C0491-2D5E-E479-C53A-8A128F6E1B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F0ACB67-FEC7-B0D7-7A07-8F2813DC21F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noProof="0"/>
              <a:t>Click to edit Master text styles</a:t>
            </a:r>
          </a:p>
          <a:p>
            <a:pPr lvl="1"/>
            <a:r>
              <a:rPr lang="en-US" altLang="nl-BE" noProof="0"/>
              <a:t>Second level</a:t>
            </a:r>
          </a:p>
          <a:p>
            <a:pPr lvl="2"/>
            <a:r>
              <a:rPr lang="en-US" altLang="nl-BE" noProof="0"/>
              <a:t>Third level</a:t>
            </a:r>
          </a:p>
          <a:p>
            <a:pPr lvl="3"/>
            <a:r>
              <a:rPr lang="en-US" altLang="nl-BE" noProof="0"/>
              <a:t>Fourth level</a:t>
            </a:r>
          </a:p>
          <a:p>
            <a:pPr lvl="4"/>
            <a:r>
              <a:rPr lang="en-US" altLang="nl-BE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E7044B0-C3EE-5E55-24BD-E6400A48FBB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D5A75AA4-9BF5-8F63-B2AF-F89F7866D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A9D163-0A7E-4673-BE46-5D0ED853D472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88CBD474-5FEA-4122-A505-ADC9BAABF6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31813"/>
            <a:ext cx="4735513" cy="2663825"/>
          </a:xfrm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BF9636D-8F5A-7212-C5D1-B90D7F1CA3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GB"/>
          </a:p>
        </p:txBody>
      </p:sp>
      <p:sp>
        <p:nvSpPr>
          <p:cNvPr id="4100" name="Header Placeholder 3">
            <a:extLst>
              <a:ext uri="{FF2B5EF4-FFF2-40B4-BE49-F238E27FC236}">
                <a16:creationId xmlns:a16="http://schemas.microsoft.com/office/drawing/2014/main" id="{5A94E341-1F6F-FD9A-A134-72FFFC861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GB">
                <a:solidFill>
                  <a:srgbClr val="000000"/>
                </a:solidFill>
                <a:latin typeface="Calibri" panose="020F0502020204030204" pitchFamily="34" charset="0"/>
              </a:rPr>
              <a:t>ANNEX 1</a:t>
            </a:r>
          </a:p>
        </p:txBody>
      </p:sp>
      <p:sp>
        <p:nvSpPr>
          <p:cNvPr id="4101" name="Date Placeholder 4">
            <a:extLst>
              <a:ext uri="{FF2B5EF4-FFF2-40B4-BE49-F238E27FC236}">
                <a16:creationId xmlns:a16="http://schemas.microsoft.com/office/drawing/2014/main" id="{8B4ED9E2-4B14-77AD-EC11-42AB82A69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GB">
                <a:solidFill>
                  <a:srgbClr val="000000"/>
                </a:solidFill>
                <a:latin typeface="Calibri" panose="020F0502020204030204" pitchFamily="34" charset="0"/>
              </a:rPr>
              <a:t>2015/AG/024</a:t>
            </a:r>
          </a:p>
        </p:txBody>
      </p:sp>
      <p:sp>
        <p:nvSpPr>
          <p:cNvPr id="4102" name="Slide Number Placeholder 5">
            <a:extLst>
              <a:ext uri="{FF2B5EF4-FFF2-40B4-BE49-F238E27FC236}">
                <a16:creationId xmlns:a16="http://schemas.microsoft.com/office/drawing/2014/main" id="{6A75EC59-4B9C-016A-985D-97B179B17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E06420-30C0-4AF0-BA4C-0C67C87E17F2}" type="slidenum">
              <a:rPr lang="en-US" altLang="en-GB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GB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of road failure on A140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FA78B-70D9-4685-A795-6A9043A7B8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42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9D163-0A7E-4673-BE46-5D0ED853D472}" type="slidenum">
              <a:rPr lang="en-US" altLang="nl-BE" smtClean="0"/>
              <a:pPr>
                <a:defRPr/>
              </a:pPr>
              <a:t>18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99521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9D163-0A7E-4673-BE46-5D0ED853D472}" type="slidenum">
              <a:rPr kumimoji="0" lang="en-US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56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9D163-0A7E-4673-BE46-5D0ED853D472}" type="slidenum">
              <a:rPr kumimoji="0" lang="en-US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029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 how do we know that we're not wasting our time with some of the things i've just mentioned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Changing Climates and temperatures</a:t>
            </a:r>
            <a:r>
              <a:rPr lang="en-GB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are very relevant the pavement design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During the construction work at </a:t>
            </a:r>
            <a:r>
              <a:rPr lang="en-GB" sz="16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scole</a:t>
            </a:r>
            <a:r>
              <a:rPr lang="en-GB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we placed thermocouples in the pavement as it was being built.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To see if  road temperature affect the pavement, or if they will in the future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And to look at How far temperatures penetrate below the surface?</a:t>
            </a:r>
          </a:p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0EF6B-90A9-41A5-B83A-33F6C759CC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575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9D163-0A7E-4673-BE46-5D0ED853D472}" type="slidenum">
              <a:rPr lang="en-US" altLang="nl-BE" smtClean="0"/>
              <a:pPr>
                <a:defRPr/>
              </a:pPr>
              <a:t>23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14167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9D163-0A7E-4673-BE46-5D0ED853D472}" type="slidenum">
              <a:rPr kumimoji="0" lang="en-US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31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9D163-0A7E-4673-BE46-5D0ED853D472}" type="slidenum">
              <a:rPr lang="en-US" altLang="nl-BE" smtClean="0"/>
              <a:pPr>
                <a:defRPr/>
              </a:pPr>
              <a:t>26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946508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40mm WGSMA</a:t>
            </a: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60mm SMA 14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80-100 AC 20 (slate waste bin/base)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9D163-0A7E-4673-BE46-5D0ED853D472}" type="slidenum">
              <a:rPr lang="en-US" altLang="nl-BE" smtClean="0"/>
              <a:pPr>
                <a:defRPr/>
              </a:pPr>
              <a:t>27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15314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references for each system?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9D163-0A7E-4673-BE46-5D0ED853D472}" type="slidenum">
              <a:rPr lang="en-US" altLang="nl-BE" smtClean="0"/>
              <a:pPr>
                <a:defRPr/>
              </a:pPr>
              <a:t>3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412062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dirty="0"/>
              <a:t>PIARC World Road</a:t>
            </a:r>
            <a:r>
              <a:rPr lang="en-GB" altLang="en-US" baseline="0" dirty="0"/>
              <a:t> Association </a:t>
            </a:r>
            <a:r>
              <a:rPr lang="en-GB" altLang="en-US" dirty="0"/>
              <a:t>review 2019 </a:t>
            </a:r>
          </a:p>
          <a:p>
            <a:r>
              <a:rPr lang="en-GB" altLang="en-US" dirty="0"/>
              <a:t>4 major categories: recycled asphalt, lower production temperatures, upgrading material at end of life</a:t>
            </a:r>
          </a:p>
          <a:p>
            <a:r>
              <a:rPr lang="en-GB" altLang="en-US" dirty="0"/>
              <a:t>Increasing use of recycled / secondary materials, Increasing polymer use. Increasing biofuels . Increasing warm-mix</a:t>
            </a:r>
          </a:p>
          <a:p>
            <a:r>
              <a:rPr lang="en-GB" altLang="en-US" dirty="0"/>
              <a:t>Biofuel reduction up to 60% CO2</a:t>
            </a:r>
          </a:p>
          <a:p>
            <a:r>
              <a:rPr lang="en-GB" altLang="en-US" dirty="0"/>
              <a:t>Rolling resistance</a:t>
            </a:r>
          </a:p>
          <a:p>
            <a:r>
              <a:rPr lang="en-GB" altLang="en-US" dirty="0"/>
              <a:t>Innovations are</a:t>
            </a:r>
            <a:r>
              <a:rPr lang="en-GB" altLang="en-US" baseline="0" dirty="0"/>
              <a:t> aligned in bitumen &amp; asphalt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CAE3A2-C2A1-4495-957E-2EF8B15EE3A5}" type="slidenum">
              <a:rPr lang="en-US" altLang="nl-BE" smtClean="0"/>
              <a:pPr>
                <a:defRPr/>
              </a:pPr>
              <a:t>4</a:t>
            </a:fld>
            <a:endParaRPr lang="en-US" alt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Possibility </a:t>
            </a:r>
            <a:r>
              <a:rPr lang="en-GB"/>
              <a:t>of maintenance every 10-12 years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92D55-224B-4D9F-AB53-6D032DDFA406}" type="slidenum">
              <a:rPr lang="en-US" altLang="nl-BE" smtClean="0"/>
              <a:pPr>
                <a:defRPr/>
              </a:pPr>
              <a:t>5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268397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Effect of calculation method / perspective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9D163-0A7E-4673-BE46-5D0ED853D472}" type="slidenum">
              <a:rPr lang="en-US" altLang="nl-BE" smtClean="0"/>
              <a:pPr>
                <a:defRPr/>
              </a:pPr>
              <a:t>8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858663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</a:t>
            </a:r>
            <a:r>
              <a:rPr lang="en-GB" baseline="0" dirty="0"/>
              <a:t> warm mix is not just about the temperature</a:t>
            </a:r>
          </a:p>
          <a:p>
            <a:r>
              <a:rPr lang="en-GB" baseline="0" dirty="0"/>
              <a:t>Now in SHW</a:t>
            </a:r>
          </a:p>
          <a:p>
            <a:r>
              <a:rPr lang="en-GB" baseline="0" dirty="0"/>
              <a:t>Now in BS 594987</a:t>
            </a:r>
            <a:endParaRPr lang="en-US" baseline="0" dirty="0"/>
          </a:p>
          <a:p>
            <a:r>
              <a:rPr lang="en-US" baseline="0" dirty="0"/>
              <a:t>Figures how warm mix increase in Europe. Much greater adoption in USA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D92D55-224B-4D9F-AB53-6D032DDFA406}" type="slidenum">
              <a:rPr lang="en-US" altLang="nl-BE" smtClean="0"/>
              <a:pPr>
                <a:defRPr/>
              </a:pPr>
              <a:t>9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22248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Climate</a:t>
            </a:r>
            <a:r>
              <a:rPr lang="en-GB" baseline="0" dirty="0"/>
              <a:t> is changing. But in what way? Less on global warming more on overall change.</a:t>
            </a:r>
          </a:p>
          <a:p>
            <a:r>
              <a:rPr lang="en-GB" baseline="0" dirty="0"/>
              <a:t>More flooding – pavements under water for days / weeks (Ian Walsh anecdote)</a:t>
            </a:r>
          </a:p>
          <a:p>
            <a:r>
              <a:rPr lang="en-GB" baseline="0" dirty="0"/>
              <a:t>Record low: -27C 1995</a:t>
            </a:r>
          </a:p>
          <a:p>
            <a:r>
              <a:rPr lang="en-GB" dirty="0"/>
              <a:t>Record high: 40.3C 2022</a:t>
            </a:r>
          </a:p>
          <a:p>
            <a:endParaRPr lang="en-GB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D92D55-224B-4D9F-AB53-6D032DDFA406}" type="slidenum">
              <a:rPr lang="en-US" altLang="nl-BE" smtClean="0"/>
              <a:pPr>
                <a:defRPr/>
              </a:pPr>
              <a:t>10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37232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FA78B-70D9-4685-A795-6A9043A7B8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9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FA78B-70D9-4685-A795-6A9043A7B8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3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247999" y="1376298"/>
            <a:ext cx="10093012" cy="473290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49314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1809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lvl1pPr>
            <a:lvl2pPr marL="630238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90000"/>
              <a:buFont typeface="Arial"/>
              <a:buChar char="–"/>
              <a:tabLst/>
              <a:defRPr/>
            </a:lvl2pPr>
            <a:lvl3pPr marL="1077913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lvl3pPr>
            <a:lvl4pPr marL="15271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/>
            </a:lvl4pPr>
            <a:lvl5pPr marL="1974850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»"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495510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89811" y="747695"/>
            <a:ext cx="451200" cy="5358461"/>
          </a:xfrm>
        </p:spPr>
        <p:txBody>
          <a:bodyPr vert="eaVert"/>
          <a:lstStyle>
            <a:lvl1pPr>
              <a:defRPr lang="en-US" sz="2800" b="1" i="0" kern="1200" spc="-120" baseline="0" dirty="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8000" y="747695"/>
            <a:ext cx="9287728" cy="5358461"/>
          </a:xfrm>
        </p:spPr>
        <p:txBody>
          <a:bodyPr vert="eaVert"/>
          <a:lstStyle>
            <a:lvl1pPr marL="1809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lvl1pPr>
            <a:lvl2pPr marL="630238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90000"/>
              <a:buFont typeface="Arial"/>
              <a:buChar char="–"/>
              <a:tabLst/>
              <a:defRPr/>
            </a:lvl2pPr>
            <a:lvl3pPr marL="1077913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lvl3pPr>
            <a:lvl4pPr marL="15271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/>
            </a:lvl4pPr>
            <a:lvl5pPr marL="1974850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»"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085500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46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97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82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4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737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035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CDB8D-493B-0D93-4838-4002E0B83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4803"/>
            <a:ext cx="2575082" cy="383197"/>
          </a:xfrm>
          <a:prstGeom prst="rect">
            <a:avLst/>
          </a:prstGeom>
        </p:spPr>
      </p:pic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DA72E14-9C26-AD72-8F3C-FA8940AA04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332" y="6406487"/>
            <a:ext cx="2867892" cy="4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7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51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1247999" y="1376298"/>
            <a:ext cx="10093012" cy="473290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284929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80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49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128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82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2969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3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65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71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002" y="4744079"/>
            <a:ext cx="10093009" cy="1362076"/>
          </a:xfrm>
        </p:spPr>
        <p:txBody>
          <a:bodyPr/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8001" y="3243893"/>
            <a:ext cx="10093011" cy="150018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50860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6611" y="1376298"/>
            <a:ext cx="4954400" cy="4729857"/>
          </a:xfrm>
        </p:spPr>
        <p:txBody>
          <a:bodyPr/>
          <a:lstStyle>
            <a:lvl1pPr marL="266700" marR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3000"/>
            </a:lvl1pPr>
            <a:lvl2pPr marL="715963" marR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 sz="2600"/>
            </a:lvl2pPr>
            <a:lvl3pPr marL="1165225" marR="0" indent="-268288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2200"/>
            </a:lvl3pPr>
            <a:lvl4pPr marL="1612900" marR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 sz="2000"/>
            </a:lvl4pPr>
            <a:lvl5pPr marL="2062163" marR="0" indent="-268288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»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8000" y="1376298"/>
            <a:ext cx="4954400" cy="4729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26443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8002" y="1376298"/>
            <a:ext cx="4954399" cy="639763"/>
          </a:xfrm>
        </p:spPr>
        <p:txBody>
          <a:bodyPr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6611" y="1376298"/>
            <a:ext cx="4954400" cy="639763"/>
          </a:xfrm>
        </p:spPr>
        <p:txBody>
          <a:bodyPr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386611" y="2016060"/>
            <a:ext cx="4954400" cy="4090094"/>
          </a:xfrm>
        </p:spPr>
        <p:txBody>
          <a:bodyPr/>
          <a:lstStyle>
            <a:lvl1pPr marL="1809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3000"/>
            </a:lvl1pPr>
            <a:lvl2pPr marL="630238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90000"/>
              <a:buFont typeface="Arial"/>
              <a:buChar char="–"/>
              <a:tabLst/>
              <a:defRPr sz="2600"/>
            </a:lvl2pPr>
            <a:lvl3pPr marL="1077913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2200"/>
            </a:lvl3pPr>
            <a:lvl4pPr marL="15271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 sz="2000"/>
            </a:lvl4pPr>
            <a:lvl5pPr marL="1974850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»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2"/>
          </p:nvPr>
        </p:nvSpPr>
        <p:spPr>
          <a:xfrm>
            <a:off x="1248000" y="2016060"/>
            <a:ext cx="4954400" cy="4090094"/>
          </a:xfrm>
        </p:spPr>
        <p:txBody>
          <a:bodyPr/>
          <a:lstStyle>
            <a:lvl1pPr marL="1809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3000"/>
            </a:lvl1pPr>
            <a:lvl2pPr marL="630238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90000"/>
              <a:buFont typeface="Arial"/>
              <a:buChar char="–"/>
              <a:tabLst/>
              <a:defRPr sz="2600"/>
            </a:lvl2pPr>
            <a:lvl3pPr marL="1077913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2200"/>
            </a:lvl3pPr>
            <a:lvl4pPr marL="15271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 sz="2000"/>
            </a:lvl4pPr>
            <a:lvl5pPr marL="1974850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»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248000" y="816702"/>
            <a:ext cx="10093011" cy="339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91275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809064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31073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000" y="814410"/>
            <a:ext cx="3287595" cy="93020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795" y="814410"/>
            <a:ext cx="6474216" cy="5291745"/>
          </a:xfrm>
        </p:spPr>
        <p:txBody>
          <a:bodyPr/>
          <a:lstStyle>
            <a:lvl1pPr marL="1809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3500"/>
            </a:lvl1pPr>
            <a:lvl2pPr marL="630238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90000"/>
              <a:buFont typeface="Arial"/>
              <a:buChar char="–"/>
              <a:tabLst/>
              <a:defRPr sz="3000"/>
            </a:lvl2pPr>
            <a:lvl3pPr marL="1077913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 sz="2600"/>
            </a:lvl3pPr>
            <a:lvl4pPr marL="1527175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–"/>
              <a:tabLst/>
              <a:defRPr sz="2200"/>
            </a:lvl4pPr>
            <a:lvl5pPr marL="1974850" marR="0" indent="-180975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»"/>
              <a:tabLst/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8000" y="1744617"/>
            <a:ext cx="3287595" cy="4361539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866653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905" y="4852189"/>
            <a:ext cx="7315200" cy="5151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6905" y="814410"/>
            <a:ext cx="7315200" cy="3788550"/>
          </a:xfrm>
        </p:spPr>
        <p:txBody>
          <a:bodyPr rtlCol="0">
            <a:noAutofit/>
          </a:bodyPr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6905" y="5367339"/>
            <a:ext cx="7315200" cy="738817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60541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J:\Europe BV\EUB\EUB_PPT_JPEGS\EUB142_PPT.jpg">
            <a:extLst>
              <a:ext uri="{FF2B5EF4-FFF2-40B4-BE49-F238E27FC236}">
                <a16:creationId xmlns:a16="http://schemas.microsoft.com/office/drawing/2014/main" id="{341ED7B9-E89C-8214-DFD1-AFF772E58D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06832-6B9B-83B4-A2E0-2B26AA450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815975"/>
            <a:ext cx="10093325" cy="339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ED40276-EED4-FBA7-EB01-DE3B3DB8EA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47775" y="1376363"/>
            <a:ext cx="10093325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1029" name="Text Placeholder 4">
            <a:extLst>
              <a:ext uri="{FF2B5EF4-FFF2-40B4-BE49-F238E27FC236}">
                <a16:creationId xmlns:a16="http://schemas.microsoft.com/office/drawing/2014/main" id="{1A14A6BE-81D9-B502-B048-50BFA920B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47775" y="6413500"/>
            <a:ext cx="157163" cy="1539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E82E8F66-1230-4DFB-B904-82F5139CB374}" type="slidenum">
              <a:rPr lang="en-US" altLang="en-GB" sz="1000" b="1" smtClean="0">
                <a:solidFill>
                  <a:srgbClr val="003399"/>
                </a:solidFill>
              </a:rPr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GB" sz="1000" b="1">
              <a:solidFill>
                <a:srgbClr val="003399"/>
              </a:solidFill>
            </a:endParaRPr>
          </a:p>
        </p:txBody>
      </p:sp>
      <p:pic>
        <p:nvPicPr>
          <p:cNvPr id="1030" name="Picture 2" descr="J:\Europe BV\EUB\EUB_PPT_JPEGS\logo.png">
            <a:extLst>
              <a:ext uri="{FF2B5EF4-FFF2-40B4-BE49-F238E27FC236}">
                <a16:creationId xmlns:a16="http://schemas.microsoft.com/office/drawing/2014/main" id="{9CEDCA2F-4270-DB87-86EB-90064C6FBC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5" y="6275388"/>
            <a:ext cx="23526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B085D-781C-FDDD-8F60-770EC33D6FF5}"/>
              </a:ext>
            </a:extLst>
          </p:cNvPr>
          <p:cNvSpPr txBox="1"/>
          <p:nvPr userDrawn="1"/>
        </p:nvSpPr>
        <p:spPr>
          <a:xfrm>
            <a:off x="9542463" y="198438"/>
            <a:ext cx="2360612" cy="1301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0" b="1" i="1" dirty="0">
                <a:solidFill>
                  <a:srgbClr val="003399"/>
                </a:solidFill>
                <a:latin typeface="+mn-lt"/>
              </a:rPr>
              <a:t>The European Bitumen </a:t>
            </a:r>
            <a:r>
              <a:rPr lang="en-GB" sz="850" i="1" dirty="0">
                <a:solidFill>
                  <a:srgbClr val="414141"/>
                </a:solidFill>
                <a:latin typeface="+mn-lt"/>
              </a:rPr>
              <a:t>Association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5B81D-25E1-F441-E9D8-F8B29AC8493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6875" y="5733256"/>
            <a:ext cx="658425" cy="9144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hf sldNum="0" hdr="0" ftr="0"/>
  <p:txStyles>
    <p:titleStyle>
      <a:lvl1pPr algn="ctr" defTabSz="496888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800" b="1" kern="1200" spc="-80">
          <a:solidFill>
            <a:srgbClr val="003399"/>
          </a:solidFill>
          <a:latin typeface="+mj-lt"/>
          <a:ea typeface="+mj-ea"/>
          <a:cs typeface="+mj-cs"/>
        </a:defRPr>
      </a:lvl1pPr>
      <a:lvl2pPr algn="ctr" defTabSz="496888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2pPr>
      <a:lvl3pPr algn="ctr" defTabSz="496888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3pPr>
      <a:lvl4pPr algn="ctr" defTabSz="496888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4pPr>
      <a:lvl5pPr algn="ctr" defTabSz="496888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5pPr>
      <a:lvl6pPr marL="457200" algn="ctr" defTabSz="496888" rtl="0" fontAlgn="base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6pPr>
      <a:lvl7pPr marL="914400" algn="ctr" defTabSz="496888" rtl="0" fontAlgn="base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7pPr>
      <a:lvl8pPr marL="1371600" algn="ctr" defTabSz="496888" rtl="0" fontAlgn="base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8pPr>
      <a:lvl9pPr marL="1828800" algn="ctr" defTabSz="496888" rtl="0" fontAlgn="base">
        <a:lnSpc>
          <a:spcPts val="2400"/>
        </a:lnSpc>
        <a:spcBef>
          <a:spcPct val="0"/>
        </a:spcBef>
        <a:spcAft>
          <a:spcPct val="0"/>
        </a:spcAft>
        <a:defRPr sz="2800" b="1">
          <a:solidFill>
            <a:srgbClr val="003399"/>
          </a:solidFill>
          <a:latin typeface="Arial" panose="020B0604020202020204" pitchFamily="34" charset="0"/>
        </a:defRPr>
      </a:lvl9pPr>
    </p:titleStyle>
    <p:bodyStyle>
      <a:lvl1pPr marL="180975" indent="-180975" algn="l" defTabSz="496888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panose="020B0604020202020204" pitchFamily="34" charset="0"/>
        <a:buChar char="•"/>
        <a:defRPr sz="2400" kern="1200">
          <a:solidFill>
            <a:srgbClr val="414141"/>
          </a:solidFill>
          <a:latin typeface="+mn-lt"/>
          <a:ea typeface="+mn-ea"/>
          <a:cs typeface="+mn-cs"/>
        </a:defRPr>
      </a:lvl1pPr>
      <a:lvl2pPr marL="449263" indent="-180975" algn="l" defTabSz="496888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Arial" panose="020B0604020202020204" pitchFamily="34" charset="0"/>
        <a:buChar char="–"/>
        <a:defRPr sz="2000" kern="1200">
          <a:solidFill>
            <a:srgbClr val="414141"/>
          </a:solidFill>
          <a:latin typeface="+mn-lt"/>
          <a:ea typeface="+mn-ea"/>
          <a:cs typeface="+mn-cs"/>
        </a:defRPr>
      </a:lvl2pPr>
      <a:lvl3pPr marL="715963" indent="-180975" algn="l" defTabSz="496888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panose="020B0604020202020204" pitchFamily="34" charset="0"/>
        <a:buChar char="•"/>
        <a:defRPr kern="1200">
          <a:solidFill>
            <a:srgbClr val="414141"/>
          </a:solidFill>
          <a:latin typeface="+mn-lt"/>
          <a:ea typeface="+mn-ea"/>
          <a:cs typeface="+mn-cs"/>
        </a:defRPr>
      </a:lvl3pPr>
      <a:lvl4pPr marL="982663" indent="-180975" algn="l" defTabSz="496888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panose="020B0604020202020204" pitchFamily="34" charset="0"/>
        <a:buChar char="–"/>
        <a:defRPr sz="1600" kern="1200">
          <a:solidFill>
            <a:srgbClr val="414141"/>
          </a:solidFill>
          <a:latin typeface="+mn-lt"/>
          <a:ea typeface="+mn-ea"/>
          <a:cs typeface="+mn-cs"/>
        </a:defRPr>
      </a:lvl4pPr>
      <a:lvl5pPr marL="1258888" indent="-180975" algn="l" defTabSz="484188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panose="020B0604020202020204" pitchFamily="34" charset="0"/>
        <a:buChar char="»"/>
        <a:defRPr sz="1600" kern="1200">
          <a:solidFill>
            <a:srgbClr val="41414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60B6-C0CD-408B-956E-9146B98005E1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979CEF-082A-44DA-B2D6-E3732D5BF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1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herlitzpbs/5186924145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0B6164-5368-52D4-F42E-9A6BF0FE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00" y="454025"/>
            <a:ext cx="2054225" cy="365125"/>
          </a:xfrm>
        </p:spPr>
        <p:txBody>
          <a:bodyPr/>
          <a:lstStyle/>
          <a:p>
            <a:pPr defTabSz="497754" eaLnBrk="1" fontAlgn="auto" hangingPunct="1">
              <a:spcAft>
                <a:spcPts val="0"/>
              </a:spcAft>
              <a:defRPr/>
            </a:pPr>
            <a:r>
              <a:rPr lang="en-GB" sz="2100" dirty="0"/>
              <a:t>EUROBITUME</a:t>
            </a:r>
          </a:p>
        </p:txBody>
      </p:sp>
      <p:sp>
        <p:nvSpPr>
          <p:cNvPr id="3075" name="Title 7">
            <a:extLst>
              <a:ext uri="{FF2B5EF4-FFF2-40B4-BE49-F238E27FC236}">
                <a16:creationId xmlns:a16="http://schemas.microsoft.com/office/drawing/2014/main" id="{2CDB4690-65C2-B2E9-94E1-166EC67A5F48}"/>
              </a:ext>
            </a:extLst>
          </p:cNvPr>
          <p:cNvSpPr txBox="1">
            <a:spLocks/>
          </p:cNvSpPr>
          <p:nvPr/>
        </p:nvSpPr>
        <p:spPr bwMode="auto">
          <a:xfrm>
            <a:off x="8547100" y="574675"/>
            <a:ext cx="20542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96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GB" altLang="en-GB" sz="700">
                <a:solidFill>
                  <a:srgbClr val="414141"/>
                </a:solidFill>
              </a:rPr>
              <a:t>THE EUROPEAN BITUMEN ASSOCIATION</a:t>
            </a:r>
          </a:p>
        </p:txBody>
      </p:sp>
      <p:sp>
        <p:nvSpPr>
          <p:cNvPr id="3076" name="Rectangle 8">
            <a:extLst>
              <a:ext uri="{FF2B5EF4-FFF2-40B4-BE49-F238E27FC236}">
                <a16:creationId xmlns:a16="http://schemas.microsoft.com/office/drawing/2014/main" id="{1E589AD0-C813-751E-CF8A-144048E9E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2997200"/>
            <a:ext cx="6400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96888">
              <a:spcBef>
                <a:spcPct val="20000"/>
              </a:spcBef>
              <a:buClr>
                <a:srgbClr val="003399"/>
              </a:buClr>
              <a:buFont typeface="Arial" panose="020B0604020202020204" pitchFamily="34" charset="0"/>
              <a:buChar char="•"/>
              <a:defRPr sz="2400">
                <a:solidFill>
                  <a:srgbClr val="414141"/>
                </a:solidFill>
                <a:latin typeface="Arial" panose="020B0604020202020204" pitchFamily="34" charset="0"/>
              </a:defRPr>
            </a:lvl1pPr>
            <a:lvl2pPr marL="449263" indent="-180975" defTabSz="496888">
              <a:spcBef>
                <a:spcPct val="20000"/>
              </a:spcBef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rgbClr val="414141"/>
                </a:solidFill>
                <a:latin typeface="Arial" panose="020B0604020202020204" pitchFamily="34" charset="0"/>
              </a:defRPr>
            </a:lvl2pPr>
            <a:lvl3pPr marL="715963" indent="-180975" defTabSz="496888">
              <a:spcBef>
                <a:spcPct val="20000"/>
              </a:spcBef>
              <a:buClr>
                <a:srgbClr val="003399"/>
              </a:buClr>
              <a:buFont typeface="Arial" panose="020B0604020202020204" pitchFamily="34" charset="0"/>
              <a:buChar char="•"/>
              <a:defRPr>
                <a:solidFill>
                  <a:srgbClr val="414141"/>
                </a:solidFill>
                <a:latin typeface="Arial" panose="020B0604020202020204" pitchFamily="34" charset="0"/>
              </a:defRPr>
            </a:lvl3pPr>
            <a:lvl4pPr marL="982663" indent="-180975" defTabSz="496888">
              <a:spcBef>
                <a:spcPct val="20000"/>
              </a:spcBef>
              <a:buClr>
                <a:srgbClr val="003399"/>
              </a:buClr>
              <a:buFont typeface="Arial" panose="020B0604020202020204" pitchFamily="34" charset="0"/>
              <a:buChar char="–"/>
              <a:defRPr sz="1600">
                <a:solidFill>
                  <a:srgbClr val="414141"/>
                </a:solidFill>
                <a:latin typeface="Arial" panose="020B0604020202020204" pitchFamily="34" charset="0"/>
              </a:defRPr>
            </a:lvl4pPr>
            <a:lvl5pPr marL="1258888" indent="-180975" defTabSz="484188">
              <a:spcBef>
                <a:spcPct val="20000"/>
              </a:spcBef>
              <a:buClr>
                <a:srgbClr val="003399"/>
              </a:buClr>
              <a:buFont typeface="Arial" panose="020B0604020202020204" pitchFamily="34" charset="0"/>
              <a:buChar char="»"/>
              <a:defRPr sz="1600">
                <a:solidFill>
                  <a:srgbClr val="414141"/>
                </a:solidFill>
                <a:latin typeface="Arial" panose="020B0604020202020204" pitchFamily="34" charset="0"/>
              </a:defRPr>
            </a:lvl5pPr>
            <a:lvl6pPr marL="1716088" indent="-180975" defTabSz="484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panose="020B0604020202020204" pitchFamily="34" charset="0"/>
              <a:buChar char="»"/>
              <a:defRPr sz="1600">
                <a:solidFill>
                  <a:srgbClr val="414141"/>
                </a:solidFill>
                <a:latin typeface="Arial" panose="020B0604020202020204" pitchFamily="34" charset="0"/>
              </a:defRPr>
            </a:lvl6pPr>
            <a:lvl7pPr marL="2173288" indent="-180975" defTabSz="484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panose="020B0604020202020204" pitchFamily="34" charset="0"/>
              <a:buChar char="»"/>
              <a:defRPr sz="1600">
                <a:solidFill>
                  <a:srgbClr val="414141"/>
                </a:solidFill>
                <a:latin typeface="Arial" panose="020B0604020202020204" pitchFamily="34" charset="0"/>
              </a:defRPr>
            </a:lvl7pPr>
            <a:lvl8pPr marL="2630488" indent="-180975" defTabSz="484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panose="020B0604020202020204" pitchFamily="34" charset="0"/>
              <a:buChar char="»"/>
              <a:defRPr sz="1600">
                <a:solidFill>
                  <a:srgbClr val="414141"/>
                </a:solidFill>
                <a:latin typeface="Arial" panose="020B0604020202020204" pitchFamily="34" charset="0"/>
              </a:defRPr>
            </a:lvl8pPr>
            <a:lvl9pPr marL="3087688" indent="-180975" defTabSz="484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panose="020B0604020202020204" pitchFamily="34" charset="0"/>
              <a:buChar char="»"/>
              <a:defRPr sz="1600">
                <a:solidFill>
                  <a:srgbClr val="41414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nl-BE" sz="3200" b="1" dirty="0"/>
              <a:t>Binder Innovations</a:t>
            </a:r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Change</a:t>
            </a:r>
            <a:endParaRPr lang="en-US" dirty="0"/>
          </a:p>
        </p:txBody>
      </p:sp>
      <p:pic>
        <p:nvPicPr>
          <p:cNvPr id="4" name="Content Placeholder 3" descr="Bettws Flood 2007 © Neil Summers :: Geograph Britain and ..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08" y="1256247"/>
            <a:ext cx="3665355" cy="2749016"/>
          </a:xfr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7FF13F9-42B1-4650-A07D-AD21DB33C0A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85" y="1182183"/>
            <a:ext cx="3905106" cy="25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eat waves and climate change - SciLin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52" y="4268651"/>
            <a:ext cx="5409863" cy="22548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0836" y="35829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2007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35531" y="325710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42288" y="61541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26118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473F5-D4CA-ED58-9C4B-497B197A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Susceptibility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EAED949-5D53-646C-F2A3-36798707A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96384"/>
              </p:ext>
            </p:extLst>
          </p:nvPr>
        </p:nvGraphicFramePr>
        <p:xfrm>
          <a:off x="1247775" y="1376363"/>
          <a:ext cx="10093325" cy="473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BE7088C-DE0A-EC25-76F4-2AE22AFB6385}"/>
              </a:ext>
            </a:extLst>
          </p:cNvPr>
          <p:cNvGrpSpPr/>
          <p:nvPr/>
        </p:nvGrpSpPr>
        <p:grpSpPr>
          <a:xfrm>
            <a:off x="2495609" y="2420888"/>
            <a:ext cx="7200782" cy="2777551"/>
            <a:chOff x="1247825" y="1003268"/>
            <a:chExt cx="7200800" cy="277756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F833EF-5E96-25F6-C94D-BF0E55E1C90E}"/>
                </a:ext>
              </a:extLst>
            </p:cNvPr>
            <p:cNvCxnSpPr/>
            <p:nvPr/>
          </p:nvCxnSpPr>
          <p:spPr>
            <a:xfrm>
              <a:off x="5712321" y="1003268"/>
              <a:ext cx="1584176" cy="277756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71B04DF-F1CB-1266-5AE0-5BD4D3FDEF3B}"/>
                </a:ext>
              </a:extLst>
            </p:cNvPr>
            <p:cNvCxnSpPr/>
            <p:nvPr/>
          </p:nvCxnSpPr>
          <p:spPr>
            <a:xfrm>
              <a:off x="2039913" y="1044525"/>
              <a:ext cx="936104" cy="2736304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84A93D-099D-1DE8-F99E-84DDBDE665C4}"/>
                </a:ext>
              </a:extLst>
            </p:cNvPr>
            <p:cNvGrpSpPr/>
            <p:nvPr/>
          </p:nvGrpSpPr>
          <p:grpSpPr>
            <a:xfrm>
              <a:off x="1247825" y="1580784"/>
              <a:ext cx="1368152" cy="1820581"/>
              <a:chOff x="1247825" y="1580784"/>
              <a:chExt cx="1368152" cy="1820581"/>
            </a:xfrm>
          </p:grpSpPr>
          <p:sp>
            <p:nvSpPr>
              <p:cNvPr id="14" name="Left Arrow 28">
                <a:extLst>
                  <a:ext uri="{FF2B5EF4-FFF2-40B4-BE49-F238E27FC236}">
                    <a16:creationId xmlns:a16="http://schemas.microsoft.com/office/drawing/2014/main" id="{398C4CFD-DF55-E05D-DE90-788507FED5FD}"/>
                  </a:ext>
                </a:extLst>
              </p:cNvPr>
              <p:cNvSpPr/>
              <p:nvPr/>
            </p:nvSpPr>
            <p:spPr>
              <a:xfrm>
                <a:off x="1247825" y="1580784"/>
                <a:ext cx="1008112" cy="484632"/>
              </a:xfrm>
              <a:prstGeom prst="leftArrow">
                <a:avLst/>
              </a:prstGeom>
              <a:gradFill>
                <a:gsLst>
                  <a:gs pos="0">
                    <a:srgbClr val="0070C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200" dirty="0">
                    <a:solidFill>
                      <a:schemeClr val="tx1"/>
                    </a:solidFill>
                  </a:rPr>
                  <a:t>Glassy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Left Arrow 29">
                <a:extLst>
                  <a:ext uri="{FF2B5EF4-FFF2-40B4-BE49-F238E27FC236}">
                    <a16:creationId xmlns:a16="http://schemas.microsoft.com/office/drawing/2014/main" id="{D961A90F-B97D-7F7F-E3C9-A5CF2064AC79}"/>
                  </a:ext>
                </a:extLst>
              </p:cNvPr>
              <p:cNvSpPr/>
              <p:nvPr/>
            </p:nvSpPr>
            <p:spPr>
              <a:xfrm>
                <a:off x="1247825" y="2268661"/>
                <a:ext cx="1224136" cy="484632"/>
              </a:xfrm>
              <a:prstGeom prst="leftArrow">
                <a:avLst/>
              </a:prstGeom>
              <a:gradFill>
                <a:gsLst>
                  <a:gs pos="0">
                    <a:srgbClr val="2471D3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200" dirty="0">
                    <a:solidFill>
                      <a:schemeClr val="tx1"/>
                    </a:solidFill>
                  </a:rPr>
                  <a:t>Brittle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Left Arrow 30">
                <a:extLst>
                  <a:ext uri="{FF2B5EF4-FFF2-40B4-BE49-F238E27FC236}">
                    <a16:creationId xmlns:a16="http://schemas.microsoft.com/office/drawing/2014/main" id="{20EEB2DF-281A-3DE9-CD63-3845F19D23B4}"/>
                  </a:ext>
                </a:extLst>
              </p:cNvPr>
              <p:cNvSpPr/>
              <p:nvPr/>
            </p:nvSpPr>
            <p:spPr>
              <a:xfrm>
                <a:off x="1247825" y="2916733"/>
                <a:ext cx="1368152" cy="484632"/>
              </a:xfrm>
              <a:prstGeom prst="leftArrow">
                <a:avLst/>
              </a:prstGeom>
              <a:gradFill>
                <a:gsLst>
                  <a:gs pos="0">
                    <a:srgbClr val="2471D3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200" dirty="0">
                    <a:solidFill>
                      <a:schemeClr val="tx1"/>
                    </a:solidFill>
                  </a:rPr>
                  <a:t>Fretting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6D8B5E-5129-34F2-5DEC-237EA91F4130}"/>
                </a:ext>
              </a:extLst>
            </p:cNvPr>
            <p:cNvGrpSpPr/>
            <p:nvPr/>
          </p:nvGrpSpPr>
          <p:grpSpPr>
            <a:xfrm>
              <a:off x="6360393" y="1580784"/>
              <a:ext cx="2088232" cy="1820581"/>
              <a:chOff x="6360393" y="1580784"/>
              <a:chExt cx="2088232" cy="1820581"/>
            </a:xfrm>
          </p:grpSpPr>
          <p:sp>
            <p:nvSpPr>
              <p:cNvPr id="11" name="Left Arrow 28">
                <a:extLst>
                  <a:ext uri="{FF2B5EF4-FFF2-40B4-BE49-F238E27FC236}">
                    <a16:creationId xmlns:a16="http://schemas.microsoft.com/office/drawing/2014/main" id="{0AE4AB1E-4B39-E7BA-2D6E-A3A8692393A1}"/>
                  </a:ext>
                </a:extLst>
              </p:cNvPr>
              <p:cNvSpPr/>
              <p:nvPr/>
            </p:nvSpPr>
            <p:spPr>
              <a:xfrm flipH="1">
                <a:off x="6360393" y="1580784"/>
                <a:ext cx="2088232" cy="484632"/>
              </a:xfrm>
              <a:prstGeom prst="lef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200" dirty="0">
                    <a:solidFill>
                      <a:schemeClr val="tx1"/>
                    </a:solidFill>
                  </a:rPr>
                  <a:t>Soft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Left Arrow 29">
                <a:extLst>
                  <a:ext uri="{FF2B5EF4-FFF2-40B4-BE49-F238E27FC236}">
                    <a16:creationId xmlns:a16="http://schemas.microsoft.com/office/drawing/2014/main" id="{CF26224C-74FD-5B68-E614-17DBF1CF2F31}"/>
                  </a:ext>
                </a:extLst>
              </p:cNvPr>
              <p:cNvSpPr/>
              <p:nvPr/>
            </p:nvSpPr>
            <p:spPr>
              <a:xfrm flipH="1">
                <a:off x="6720433" y="2268661"/>
                <a:ext cx="1728192" cy="484632"/>
              </a:xfrm>
              <a:prstGeom prst="lef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200" dirty="0">
                    <a:solidFill>
                      <a:schemeClr val="tx1"/>
                    </a:solidFill>
                  </a:rPr>
                  <a:t>Viscous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Left Arrow 30">
                <a:extLst>
                  <a:ext uri="{FF2B5EF4-FFF2-40B4-BE49-F238E27FC236}">
                    <a16:creationId xmlns:a16="http://schemas.microsoft.com/office/drawing/2014/main" id="{C8B3083C-FE1A-ADAE-C9DA-0B96E15A18CD}"/>
                  </a:ext>
                </a:extLst>
              </p:cNvPr>
              <p:cNvSpPr/>
              <p:nvPr/>
            </p:nvSpPr>
            <p:spPr>
              <a:xfrm flipH="1">
                <a:off x="7080473" y="2916733"/>
                <a:ext cx="1368152" cy="484632"/>
              </a:xfrm>
              <a:prstGeom prst="lef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200" dirty="0">
                    <a:solidFill>
                      <a:schemeClr val="tx1"/>
                    </a:solidFill>
                  </a:rPr>
                  <a:t>Rutting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38007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7711-9970-53AD-2181-AFA20ADD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Susceptibility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7DB1A5-E0D7-8BAB-8244-B4DD52233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654574"/>
              </p:ext>
            </p:extLst>
          </p:nvPr>
        </p:nvGraphicFramePr>
        <p:xfrm>
          <a:off x="1247775" y="1376363"/>
          <a:ext cx="10093325" cy="473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EFBB530-E198-2267-E013-D5F3AAEE056C}"/>
              </a:ext>
            </a:extLst>
          </p:cNvPr>
          <p:cNvGrpSpPr/>
          <p:nvPr/>
        </p:nvGrpSpPr>
        <p:grpSpPr>
          <a:xfrm>
            <a:off x="2495600" y="2996952"/>
            <a:ext cx="1368152" cy="1820581"/>
            <a:chOff x="1247825" y="1580784"/>
            <a:chExt cx="1368152" cy="1820581"/>
          </a:xfrm>
        </p:grpSpPr>
        <p:sp>
          <p:nvSpPr>
            <p:cNvPr id="9" name="Left Arrow 28">
              <a:extLst>
                <a:ext uri="{FF2B5EF4-FFF2-40B4-BE49-F238E27FC236}">
                  <a16:creationId xmlns:a16="http://schemas.microsoft.com/office/drawing/2014/main" id="{697BED9E-D66F-87B8-B27B-9995D8F285A3}"/>
                </a:ext>
              </a:extLst>
            </p:cNvPr>
            <p:cNvSpPr/>
            <p:nvPr/>
          </p:nvSpPr>
          <p:spPr>
            <a:xfrm>
              <a:off x="1247825" y="1580784"/>
              <a:ext cx="1008112" cy="484632"/>
            </a:xfrm>
            <a:prstGeom prst="leftArrow">
              <a:avLst/>
            </a:prstGeom>
            <a:gradFill>
              <a:gsLst>
                <a:gs pos="0">
                  <a:srgbClr val="0070C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Glassy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Left Arrow 29">
              <a:extLst>
                <a:ext uri="{FF2B5EF4-FFF2-40B4-BE49-F238E27FC236}">
                  <a16:creationId xmlns:a16="http://schemas.microsoft.com/office/drawing/2014/main" id="{E07CDC2A-7367-1E20-38EE-7E04C8754A6D}"/>
                </a:ext>
              </a:extLst>
            </p:cNvPr>
            <p:cNvSpPr/>
            <p:nvPr/>
          </p:nvSpPr>
          <p:spPr>
            <a:xfrm>
              <a:off x="1247825" y="2268661"/>
              <a:ext cx="1224136" cy="484632"/>
            </a:xfrm>
            <a:prstGeom prst="leftArrow">
              <a:avLst/>
            </a:prstGeom>
            <a:gradFill>
              <a:gsLst>
                <a:gs pos="0">
                  <a:srgbClr val="2471D3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Brittle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Left Arrow 30">
              <a:extLst>
                <a:ext uri="{FF2B5EF4-FFF2-40B4-BE49-F238E27FC236}">
                  <a16:creationId xmlns:a16="http://schemas.microsoft.com/office/drawing/2014/main" id="{C51AC907-D4AF-CEDE-7832-BDB323C42E7B}"/>
                </a:ext>
              </a:extLst>
            </p:cNvPr>
            <p:cNvSpPr/>
            <p:nvPr/>
          </p:nvSpPr>
          <p:spPr>
            <a:xfrm>
              <a:off x="1247825" y="2916733"/>
              <a:ext cx="1368152" cy="484632"/>
            </a:xfrm>
            <a:prstGeom prst="leftArrow">
              <a:avLst/>
            </a:prstGeom>
            <a:gradFill>
              <a:gsLst>
                <a:gs pos="0">
                  <a:srgbClr val="2471D3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Fretting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218CBA-3B9D-CBED-891F-A782F0F54965}"/>
              </a:ext>
            </a:extLst>
          </p:cNvPr>
          <p:cNvGrpSpPr/>
          <p:nvPr/>
        </p:nvGrpSpPr>
        <p:grpSpPr>
          <a:xfrm>
            <a:off x="8472266" y="2996952"/>
            <a:ext cx="1368152" cy="1820581"/>
            <a:chOff x="7080473" y="1580784"/>
            <a:chExt cx="1368152" cy="1820581"/>
          </a:xfrm>
        </p:grpSpPr>
        <p:sp>
          <p:nvSpPr>
            <p:cNvPr id="13" name="Left Arrow 28">
              <a:extLst>
                <a:ext uri="{FF2B5EF4-FFF2-40B4-BE49-F238E27FC236}">
                  <a16:creationId xmlns:a16="http://schemas.microsoft.com/office/drawing/2014/main" id="{DC220A49-97B1-9B73-19F2-CDEEA19E8C3C}"/>
                </a:ext>
              </a:extLst>
            </p:cNvPr>
            <p:cNvSpPr/>
            <p:nvPr/>
          </p:nvSpPr>
          <p:spPr>
            <a:xfrm flipH="1">
              <a:off x="7080473" y="1580784"/>
              <a:ext cx="1008112" cy="484632"/>
            </a:xfrm>
            <a:prstGeom prst="lef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Soft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Left Arrow 29">
              <a:extLst>
                <a:ext uri="{FF2B5EF4-FFF2-40B4-BE49-F238E27FC236}">
                  <a16:creationId xmlns:a16="http://schemas.microsoft.com/office/drawing/2014/main" id="{975021A8-5135-E9D8-3DF2-983AD59B32BA}"/>
                </a:ext>
              </a:extLst>
            </p:cNvPr>
            <p:cNvSpPr/>
            <p:nvPr/>
          </p:nvSpPr>
          <p:spPr>
            <a:xfrm flipH="1">
              <a:off x="7080473" y="2268661"/>
              <a:ext cx="1224136" cy="484632"/>
            </a:xfrm>
            <a:prstGeom prst="lef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Viscous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Left Arrow 30">
              <a:extLst>
                <a:ext uri="{FF2B5EF4-FFF2-40B4-BE49-F238E27FC236}">
                  <a16:creationId xmlns:a16="http://schemas.microsoft.com/office/drawing/2014/main" id="{0D8B3347-0878-7EB1-D9BD-14E07037F855}"/>
                </a:ext>
              </a:extLst>
            </p:cNvPr>
            <p:cNvSpPr/>
            <p:nvPr/>
          </p:nvSpPr>
          <p:spPr>
            <a:xfrm flipH="1">
              <a:off x="7080473" y="2916733"/>
              <a:ext cx="1368152" cy="484632"/>
            </a:xfrm>
            <a:prstGeom prst="lef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Rutting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671721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cracks on the side&#10;&#10;Description automatically generated">
            <a:extLst>
              <a:ext uri="{FF2B5EF4-FFF2-40B4-BE49-F238E27FC236}">
                <a16:creationId xmlns:a16="http://schemas.microsoft.com/office/drawing/2014/main" id="{9F1D5846-E37D-AB66-5E3C-C3DE51D04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5367" y="-209159"/>
            <a:ext cx="6029567" cy="68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74F1D-C429-D72E-40E3-D1FA5D49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3" y="701108"/>
            <a:ext cx="8135713" cy="46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a fence&#10;&#10;Description automatically generated">
            <a:extLst>
              <a:ext uri="{FF2B5EF4-FFF2-40B4-BE49-F238E27FC236}">
                <a16:creationId xmlns:a16="http://schemas.microsoft.com/office/drawing/2014/main" id="{D3792333-555C-8B0C-6C1A-2D1948181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548680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3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220382-9103-723F-94EB-3C780C81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19" y="390015"/>
            <a:ext cx="7353937" cy="55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2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ad with cracks&#10;&#10;Description automatically generated">
            <a:extLst>
              <a:ext uri="{FF2B5EF4-FFF2-40B4-BE49-F238E27FC236}">
                <a16:creationId xmlns:a16="http://schemas.microsoft.com/office/drawing/2014/main" id="{2323A674-3434-1FD5-79C0-94FFEB1AF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24" y="638978"/>
            <a:ext cx="6815769" cy="51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6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ack in the pavement next to keys and keychain&#10;&#10;Description automatically generated">
            <a:extLst>
              <a:ext uri="{FF2B5EF4-FFF2-40B4-BE49-F238E27FC236}">
                <a16:creationId xmlns:a16="http://schemas.microsoft.com/office/drawing/2014/main" id="{136E050A-E78C-9B28-724E-CD53E1323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548680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9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cones on the side&#10;&#10;Description automatically generated">
            <a:extLst>
              <a:ext uri="{FF2B5EF4-FFF2-40B4-BE49-F238E27FC236}">
                <a16:creationId xmlns:a16="http://schemas.microsoft.com/office/drawing/2014/main" id="{8A4E55A9-D285-BE66-68D3-C74C893D3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76672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7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2657-9677-010A-0C4D-36939E7E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Innovation, Quality &amp; Cost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2C9F66-D0E3-45C5-0EC8-A6C09B849EA0}"/>
              </a:ext>
            </a:extLst>
          </p:cNvPr>
          <p:cNvGrpSpPr/>
          <p:nvPr/>
        </p:nvGrpSpPr>
        <p:grpSpPr>
          <a:xfrm>
            <a:off x="1343472" y="1337968"/>
            <a:ext cx="7413768" cy="2883120"/>
            <a:chOff x="1343472" y="1337968"/>
            <a:chExt cx="7413768" cy="28831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A71CAE-6338-B8B1-C20B-D18A1E56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472" y="1337968"/>
              <a:ext cx="2066236" cy="2883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B2E755-A4C5-1910-A1C3-68DCF5CF3A3D}"/>
                </a:ext>
              </a:extLst>
            </p:cNvPr>
            <p:cNvSpPr txBox="1"/>
            <p:nvPr/>
          </p:nvSpPr>
          <p:spPr>
            <a:xfrm>
              <a:off x="3716680" y="1468444"/>
              <a:ext cx="5040560" cy="923330"/>
            </a:xfrm>
            <a:custGeom>
              <a:avLst/>
              <a:gdLst>
                <a:gd name="connsiteX0" fmla="*/ 0 w 5040560"/>
                <a:gd name="connsiteY0" fmla="*/ 0 h 923330"/>
                <a:gd name="connsiteX1" fmla="*/ 459251 w 5040560"/>
                <a:gd name="connsiteY1" fmla="*/ 0 h 923330"/>
                <a:gd name="connsiteX2" fmla="*/ 868096 w 5040560"/>
                <a:gd name="connsiteY2" fmla="*/ 0 h 923330"/>
                <a:gd name="connsiteX3" fmla="*/ 1377753 w 5040560"/>
                <a:gd name="connsiteY3" fmla="*/ 0 h 923330"/>
                <a:gd name="connsiteX4" fmla="*/ 1988221 w 5040560"/>
                <a:gd name="connsiteY4" fmla="*/ 0 h 923330"/>
                <a:gd name="connsiteX5" fmla="*/ 2497878 w 5040560"/>
                <a:gd name="connsiteY5" fmla="*/ 0 h 923330"/>
                <a:gd name="connsiteX6" fmla="*/ 3057940 w 5040560"/>
                <a:gd name="connsiteY6" fmla="*/ 0 h 923330"/>
                <a:gd name="connsiteX7" fmla="*/ 3668408 w 5040560"/>
                <a:gd name="connsiteY7" fmla="*/ 0 h 923330"/>
                <a:gd name="connsiteX8" fmla="*/ 4329281 w 5040560"/>
                <a:gd name="connsiteY8" fmla="*/ 0 h 923330"/>
                <a:gd name="connsiteX9" fmla="*/ 5040560 w 5040560"/>
                <a:gd name="connsiteY9" fmla="*/ 0 h 923330"/>
                <a:gd name="connsiteX10" fmla="*/ 5040560 w 5040560"/>
                <a:gd name="connsiteY10" fmla="*/ 433965 h 923330"/>
                <a:gd name="connsiteX11" fmla="*/ 5040560 w 5040560"/>
                <a:gd name="connsiteY11" fmla="*/ 923330 h 923330"/>
                <a:gd name="connsiteX12" fmla="*/ 4379687 w 5040560"/>
                <a:gd name="connsiteY12" fmla="*/ 923330 h 923330"/>
                <a:gd name="connsiteX13" fmla="*/ 3870030 w 5040560"/>
                <a:gd name="connsiteY13" fmla="*/ 923330 h 923330"/>
                <a:gd name="connsiteX14" fmla="*/ 3309968 w 5040560"/>
                <a:gd name="connsiteY14" fmla="*/ 923330 h 923330"/>
                <a:gd name="connsiteX15" fmla="*/ 2699500 w 5040560"/>
                <a:gd name="connsiteY15" fmla="*/ 923330 h 923330"/>
                <a:gd name="connsiteX16" fmla="*/ 2240249 w 5040560"/>
                <a:gd name="connsiteY16" fmla="*/ 923330 h 923330"/>
                <a:gd name="connsiteX17" fmla="*/ 1680187 w 5040560"/>
                <a:gd name="connsiteY17" fmla="*/ 923330 h 923330"/>
                <a:gd name="connsiteX18" fmla="*/ 1019313 w 5040560"/>
                <a:gd name="connsiteY18" fmla="*/ 923330 h 923330"/>
                <a:gd name="connsiteX19" fmla="*/ 509657 w 5040560"/>
                <a:gd name="connsiteY19" fmla="*/ 923330 h 923330"/>
                <a:gd name="connsiteX20" fmla="*/ 0 w 5040560"/>
                <a:gd name="connsiteY20" fmla="*/ 923330 h 923330"/>
                <a:gd name="connsiteX21" fmla="*/ 0 w 5040560"/>
                <a:gd name="connsiteY21" fmla="*/ 461665 h 923330"/>
                <a:gd name="connsiteX22" fmla="*/ 0 w 5040560"/>
                <a:gd name="connsiteY22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40560" h="923330" extrusionOk="0">
                  <a:moveTo>
                    <a:pt x="0" y="0"/>
                  </a:moveTo>
                  <a:cubicBezTo>
                    <a:pt x="120255" y="-11867"/>
                    <a:pt x="319171" y="2857"/>
                    <a:pt x="459251" y="0"/>
                  </a:cubicBezTo>
                  <a:cubicBezTo>
                    <a:pt x="599331" y="-2857"/>
                    <a:pt x="747519" y="19458"/>
                    <a:pt x="868096" y="0"/>
                  </a:cubicBezTo>
                  <a:cubicBezTo>
                    <a:pt x="988673" y="-19458"/>
                    <a:pt x="1269981" y="6760"/>
                    <a:pt x="1377753" y="0"/>
                  </a:cubicBezTo>
                  <a:cubicBezTo>
                    <a:pt x="1485525" y="-6760"/>
                    <a:pt x="1801654" y="70200"/>
                    <a:pt x="1988221" y="0"/>
                  </a:cubicBezTo>
                  <a:cubicBezTo>
                    <a:pt x="2174788" y="-70200"/>
                    <a:pt x="2255913" y="34812"/>
                    <a:pt x="2497878" y="0"/>
                  </a:cubicBezTo>
                  <a:cubicBezTo>
                    <a:pt x="2739843" y="-34812"/>
                    <a:pt x="2858516" y="29436"/>
                    <a:pt x="3057940" y="0"/>
                  </a:cubicBezTo>
                  <a:cubicBezTo>
                    <a:pt x="3257364" y="-29436"/>
                    <a:pt x="3485476" y="12036"/>
                    <a:pt x="3668408" y="0"/>
                  </a:cubicBezTo>
                  <a:cubicBezTo>
                    <a:pt x="3851340" y="-12036"/>
                    <a:pt x="4035063" y="27691"/>
                    <a:pt x="4329281" y="0"/>
                  </a:cubicBezTo>
                  <a:cubicBezTo>
                    <a:pt x="4623499" y="-27691"/>
                    <a:pt x="4877790" y="68302"/>
                    <a:pt x="5040560" y="0"/>
                  </a:cubicBezTo>
                  <a:cubicBezTo>
                    <a:pt x="5078239" y="133962"/>
                    <a:pt x="5019390" y="317906"/>
                    <a:pt x="5040560" y="433965"/>
                  </a:cubicBezTo>
                  <a:cubicBezTo>
                    <a:pt x="5061730" y="550024"/>
                    <a:pt x="5001062" y="679134"/>
                    <a:pt x="5040560" y="923330"/>
                  </a:cubicBezTo>
                  <a:cubicBezTo>
                    <a:pt x="4893168" y="957767"/>
                    <a:pt x="4582071" y="881471"/>
                    <a:pt x="4379687" y="923330"/>
                  </a:cubicBezTo>
                  <a:cubicBezTo>
                    <a:pt x="4177303" y="965189"/>
                    <a:pt x="4047464" y="914803"/>
                    <a:pt x="3870030" y="923330"/>
                  </a:cubicBezTo>
                  <a:cubicBezTo>
                    <a:pt x="3692596" y="931857"/>
                    <a:pt x="3575417" y="857678"/>
                    <a:pt x="3309968" y="923330"/>
                  </a:cubicBezTo>
                  <a:cubicBezTo>
                    <a:pt x="3044519" y="988982"/>
                    <a:pt x="2894485" y="852591"/>
                    <a:pt x="2699500" y="923330"/>
                  </a:cubicBezTo>
                  <a:cubicBezTo>
                    <a:pt x="2504515" y="994069"/>
                    <a:pt x="2444466" y="870646"/>
                    <a:pt x="2240249" y="923330"/>
                  </a:cubicBezTo>
                  <a:cubicBezTo>
                    <a:pt x="2036032" y="976014"/>
                    <a:pt x="1915488" y="912229"/>
                    <a:pt x="1680187" y="923330"/>
                  </a:cubicBezTo>
                  <a:cubicBezTo>
                    <a:pt x="1444886" y="934431"/>
                    <a:pt x="1260365" y="902552"/>
                    <a:pt x="1019313" y="923330"/>
                  </a:cubicBezTo>
                  <a:cubicBezTo>
                    <a:pt x="778261" y="944108"/>
                    <a:pt x="711318" y="895621"/>
                    <a:pt x="509657" y="923330"/>
                  </a:cubicBezTo>
                  <a:cubicBezTo>
                    <a:pt x="307996" y="951039"/>
                    <a:pt x="136313" y="890445"/>
                    <a:pt x="0" y="923330"/>
                  </a:cubicBezTo>
                  <a:cubicBezTo>
                    <a:pt x="-40031" y="711954"/>
                    <a:pt x="51286" y="568310"/>
                    <a:pt x="0" y="461665"/>
                  </a:cubicBezTo>
                  <a:cubicBezTo>
                    <a:pt x="-51286" y="355021"/>
                    <a:pt x="14834" y="99205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4617524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“Innovation is seeing what everyone has seen &amp; thinking what nobody has thought”</a:t>
              </a:r>
            </a:p>
            <a:p>
              <a:r>
                <a:rPr lang="en-GB" dirty="0" err="1"/>
                <a:t>Dr.</a:t>
              </a:r>
              <a:r>
                <a:rPr lang="en-GB" dirty="0"/>
                <a:t> Albert </a:t>
              </a:r>
              <a:r>
                <a:rPr lang="en-GB" dirty="0" err="1"/>
                <a:t>Szent-György</a:t>
              </a:r>
              <a:endParaRPr lang="en-GB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2E989A-50ED-0B57-EAB5-C20A04CE8E65}"/>
              </a:ext>
            </a:extLst>
          </p:cNvPr>
          <p:cNvGrpSpPr/>
          <p:nvPr/>
        </p:nvGrpSpPr>
        <p:grpSpPr>
          <a:xfrm>
            <a:off x="4295800" y="3158905"/>
            <a:ext cx="7045300" cy="2883120"/>
            <a:chOff x="4295800" y="3158905"/>
            <a:chExt cx="7045300" cy="28831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47B8C3-B4CA-F386-5D50-9A9B535D0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4864" y="3158905"/>
              <a:ext cx="2066236" cy="288312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1AEFAC-0BA0-BCA8-5B03-E13D16FB983D}"/>
                </a:ext>
              </a:extLst>
            </p:cNvPr>
            <p:cNvSpPr txBox="1"/>
            <p:nvPr/>
          </p:nvSpPr>
          <p:spPr>
            <a:xfrm>
              <a:off x="4295800" y="3789040"/>
              <a:ext cx="4824536" cy="923330"/>
            </a:xfrm>
            <a:custGeom>
              <a:avLst/>
              <a:gdLst>
                <a:gd name="connsiteX0" fmla="*/ 0 w 4824536"/>
                <a:gd name="connsiteY0" fmla="*/ 0 h 923330"/>
                <a:gd name="connsiteX1" fmla="*/ 632550 w 4824536"/>
                <a:gd name="connsiteY1" fmla="*/ 0 h 923330"/>
                <a:gd name="connsiteX2" fmla="*/ 1120364 w 4824536"/>
                <a:gd name="connsiteY2" fmla="*/ 0 h 923330"/>
                <a:gd name="connsiteX3" fmla="*/ 1752915 w 4824536"/>
                <a:gd name="connsiteY3" fmla="*/ 0 h 923330"/>
                <a:gd name="connsiteX4" fmla="*/ 2144238 w 4824536"/>
                <a:gd name="connsiteY4" fmla="*/ 0 h 923330"/>
                <a:gd name="connsiteX5" fmla="*/ 2728543 w 4824536"/>
                <a:gd name="connsiteY5" fmla="*/ 0 h 923330"/>
                <a:gd name="connsiteX6" fmla="*/ 3361093 w 4824536"/>
                <a:gd name="connsiteY6" fmla="*/ 0 h 923330"/>
                <a:gd name="connsiteX7" fmla="*/ 3848908 w 4824536"/>
                <a:gd name="connsiteY7" fmla="*/ 0 h 923330"/>
                <a:gd name="connsiteX8" fmla="*/ 4824536 w 4824536"/>
                <a:gd name="connsiteY8" fmla="*/ 0 h 923330"/>
                <a:gd name="connsiteX9" fmla="*/ 4824536 w 4824536"/>
                <a:gd name="connsiteY9" fmla="*/ 470898 h 923330"/>
                <a:gd name="connsiteX10" fmla="*/ 4824536 w 4824536"/>
                <a:gd name="connsiteY10" fmla="*/ 923330 h 923330"/>
                <a:gd name="connsiteX11" fmla="*/ 4336722 w 4824536"/>
                <a:gd name="connsiteY11" fmla="*/ 923330 h 923330"/>
                <a:gd name="connsiteX12" fmla="*/ 3848908 w 4824536"/>
                <a:gd name="connsiteY12" fmla="*/ 923330 h 923330"/>
                <a:gd name="connsiteX13" fmla="*/ 3457584 w 4824536"/>
                <a:gd name="connsiteY13" fmla="*/ 923330 h 923330"/>
                <a:gd name="connsiteX14" fmla="*/ 3018015 w 4824536"/>
                <a:gd name="connsiteY14" fmla="*/ 923330 h 923330"/>
                <a:gd name="connsiteX15" fmla="*/ 2481956 w 4824536"/>
                <a:gd name="connsiteY15" fmla="*/ 923330 h 923330"/>
                <a:gd name="connsiteX16" fmla="*/ 1897651 w 4824536"/>
                <a:gd name="connsiteY16" fmla="*/ 923330 h 923330"/>
                <a:gd name="connsiteX17" fmla="*/ 1409837 w 4824536"/>
                <a:gd name="connsiteY17" fmla="*/ 923330 h 923330"/>
                <a:gd name="connsiteX18" fmla="*/ 777286 w 4824536"/>
                <a:gd name="connsiteY18" fmla="*/ 923330 h 923330"/>
                <a:gd name="connsiteX19" fmla="*/ 0 w 4824536"/>
                <a:gd name="connsiteY19" fmla="*/ 923330 h 923330"/>
                <a:gd name="connsiteX20" fmla="*/ 0 w 4824536"/>
                <a:gd name="connsiteY20" fmla="*/ 452432 h 923330"/>
                <a:gd name="connsiteX21" fmla="*/ 0 w 4824536"/>
                <a:gd name="connsiteY21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4536" h="923330" extrusionOk="0">
                  <a:moveTo>
                    <a:pt x="0" y="0"/>
                  </a:moveTo>
                  <a:cubicBezTo>
                    <a:pt x="136728" y="-49896"/>
                    <a:pt x="491518" y="75380"/>
                    <a:pt x="632550" y="0"/>
                  </a:cubicBezTo>
                  <a:cubicBezTo>
                    <a:pt x="773582" y="-75380"/>
                    <a:pt x="929882" y="31449"/>
                    <a:pt x="1120364" y="0"/>
                  </a:cubicBezTo>
                  <a:cubicBezTo>
                    <a:pt x="1310846" y="-31449"/>
                    <a:pt x="1443451" y="62960"/>
                    <a:pt x="1752915" y="0"/>
                  </a:cubicBezTo>
                  <a:cubicBezTo>
                    <a:pt x="2062379" y="-62960"/>
                    <a:pt x="2007629" y="27075"/>
                    <a:pt x="2144238" y="0"/>
                  </a:cubicBezTo>
                  <a:cubicBezTo>
                    <a:pt x="2280847" y="-27075"/>
                    <a:pt x="2439110" y="27351"/>
                    <a:pt x="2728543" y="0"/>
                  </a:cubicBezTo>
                  <a:cubicBezTo>
                    <a:pt x="3017977" y="-27351"/>
                    <a:pt x="3226495" y="5795"/>
                    <a:pt x="3361093" y="0"/>
                  </a:cubicBezTo>
                  <a:cubicBezTo>
                    <a:pt x="3495691" y="-5795"/>
                    <a:pt x="3680729" y="15103"/>
                    <a:pt x="3848908" y="0"/>
                  </a:cubicBezTo>
                  <a:cubicBezTo>
                    <a:pt x="4017088" y="-15103"/>
                    <a:pt x="4508389" y="56445"/>
                    <a:pt x="4824536" y="0"/>
                  </a:cubicBezTo>
                  <a:cubicBezTo>
                    <a:pt x="4871050" y="197022"/>
                    <a:pt x="4785354" y="271139"/>
                    <a:pt x="4824536" y="470898"/>
                  </a:cubicBezTo>
                  <a:cubicBezTo>
                    <a:pt x="4863718" y="670657"/>
                    <a:pt x="4796654" y="706476"/>
                    <a:pt x="4824536" y="923330"/>
                  </a:cubicBezTo>
                  <a:cubicBezTo>
                    <a:pt x="4605384" y="942407"/>
                    <a:pt x="4454478" y="900758"/>
                    <a:pt x="4336722" y="923330"/>
                  </a:cubicBezTo>
                  <a:cubicBezTo>
                    <a:pt x="4218966" y="945902"/>
                    <a:pt x="4085260" y="869997"/>
                    <a:pt x="3848908" y="923330"/>
                  </a:cubicBezTo>
                  <a:cubicBezTo>
                    <a:pt x="3612556" y="976663"/>
                    <a:pt x="3611009" y="917854"/>
                    <a:pt x="3457584" y="923330"/>
                  </a:cubicBezTo>
                  <a:cubicBezTo>
                    <a:pt x="3304159" y="928806"/>
                    <a:pt x="3112007" y="911308"/>
                    <a:pt x="3018015" y="923330"/>
                  </a:cubicBezTo>
                  <a:cubicBezTo>
                    <a:pt x="2924023" y="935352"/>
                    <a:pt x="2632688" y="874292"/>
                    <a:pt x="2481956" y="923330"/>
                  </a:cubicBezTo>
                  <a:cubicBezTo>
                    <a:pt x="2331224" y="972368"/>
                    <a:pt x="2169449" y="921514"/>
                    <a:pt x="1897651" y="923330"/>
                  </a:cubicBezTo>
                  <a:cubicBezTo>
                    <a:pt x="1625854" y="925146"/>
                    <a:pt x="1519809" y="897152"/>
                    <a:pt x="1409837" y="923330"/>
                  </a:cubicBezTo>
                  <a:cubicBezTo>
                    <a:pt x="1299865" y="949508"/>
                    <a:pt x="963620" y="886457"/>
                    <a:pt x="777286" y="923330"/>
                  </a:cubicBezTo>
                  <a:cubicBezTo>
                    <a:pt x="590952" y="960203"/>
                    <a:pt x="361457" y="893917"/>
                    <a:pt x="0" y="923330"/>
                  </a:cubicBezTo>
                  <a:cubicBezTo>
                    <a:pt x="-43485" y="707406"/>
                    <a:pt x="56296" y="593595"/>
                    <a:pt x="0" y="452432"/>
                  </a:cubicBezTo>
                  <a:cubicBezTo>
                    <a:pt x="-56296" y="311269"/>
                    <a:pt x="29869" y="196176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28138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“The bitterness of poor quality remains long after the sweetness of low price is forgotten”</a:t>
              </a:r>
            </a:p>
            <a:p>
              <a:r>
                <a:rPr lang="en-GB" dirty="0"/>
                <a:t>Benjamin Franklin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6897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cars and a few other cars&#10;&#10;Description automatically generated with medium confidence">
            <a:extLst>
              <a:ext uri="{FF2B5EF4-FFF2-40B4-BE49-F238E27FC236}">
                <a16:creationId xmlns:a16="http://schemas.microsoft.com/office/drawing/2014/main" id="{95FCFFEC-9FC1-A96E-16A1-A1C30BAA4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60648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0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re tracks in the snow&#10;&#10;Description automatically generated">
            <a:extLst>
              <a:ext uri="{FF2B5EF4-FFF2-40B4-BE49-F238E27FC236}">
                <a16:creationId xmlns:a16="http://schemas.microsoft.com/office/drawing/2014/main" id="{60E6FB39-5AE6-8584-10DB-65439B029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332656"/>
            <a:ext cx="453650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7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9318" r="2512" b="12378"/>
          <a:stretch/>
        </p:blipFill>
        <p:spPr bwMode="auto">
          <a:xfrm rot="5400000">
            <a:off x="336716" y="1915477"/>
            <a:ext cx="633399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10800000">
            <a:off x="4727848" y="674158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4727848" y="1844825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10800000">
            <a:off x="4727848" y="3068961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rot="10800000">
            <a:off x="4727848" y="4725145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0016" y="54595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10mm SMA to PD6691 with PMB Binder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0016" y="170080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50/20 HRA binder course with PMB binder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0016" y="292494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Bituminous, Stress Absorbing Membrane Interlayer with a PMB binder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0016" y="436510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Continually Reinforced Concrete Pavement, 20mm Flint Gravel</a:t>
            </a:r>
          </a:p>
        </p:txBody>
      </p:sp>
      <p:sp>
        <p:nvSpPr>
          <p:cNvPr id="13" name="Right Arrow 12"/>
          <p:cNvSpPr/>
          <p:nvPr/>
        </p:nvSpPr>
        <p:spPr>
          <a:xfrm rot="9693698">
            <a:off x="4727849" y="6306769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0016" y="566124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Hydraulically  Bound Material, 20mm gravel (Probably CBM 4)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511824" y="260648"/>
            <a:ext cx="1008112" cy="2133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11824" y="910317"/>
            <a:ext cx="1008112" cy="28197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511824" y="1340768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511824" y="2420888"/>
            <a:ext cx="1008112" cy="50405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11824" y="3297898"/>
            <a:ext cx="1008112" cy="55037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11824" y="4077072"/>
            <a:ext cx="1008112" cy="69379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33" idx="1"/>
          </p:cNvCxnSpPr>
          <p:nvPr/>
        </p:nvCxnSpPr>
        <p:spPr>
          <a:xfrm flipV="1">
            <a:off x="4511824" y="5475748"/>
            <a:ext cx="1191830" cy="8022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69820" y="1046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Thermocouple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41729" y="114266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Thermocouple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62921" y="232837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Thermocouple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1254" y="385214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Thermocouple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03654" y="529108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Thermocouple</a:t>
            </a:r>
          </a:p>
        </p:txBody>
      </p:sp>
    </p:spTree>
    <p:extLst>
      <p:ext uri="{BB962C8B-B14F-4D97-AF65-F5344CB8AC3E}">
        <p14:creationId xmlns:p14="http://schemas.microsoft.com/office/powerpoint/2010/main" val="1205151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49098183-65B2-0FDE-7274-BFCDAF1F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04664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754D9-D721-1CFE-7D11-D12B8A9B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75" y="393818"/>
            <a:ext cx="10591250" cy="60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41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15D42-EC75-E53D-2F2B-7BD1FED0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435089"/>
            <a:ext cx="10447234" cy="59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6EB5CB1-C36A-20AC-D7B6-E943B0CEB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79276"/>
              </p:ext>
            </p:extLst>
          </p:nvPr>
        </p:nvGraphicFramePr>
        <p:xfrm>
          <a:off x="839416" y="260648"/>
          <a:ext cx="9297412" cy="607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78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5" name="Isosceles Triangle 105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9" name="Isosceles Triangle 105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0" name="Isosceles Triangle 105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40">
            <a:extLst>
              <a:ext uri="{FF2B5EF4-FFF2-40B4-BE49-F238E27FC236}">
                <a16:creationId xmlns:a16="http://schemas.microsoft.com/office/drawing/2014/main" id="{38A03BAF-71D6-4932-2FE2-E5E606662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/>
          <a:stretch/>
        </p:blipFill>
        <p:spPr bwMode="auto">
          <a:xfrm>
            <a:off x="925745" y="1131994"/>
            <a:ext cx="10282823" cy="4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4BBFF-D09D-B2F8-D53B-AAA31AC1B6B5}"/>
              </a:ext>
            </a:extLst>
          </p:cNvPr>
          <p:cNvSpPr txBox="1"/>
          <p:nvPr/>
        </p:nvSpPr>
        <p:spPr>
          <a:xfrm>
            <a:off x="3503712" y="480060"/>
            <a:ext cx="476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A470 </a:t>
            </a:r>
            <a:r>
              <a:rPr lang="en-GB" dirty="0" err="1"/>
              <a:t>Dolwyddelan</a:t>
            </a:r>
            <a:r>
              <a:rPr lang="en-GB" dirty="0"/>
              <a:t>, Wales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1860D8-F0C8-EC84-2508-8A0483DB0926}"/>
              </a:ext>
            </a:extLst>
          </p:cNvPr>
          <p:cNvCxnSpPr>
            <a:cxnSpLocks/>
          </p:cNvCxnSpPr>
          <p:nvPr/>
        </p:nvCxnSpPr>
        <p:spPr>
          <a:xfrm>
            <a:off x="1127448" y="2708920"/>
            <a:ext cx="933771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96FF54-F5FA-2972-5104-50B898AD96A0}"/>
              </a:ext>
            </a:extLst>
          </p:cNvPr>
          <p:cNvCxnSpPr>
            <a:cxnSpLocks/>
          </p:cNvCxnSpPr>
          <p:nvPr/>
        </p:nvCxnSpPr>
        <p:spPr>
          <a:xfrm>
            <a:off x="1127448" y="3830580"/>
            <a:ext cx="933771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7719CD-79C2-0C99-B6B8-CA32F92D71EE}"/>
              </a:ext>
            </a:extLst>
          </p:cNvPr>
          <p:cNvSpPr txBox="1"/>
          <p:nvPr/>
        </p:nvSpPr>
        <p:spPr>
          <a:xfrm>
            <a:off x="7328390" y="6014948"/>
            <a:ext cx="465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Courtesy of the Welsh Government</a:t>
            </a:r>
          </a:p>
        </p:txBody>
      </p:sp>
    </p:spTree>
    <p:extLst>
      <p:ext uri="{BB962C8B-B14F-4D97-AF65-F5344CB8AC3E}">
        <p14:creationId xmlns:p14="http://schemas.microsoft.com/office/powerpoint/2010/main" val="3744783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7711-9970-53AD-2181-AFA20ADD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Susceptibility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7DB1A5-E0D7-8BAB-8244-B4DD52233F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7775" y="1376363"/>
          <a:ext cx="10093325" cy="473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EFBB530-E198-2267-E013-D5F3AAEE056C}"/>
              </a:ext>
            </a:extLst>
          </p:cNvPr>
          <p:cNvGrpSpPr/>
          <p:nvPr/>
        </p:nvGrpSpPr>
        <p:grpSpPr>
          <a:xfrm>
            <a:off x="2495600" y="2996952"/>
            <a:ext cx="1368152" cy="1820581"/>
            <a:chOff x="1247825" y="1580784"/>
            <a:chExt cx="1368152" cy="1820581"/>
          </a:xfrm>
        </p:grpSpPr>
        <p:sp>
          <p:nvSpPr>
            <p:cNvPr id="9" name="Left Arrow 28">
              <a:extLst>
                <a:ext uri="{FF2B5EF4-FFF2-40B4-BE49-F238E27FC236}">
                  <a16:creationId xmlns:a16="http://schemas.microsoft.com/office/drawing/2014/main" id="{697BED9E-D66F-87B8-B27B-9995D8F285A3}"/>
                </a:ext>
              </a:extLst>
            </p:cNvPr>
            <p:cNvSpPr/>
            <p:nvPr/>
          </p:nvSpPr>
          <p:spPr>
            <a:xfrm>
              <a:off x="1247825" y="1580784"/>
              <a:ext cx="1008112" cy="484632"/>
            </a:xfrm>
            <a:prstGeom prst="leftArrow">
              <a:avLst/>
            </a:prstGeom>
            <a:gradFill>
              <a:gsLst>
                <a:gs pos="0">
                  <a:srgbClr val="0070C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Glassy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Left Arrow 29">
              <a:extLst>
                <a:ext uri="{FF2B5EF4-FFF2-40B4-BE49-F238E27FC236}">
                  <a16:creationId xmlns:a16="http://schemas.microsoft.com/office/drawing/2014/main" id="{E07CDC2A-7367-1E20-38EE-7E04C8754A6D}"/>
                </a:ext>
              </a:extLst>
            </p:cNvPr>
            <p:cNvSpPr/>
            <p:nvPr/>
          </p:nvSpPr>
          <p:spPr>
            <a:xfrm>
              <a:off x="1247825" y="2268661"/>
              <a:ext cx="1224136" cy="484632"/>
            </a:xfrm>
            <a:prstGeom prst="leftArrow">
              <a:avLst/>
            </a:prstGeom>
            <a:gradFill>
              <a:gsLst>
                <a:gs pos="0">
                  <a:srgbClr val="2471D3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Brittle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Left Arrow 30">
              <a:extLst>
                <a:ext uri="{FF2B5EF4-FFF2-40B4-BE49-F238E27FC236}">
                  <a16:creationId xmlns:a16="http://schemas.microsoft.com/office/drawing/2014/main" id="{C51AC907-D4AF-CEDE-7832-BDB323C42E7B}"/>
                </a:ext>
              </a:extLst>
            </p:cNvPr>
            <p:cNvSpPr/>
            <p:nvPr/>
          </p:nvSpPr>
          <p:spPr>
            <a:xfrm>
              <a:off x="1247825" y="2916733"/>
              <a:ext cx="1368152" cy="484632"/>
            </a:xfrm>
            <a:prstGeom prst="leftArrow">
              <a:avLst/>
            </a:prstGeom>
            <a:gradFill>
              <a:gsLst>
                <a:gs pos="0">
                  <a:srgbClr val="2471D3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Fretting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218CBA-3B9D-CBED-891F-A782F0F54965}"/>
              </a:ext>
            </a:extLst>
          </p:cNvPr>
          <p:cNvGrpSpPr/>
          <p:nvPr/>
        </p:nvGrpSpPr>
        <p:grpSpPr>
          <a:xfrm>
            <a:off x="8472266" y="2996952"/>
            <a:ext cx="1368152" cy="1820581"/>
            <a:chOff x="7080473" y="1580784"/>
            <a:chExt cx="1368152" cy="1820581"/>
          </a:xfrm>
        </p:grpSpPr>
        <p:sp>
          <p:nvSpPr>
            <p:cNvPr id="13" name="Left Arrow 28">
              <a:extLst>
                <a:ext uri="{FF2B5EF4-FFF2-40B4-BE49-F238E27FC236}">
                  <a16:creationId xmlns:a16="http://schemas.microsoft.com/office/drawing/2014/main" id="{DC220A49-97B1-9B73-19F2-CDEEA19E8C3C}"/>
                </a:ext>
              </a:extLst>
            </p:cNvPr>
            <p:cNvSpPr/>
            <p:nvPr/>
          </p:nvSpPr>
          <p:spPr>
            <a:xfrm flipH="1">
              <a:off x="7080473" y="1580784"/>
              <a:ext cx="1008112" cy="484632"/>
            </a:xfrm>
            <a:prstGeom prst="lef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Soft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Left Arrow 29">
              <a:extLst>
                <a:ext uri="{FF2B5EF4-FFF2-40B4-BE49-F238E27FC236}">
                  <a16:creationId xmlns:a16="http://schemas.microsoft.com/office/drawing/2014/main" id="{975021A8-5135-E9D8-3DF2-983AD59B32BA}"/>
                </a:ext>
              </a:extLst>
            </p:cNvPr>
            <p:cNvSpPr/>
            <p:nvPr/>
          </p:nvSpPr>
          <p:spPr>
            <a:xfrm flipH="1">
              <a:off x="7080473" y="2268661"/>
              <a:ext cx="1224136" cy="484632"/>
            </a:xfrm>
            <a:prstGeom prst="lef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Viscous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Left Arrow 30">
              <a:extLst>
                <a:ext uri="{FF2B5EF4-FFF2-40B4-BE49-F238E27FC236}">
                  <a16:creationId xmlns:a16="http://schemas.microsoft.com/office/drawing/2014/main" id="{0D8B3347-0878-7EB1-D9BD-14E07037F855}"/>
                </a:ext>
              </a:extLst>
            </p:cNvPr>
            <p:cNvSpPr/>
            <p:nvPr/>
          </p:nvSpPr>
          <p:spPr>
            <a:xfrm flipH="1">
              <a:off x="7080473" y="2916733"/>
              <a:ext cx="1368152" cy="484632"/>
            </a:xfrm>
            <a:prstGeom prst="lef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Rutting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79180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5B8E-0F10-3697-5E56-D39AC846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Innovations /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8986-7C17-730F-8EBD-A00A9E53F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Paving grade / pen bitumen</a:t>
            </a:r>
          </a:p>
          <a:p>
            <a:r>
              <a:rPr lang="en-GB" dirty="0"/>
              <a:t>Hard paving / multigrades</a:t>
            </a:r>
          </a:p>
          <a:p>
            <a:r>
              <a:rPr lang="en-GB" dirty="0"/>
              <a:t>Polymer-modified bitumen</a:t>
            </a:r>
          </a:p>
          <a:p>
            <a:r>
              <a:rPr lang="en-GB" dirty="0"/>
              <a:t>Warm mix</a:t>
            </a:r>
          </a:p>
          <a:p>
            <a:r>
              <a:rPr lang="en-GB" dirty="0"/>
              <a:t>Bio-based binders</a:t>
            </a:r>
          </a:p>
          <a:p>
            <a:r>
              <a:rPr lang="en-GB" dirty="0"/>
              <a:t>Long life binders</a:t>
            </a:r>
          </a:p>
          <a:p>
            <a:r>
              <a:rPr lang="en-GB" dirty="0"/>
              <a:t>Recycling binders</a:t>
            </a:r>
          </a:p>
          <a:p>
            <a:r>
              <a:rPr lang="en-GB" dirty="0"/>
              <a:t>Foam mix</a:t>
            </a:r>
          </a:p>
          <a:p>
            <a:r>
              <a:rPr lang="en-GB" dirty="0"/>
              <a:t>Cold mix</a:t>
            </a:r>
          </a:p>
          <a:p>
            <a:r>
              <a:rPr lang="en-GB" dirty="0"/>
              <a:t>Combination of technologies</a:t>
            </a:r>
          </a:p>
          <a:p>
            <a:r>
              <a:rPr lang="en-GB" dirty="0"/>
              <a:t>Binder innovations mirrored by asphalt innovations</a:t>
            </a:r>
          </a:p>
        </p:txBody>
      </p:sp>
    </p:spTree>
    <p:extLst>
      <p:ext uri="{BB962C8B-B14F-4D97-AF65-F5344CB8AC3E}">
        <p14:creationId xmlns:p14="http://schemas.microsoft.com/office/powerpoint/2010/main" val="882283084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615532"/>
            <a:ext cx="10093325" cy="3397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Benefits of Innovation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CFFD7-3157-7E1B-425A-C19450DFCC1D}"/>
              </a:ext>
            </a:extLst>
          </p:cNvPr>
          <p:cNvSpPr txBox="1"/>
          <p:nvPr/>
        </p:nvSpPr>
        <p:spPr>
          <a:xfrm>
            <a:off x="1247775" y="1034148"/>
            <a:ext cx="3492847" cy="26961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 susceptibility</a:t>
            </a:r>
          </a:p>
          <a:p>
            <a:pPr marL="449263" marR="0" lvl="1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Polymer-modified bitumen </a:t>
            </a:r>
          </a:p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Flexibility</a:t>
            </a:r>
          </a:p>
          <a:p>
            <a:pPr marL="449263" marR="0" lvl="1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Polymer-modified bitumen </a:t>
            </a:r>
          </a:p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Stiffness</a:t>
            </a:r>
          </a:p>
          <a:p>
            <a:pPr marL="449263" marR="0" lvl="1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modulus binders</a:t>
            </a:r>
          </a:p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Durability</a:t>
            </a:r>
          </a:p>
          <a:p>
            <a:pPr marL="449263" marR="0" lvl="1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 life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273D3-C853-0222-7D3A-B45145964CF9}"/>
              </a:ext>
            </a:extLst>
          </p:cNvPr>
          <p:cNvSpPr txBox="1"/>
          <p:nvPr/>
        </p:nvSpPr>
        <p:spPr>
          <a:xfrm>
            <a:off x="1259811" y="3843345"/>
            <a:ext cx="3492846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temperature</a:t>
            </a:r>
          </a:p>
          <a:p>
            <a:pPr marL="449263" marR="0" lvl="1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mix, cold mix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1F363-079D-36C0-A618-3267D2B33165}"/>
              </a:ext>
            </a:extLst>
          </p:cNvPr>
          <p:cNvSpPr txBox="1"/>
          <p:nvPr/>
        </p:nvSpPr>
        <p:spPr>
          <a:xfrm>
            <a:off x="1265201" y="4664854"/>
            <a:ext cx="3482065" cy="978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Effective use of raw materials</a:t>
            </a:r>
          </a:p>
          <a:p>
            <a:pPr marL="449263" marR="0" lvl="1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Recycling, secondary </a:t>
            </a:r>
            <a:r>
              <a:rPr kumimoji="0" lang="en-GB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materials,bio</a:t>
            </a: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-based binders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FA586E-7A0B-5B44-DAC0-7C4A15FA33C5}"/>
              </a:ext>
            </a:extLst>
          </p:cNvPr>
          <p:cNvSpPr txBox="1"/>
          <p:nvPr/>
        </p:nvSpPr>
        <p:spPr>
          <a:xfrm>
            <a:off x="1274821" y="5744814"/>
            <a:ext cx="34897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975" marR="0" lvl="0" indent="-180975" algn="l" defTabSz="4968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carbon materials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5C2F4CF-AFA9-98CA-1A3F-61246427D019}"/>
              </a:ext>
            </a:extLst>
          </p:cNvPr>
          <p:cNvSpPr/>
          <p:nvPr/>
        </p:nvSpPr>
        <p:spPr>
          <a:xfrm>
            <a:off x="5133522" y="2212346"/>
            <a:ext cx="1971743" cy="33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D7A80-171B-539E-4325-D0FBCAC0F81A}"/>
              </a:ext>
            </a:extLst>
          </p:cNvPr>
          <p:cNvSpPr txBox="1"/>
          <p:nvPr/>
        </p:nvSpPr>
        <p:spPr>
          <a:xfrm>
            <a:off x="7386910" y="2197542"/>
            <a:ext cx="23519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66700" marR="0" lvl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Longer life asphalt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9C79942-C0E7-CDFF-6700-649230920D9E}"/>
              </a:ext>
            </a:extLst>
          </p:cNvPr>
          <p:cNvSpPr/>
          <p:nvPr/>
        </p:nvSpPr>
        <p:spPr>
          <a:xfrm>
            <a:off x="5089862" y="4024347"/>
            <a:ext cx="1971743" cy="33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364EA6-4CF5-60CE-65E9-E06F7DEF756D}"/>
              </a:ext>
            </a:extLst>
          </p:cNvPr>
          <p:cNvSpPr txBox="1"/>
          <p:nvPr/>
        </p:nvSpPr>
        <p:spPr>
          <a:xfrm>
            <a:off x="7439345" y="3846395"/>
            <a:ext cx="3698448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66700" marR="0" lvl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Longer life asphalt</a:t>
            </a:r>
          </a:p>
          <a:p>
            <a:pPr marL="266700" marR="0" lvl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pPr>
            <a:r>
              <a:rPr lang="en-GB" dirty="0">
                <a:solidFill>
                  <a:srgbClr val="414141"/>
                </a:solidFill>
                <a:latin typeface="Arial"/>
              </a:rPr>
              <a:t>Reduced environmental impact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2E58E68-D184-E45F-4B91-8FCB2F368F3C}"/>
              </a:ext>
            </a:extLst>
          </p:cNvPr>
          <p:cNvSpPr/>
          <p:nvPr/>
        </p:nvSpPr>
        <p:spPr>
          <a:xfrm>
            <a:off x="5089862" y="4981849"/>
            <a:ext cx="1971743" cy="33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20E07D-EAA9-8F0D-AA61-19F2CC0A1DBC}"/>
              </a:ext>
            </a:extLst>
          </p:cNvPr>
          <p:cNvSpPr txBox="1"/>
          <p:nvPr/>
        </p:nvSpPr>
        <p:spPr>
          <a:xfrm>
            <a:off x="7386910" y="4981849"/>
            <a:ext cx="3698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66700" marR="0" lvl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pPr>
            <a:r>
              <a:rPr lang="en-GB" dirty="0">
                <a:solidFill>
                  <a:srgbClr val="414141"/>
                </a:solidFill>
                <a:latin typeface="Arial"/>
              </a:rPr>
              <a:t>Reduced environmental impact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94AAF91-B84C-9EA4-3E69-F15AE6D6641A}"/>
              </a:ext>
            </a:extLst>
          </p:cNvPr>
          <p:cNvSpPr/>
          <p:nvPr/>
        </p:nvSpPr>
        <p:spPr>
          <a:xfrm>
            <a:off x="5089862" y="5744814"/>
            <a:ext cx="1971743" cy="33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610631-77D1-A3D0-A357-B4EFB7CA9536}"/>
              </a:ext>
            </a:extLst>
          </p:cNvPr>
          <p:cNvSpPr txBox="1"/>
          <p:nvPr/>
        </p:nvSpPr>
        <p:spPr>
          <a:xfrm>
            <a:off x="7386910" y="5749792"/>
            <a:ext cx="3698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66700" marR="0" lvl="0" indent="-26670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Tx/>
              <a:buFont typeface="Arial"/>
              <a:buChar char="•"/>
              <a:tabLst/>
              <a:defRPr/>
            </a:pPr>
            <a:r>
              <a:rPr lang="en-GB" dirty="0">
                <a:solidFill>
                  <a:srgbClr val="414141"/>
                </a:solidFill>
                <a:latin typeface="Arial"/>
              </a:rPr>
              <a:t>Reduced environmental impact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BF6A8-1F4C-F58D-CC74-61F5489F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Durability</a:t>
            </a:r>
            <a:endParaRPr lang="en-BE" dirty="0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F59EAE4-3ADC-DBE7-C664-2CA7FB413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10022" r="2758" b="6216"/>
          <a:stretch/>
        </p:blipFill>
        <p:spPr>
          <a:xfrm>
            <a:off x="530361" y="1412776"/>
            <a:ext cx="11469688" cy="36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E55E0-4C1A-9524-1DC3-85257D3242B6}"/>
              </a:ext>
            </a:extLst>
          </p:cNvPr>
          <p:cNvSpPr txBox="1"/>
          <p:nvPr/>
        </p:nvSpPr>
        <p:spPr>
          <a:xfrm>
            <a:off x="2483427" y="1600200"/>
            <a:ext cx="271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Air, </a:t>
            </a:r>
            <a:r>
              <a:rPr lang="en-GB" dirty="0" err="1"/>
              <a:t>uv</a:t>
            </a:r>
            <a:r>
              <a:rPr lang="en-GB" dirty="0"/>
              <a:t>, moisture damage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3706C-177C-7D40-5CFA-E7216BAECFB6}"/>
              </a:ext>
            </a:extLst>
          </p:cNvPr>
          <p:cNvSpPr txBox="1"/>
          <p:nvPr/>
        </p:nvSpPr>
        <p:spPr>
          <a:xfrm>
            <a:off x="2208870" y="278266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Surface deformation &amp; cracking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4783B-DD75-2BCA-73A7-7A9727D10B6E}"/>
              </a:ext>
            </a:extLst>
          </p:cNvPr>
          <p:cNvSpPr txBox="1"/>
          <p:nvPr/>
        </p:nvSpPr>
        <p:spPr>
          <a:xfrm>
            <a:off x="6988984" y="1818769"/>
            <a:ext cx="1928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Increasing traffic</a:t>
            </a:r>
          </a:p>
          <a:p>
            <a:r>
              <a:rPr lang="en-GB" dirty="0"/>
              <a:t>Increasing HGVs</a:t>
            </a:r>
          </a:p>
          <a:p>
            <a:r>
              <a:rPr lang="en-GB" dirty="0"/>
              <a:t>Electric HGVs</a:t>
            </a:r>
          </a:p>
          <a:p>
            <a:r>
              <a:rPr lang="en-GB" dirty="0"/>
              <a:t>Platooning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7EBC8-4ECB-2F89-1057-3E9EF084B37C}"/>
              </a:ext>
            </a:extLst>
          </p:cNvPr>
          <p:cNvSpPr txBox="1"/>
          <p:nvPr/>
        </p:nvSpPr>
        <p:spPr>
          <a:xfrm>
            <a:off x="9953970" y="2566645"/>
            <a:ext cx="2035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Climate change</a:t>
            </a:r>
          </a:p>
          <a:p>
            <a:r>
              <a:rPr lang="en-GB" dirty="0"/>
              <a:t>Warmer &amp; wetter?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40D8A-DC3D-DBB5-2298-3CCE7BBD5603}"/>
              </a:ext>
            </a:extLst>
          </p:cNvPr>
          <p:cNvSpPr txBox="1"/>
          <p:nvPr/>
        </p:nvSpPr>
        <p:spPr>
          <a:xfrm>
            <a:off x="3958936" y="5445224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Possibility of 5 maintenance interventions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232BC-F120-4CE1-D89E-BEE2A053A809}"/>
              </a:ext>
            </a:extLst>
          </p:cNvPr>
          <p:cNvSpPr txBox="1"/>
          <p:nvPr/>
        </p:nvSpPr>
        <p:spPr>
          <a:xfrm>
            <a:off x="8555537" y="301473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Deterioration &amp; failure</a:t>
            </a:r>
          </a:p>
        </p:txBody>
      </p:sp>
    </p:spTree>
    <p:extLst>
      <p:ext uri="{BB962C8B-B14F-4D97-AF65-F5344CB8AC3E}">
        <p14:creationId xmlns:p14="http://schemas.microsoft.com/office/powerpoint/2010/main" val="12256174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090F-A614-3B9A-4526-9029A6B2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Durability</a:t>
            </a:r>
            <a:endParaRPr lang="en-BE" dirty="0"/>
          </a:p>
        </p:txBody>
      </p:sp>
      <p:pic>
        <p:nvPicPr>
          <p:cNvPr id="4" name="Picture 3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87441C30-D02C-7E40-28C3-0A2FB4DE6A3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10023" r="2758" b="6215"/>
          <a:stretch/>
        </p:blipFill>
        <p:spPr>
          <a:xfrm>
            <a:off x="606437" y="1340768"/>
            <a:ext cx="11376000" cy="36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8D27D-55E4-2F92-520F-3FDDF840A84C}"/>
              </a:ext>
            </a:extLst>
          </p:cNvPr>
          <p:cNvSpPr txBox="1"/>
          <p:nvPr/>
        </p:nvSpPr>
        <p:spPr>
          <a:xfrm>
            <a:off x="3458098" y="5194066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Longer life construction</a:t>
            </a:r>
          </a:p>
          <a:p>
            <a:pPr algn="ctr"/>
            <a:r>
              <a:rPr lang="en-GB" dirty="0"/>
              <a:t>Possible reduction to 3 maintenance interventions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54295223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7BDA-1220-526E-C4B1-12CE9781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815975"/>
            <a:ext cx="10093325" cy="339725"/>
          </a:xfrm>
        </p:spPr>
        <p:txBody>
          <a:bodyPr anchor="t">
            <a:normAutofit/>
          </a:bodyPr>
          <a:lstStyle/>
          <a:p>
            <a:r>
              <a:rPr lang="en-GB" dirty="0"/>
              <a:t>Longer-life binders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57812F-891F-8F70-7934-2222F62569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629854"/>
              </p:ext>
            </p:extLst>
          </p:nvPr>
        </p:nvGraphicFramePr>
        <p:xfrm>
          <a:off x="1247999" y="1376298"/>
          <a:ext cx="10093012" cy="4732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B0FD6C-A080-072D-C30F-8A01F7C1E74D}"/>
              </a:ext>
            </a:extLst>
          </p:cNvPr>
          <p:cNvSpPr txBox="1"/>
          <p:nvPr/>
        </p:nvSpPr>
        <p:spPr>
          <a:xfrm>
            <a:off x="4223792" y="5589240"/>
            <a:ext cx="3240360" cy="369332"/>
          </a:xfrm>
          <a:custGeom>
            <a:avLst/>
            <a:gdLst>
              <a:gd name="connsiteX0" fmla="*/ 0 w 3240360"/>
              <a:gd name="connsiteY0" fmla="*/ 0 h 369332"/>
              <a:gd name="connsiteX1" fmla="*/ 540060 w 3240360"/>
              <a:gd name="connsiteY1" fmla="*/ 0 h 369332"/>
              <a:gd name="connsiteX2" fmla="*/ 1047716 w 3240360"/>
              <a:gd name="connsiteY2" fmla="*/ 0 h 369332"/>
              <a:gd name="connsiteX3" fmla="*/ 1490566 w 3240360"/>
              <a:gd name="connsiteY3" fmla="*/ 0 h 369332"/>
              <a:gd name="connsiteX4" fmla="*/ 2095433 w 3240360"/>
              <a:gd name="connsiteY4" fmla="*/ 0 h 369332"/>
              <a:gd name="connsiteX5" fmla="*/ 2700300 w 3240360"/>
              <a:gd name="connsiteY5" fmla="*/ 0 h 369332"/>
              <a:gd name="connsiteX6" fmla="*/ 3240360 w 3240360"/>
              <a:gd name="connsiteY6" fmla="*/ 0 h 369332"/>
              <a:gd name="connsiteX7" fmla="*/ 3240360 w 3240360"/>
              <a:gd name="connsiteY7" fmla="*/ 369332 h 369332"/>
              <a:gd name="connsiteX8" fmla="*/ 2797511 w 3240360"/>
              <a:gd name="connsiteY8" fmla="*/ 369332 h 369332"/>
              <a:gd name="connsiteX9" fmla="*/ 2289854 w 3240360"/>
              <a:gd name="connsiteY9" fmla="*/ 369332 h 369332"/>
              <a:gd name="connsiteX10" fmla="*/ 1847005 w 3240360"/>
              <a:gd name="connsiteY10" fmla="*/ 369332 h 369332"/>
              <a:gd name="connsiteX11" fmla="*/ 1274542 w 3240360"/>
              <a:gd name="connsiteY11" fmla="*/ 369332 h 369332"/>
              <a:gd name="connsiteX12" fmla="*/ 831692 w 3240360"/>
              <a:gd name="connsiteY12" fmla="*/ 369332 h 369332"/>
              <a:gd name="connsiteX13" fmla="*/ 0 w 3240360"/>
              <a:gd name="connsiteY13" fmla="*/ 369332 h 369332"/>
              <a:gd name="connsiteX14" fmla="*/ 0 w 324036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0360" h="369332" extrusionOk="0">
                <a:moveTo>
                  <a:pt x="0" y="0"/>
                </a:moveTo>
                <a:cubicBezTo>
                  <a:pt x="215608" y="-10094"/>
                  <a:pt x="320438" y="33156"/>
                  <a:pt x="540060" y="0"/>
                </a:cubicBezTo>
                <a:cubicBezTo>
                  <a:pt x="759682" y="-33156"/>
                  <a:pt x="859873" y="26228"/>
                  <a:pt x="1047716" y="0"/>
                </a:cubicBezTo>
                <a:cubicBezTo>
                  <a:pt x="1235559" y="-26228"/>
                  <a:pt x="1297053" y="32507"/>
                  <a:pt x="1490566" y="0"/>
                </a:cubicBezTo>
                <a:cubicBezTo>
                  <a:pt x="1684079" y="-32507"/>
                  <a:pt x="1879616" y="63720"/>
                  <a:pt x="2095433" y="0"/>
                </a:cubicBezTo>
                <a:cubicBezTo>
                  <a:pt x="2311250" y="-63720"/>
                  <a:pt x="2402500" y="19831"/>
                  <a:pt x="2700300" y="0"/>
                </a:cubicBezTo>
                <a:cubicBezTo>
                  <a:pt x="2998100" y="-19831"/>
                  <a:pt x="3030615" y="58640"/>
                  <a:pt x="3240360" y="0"/>
                </a:cubicBezTo>
                <a:cubicBezTo>
                  <a:pt x="3277943" y="155564"/>
                  <a:pt x="3207736" y="254211"/>
                  <a:pt x="3240360" y="369332"/>
                </a:cubicBezTo>
                <a:cubicBezTo>
                  <a:pt x="3055532" y="391448"/>
                  <a:pt x="2984327" y="355992"/>
                  <a:pt x="2797511" y="369332"/>
                </a:cubicBezTo>
                <a:cubicBezTo>
                  <a:pt x="2610695" y="382672"/>
                  <a:pt x="2518129" y="311885"/>
                  <a:pt x="2289854" y="369332"/>
                </a:cubicBezTo>
                <a:cubicBezTo>
                  <a:pt x="2061579" y="426779"/>
                  <a:pt x="1987469" y="332686"/>
                  <a:pt x="1847005" y="369332"/>
                </a:cubicBezTo>
                <a:cubicBezTo>
                  <a:pt x="1706541" y="405978"/>
                  <a:pt x="1499244" y="363844"/>
                  <a:pt x="1274542" y="369332"/>
                </a:cubicBezTo>
                <a:cubicBezTo>
                  <a:pt x="1049840" y="374820"/>
                  <a:pt x="922835" y="329440"/>
                  <a:pt x="831692" y="369332"/>
                </a:cubicBezTo>
                <a:cubicBezTo>
                  <a:pt x="740549" y="409224"/>
                  <a:pt x="256679" y="359173"/>
                  <a:pt x="0" y="369332"/>
                </a:cubicBezTo>
                <a:cubicBezTo>
                  <a:pt x="-8046" y="205033"/>
                  <a:pt x="6806" y="8818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000796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A2, A34, A43</a:t>
            </a:r>
          </a:p>
        </p:txBody>
      </p:sp>
    </p:spTree>
    <p:extLst>
      <p:ext uri="{BB962C8B-B14F-4D97-AF65-F5344CB8AC3E}">
        <p14:creationId xmlns:p14="http://schemas.microsoft.com/office/powerpoint/2010/main" val="660212157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FA84-B893-0727-1DF6-752D0F35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Reducing Carbon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6A011-69AE-7148-2949-C879C78DE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Lower carbon binders</a:t>
            </a:r>
          </a:p>
          <a:p>
            <a:r>
              <a:rPr lang="en-GB" dirty="0"/>
              <a:t>Biogenic components</a:t>
            </a:r>
          </a:p>
          <a:p>
            <a:pPr lvl="1"/>
            <a:r>
              <a:rPr lang="en-GB" dirty="0"/>
              <a:t>Plant-based materials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 descr="A green circle with white text and arrow&#10;&#10;Description automatically generated">
            <a:extLst>
              <a:ext uri="{FF2B5EF4-FFF2-40B4-BE49-F238E27FC236}">
                <a16:creationId xmlns:a16="http://schemas.microsoft.com/office/drawing/2014/main" id="{FE1FDA9F-F66E-840D-CD7A-BD473D429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96200" y="1988840"/>
            <a:ext cx="3252322" cy="3252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F1A4DD-E92D-5E05-B6E1-117E8C661E33}"/>
              </a:ext>
            </a:extLst>
          </p:cNvPr>
          <p:cNvSpPr txBox="1"/>
          <p:nvPr/>
        </p:nvSpPr>
        <p:spPr>
          <a:xfrm>
            <a:off x="3791744" y="3742749"/>
            <a:ext cx="2063255" cy="369332"/>
          </a:xfrm>
          <a:custGeom>
            <a:avLst/>
            <a:gdLst>
              <a:gd name="connsiteX0" fmla="*/ 0 w 2063255"/>
              <a:gd name="connsiteY0" fmla="*/ 0 h 369332"/>
              <a:gd name="connsiteX1" fmla="*/ 474549 w 2063255"/>
              <a:gd name="connsiteY1" fmla="*/ 0 h 369332"/>
              <a:gd name="connsiteX2" fmla="*/ 1031628 w 2063255"/>
              <a:gd name="connsiteY2" fmla="*/ 0 h 369332"/>
              <a:gd name="connsiteX3" fmla="*/ 1506176 w 2063255"/>
              <a:gd name="connsiteY3" fmla="*/ 0 h 369332"/>
              <a:gd name="connsiteX4" fmla="*/ 2063255 w 2063255"/>
              <a:gd name="connsiteY4" fmla="*/ 0 h 369332"/>
              <a:gd name="connsiteX5" fmla="*/ 2063255 w 2063255"/>
              <a:gd name="connsiteY5" fmla="*/ 369332 h 369332"/>
              <a:gd name="connsiteX6" fmla="*/ 1588706 w 2063255"/>
              <a:gd name="connsiteY6" fmla="*/ 369332 h 369332"/>
              <a:gd name="connsiteX7" fmla="*/ 1093525 w 2063255"/>
              <a:gd name="connsiteY7" fmla="*/ 369332 h 369332"/>
              <a:gd name="connsiteX8" fmla="*/ 577711 w 2063255"/>
              <a:gd name="connsiteY8" fmla="*/ 369332 h 369332"/>
              <a:gd name="connsiteX9" fmla="*/ 0 w 2063255"/>
              <a:gd name="connsiteY9" fmla="*/ 369332 h 369332"/>
              <a:gd name="connsiteX10" fmla="*/ 0 w 2063255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3255" h="369332" extrusionOk="0">
                <a:moveTo>
                  <a:pt x="0" y="0"/>
                </a:moveTo>
                <a:cubicBezTo>
                  <a:pt x="137844" y="-42329"/>
                  <a:pt x="247169" y="17142"/>
                  <a:pt x="474549" y="0"/>
                </a:cubicBezTo>
                <a:cubicBezTo>
                  <a:pt x="701929" y="-17142"/>
                  <a:pt x="918314" y="62393"/>
                  <a:pt x="1031628" y="0"/>
                </a:cubicBezTo>
                <a:cubicBezTo>
                  <a:pt x="1144942" y="-62393"/>
                  <a:pt x="1294209" y="15952"/>
                  <a:pt x="1506176" y="0"/>
                </a:cubicBezTo>
                <a:cubicBezTo>
                  <a:pt x="1718143" y="-15952"/>
                  <a:pt x="1912071" y="40707"/>
                  <a:pt x="2063255" y="0"/>
                </a:cubicBezTo>
                <a:cubicBezTo>
                  <a:pt x="2087744" y="169506"/>
                  <a:pt x="2041049" y="276180"/>
                  <a:pt x="2063255" y="369332"/>
                </a:cubicBezTo>
                <a:cubicBezTo>
                  <a:pt x="1917344" y="375761"/>
                  <a:pt x="1790326" y="320327"/>
                  <a:pt x="1588706" y="369332"/>
                </a:cubicBezTo>
                <a:cubicBezTo>
                  <a:pt x="1387086" y="418337"/>
                  <a:pt x="1317165" y="342027"/>
                  <a:pt x="1093525" y="369332"/>
                </a:cubicBezTo>
                <a:cubicBezTo>
                  <a:pt x="869885" y="396637"/>
                  <a:pt x="800747" y="324820"/>
                  <a:pt x="577711" y="369332"/>
                </a:cubicBezTo>
                <a:cubicBezTo>
                  <a:pt x="354675" y="413844"/>
                  <a:pt x="147275" y="324275"/>
                  <a:pt x="0" y="369332"/>
                </a:cubicBezTo>
                <a:cubicBezTo>
                  <a:pt x="-15131" y="241460"/>
                  <a:pt x="32650" y="9740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/>
              <a:t>A30, A452, A92 </a:t>
            </a:r>
          </a:p>
        </p:txBody>
      </p:sp>
    </p:spTree>
    <p:extLst>
      <p:ext uri="{BB962C8B-B14F-4D97-AF65-F5344CB8AC3E}">
        <p14:creationId xmlns:p14="http://schemas.microsoft.com/office/powerpoint/2010/main" val="1104878910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83432" y="1412776"/>
            <a:ext cx="4954400" cy="4729857"/>
          </a:xfrm>
        </p:spPr>
        <p:txBody>
          <a:bodyPr/>
          <a:lstStyle/>
          <a:p>
            <a:r>
              <a:rPr lang="en-GB" sz="2400" dirty="0"/>
              <a:t>Stack gas emission reduction</a:t>
            </a:r>
            <a:endParaRPr lang="en-US" sz="2400" dirty="0"/>
          </a:p>
          <a:p>
            <a:r>
              <a:rPr lang="en-GB" sz="2400" dirty="0"/>
              <a:t>Job-site emission reduction</a:t>
            </a:r>
          </a:p>
          <a:p>
            <a:r>
              <a:rPr lang="en-GB" sz="2400" dirty="0"/>
              <a:t>Less binder ageing</a:t>
            </a:r>
          </a:p>
          <a:p>
            <a:r>
              <a:rPr lang="en-GB" sz="2400" dirty="0"/>
              <a:t>Less thermal stress</a:t>
            </a:r>
          </a:p>
          <a:p>
            <a:r>
              <a:rPr lang="en-GB" sz="2400" dirty="0"/>
              <a:t>A better working environment</a:t>
            </a:r>
          </a:p>
          <a:p>
            <a:r>
              <a:rPr lang="en-GB" sz="2400" dirty="0"/>
              <a:t>Warm mix technology growing</a:t>
            </a:r>
          </a:p>
          <a:p>
            <a:r>
              <a:rPr lang="en-GB" sz="2400" dirty="0"/>
              <a:t>Foam mix technology growing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Reducing Temperature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7C1CD-FDE9-D982-E904-4FFB14B10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72" y="1412776"/>
            <a:ext cx="5461680" cy="3356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8E827-B5DA-464C-8944-BB366BB1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659" y="1393867"/>
            <a:ext cx="5639212" cy="33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288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CE0F18FEF0064CA6839380222BCF77" ma:contentTypeVersion="16" ma:contentTypeDescription="Create a new document." ma:contentTypeScope="" ma:versionID="dfe7e159a27b0b57b3e26382005e6abe">
  <xsd:schema xmlns:xsd="http://www.w3.org/2001/XMLSchema" xmlns:xs="http://www.w3.org/2001/XMLSchema" xmlns:p="http://schemas.microsoft.com/office/2006/metadata/properties" xmlns:ns2="5bb2dfbc-12ed-4f59-88d5-485d26a1a613" xmlns:ns3="19b51ed7-3a36-4d87-a92a-7dfa7df45610" targetNamespace="http://schemas.microsoft.com/office/2006/metadata/properties" ma:root="true" ma:fieldsID="61d33279172ab9bc0751a06007165952" ns2:_="" ns3:_="">
    <xsd:import namespace="5bb2dfbc-12ed-4f59-88d5-485d26a1a613"/>
    <xsd:import namespace="19b51ed7-3a36-4d87-a92a-7dfa7df45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2dfbc-12ed-4f59-88d5-485d26a1a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665306-731a-4d9e-a2e2-fd0ec8eb2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51ed7-3a36-4d87-a92a-7dfa7df456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8da0005-9f3f-4c06-9436-d25db315a6a2}" ma:internalName="TaxCatchAll" ma:showField="CatchAllData" ma:web="19b51ed7-3a36-4d87-a92a-7dfa7df456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b2dfbc-12ed-4f59-88d5-485d26a1a613">
      <Terms xmlns="http://schemas.microsoft.com/office/infopath/2007/PartnerControls"/>
    </lcf76f155ced4ddcb4097134ff3c332f>
    <TaxCatchAll xmlns="19b51ed7-3a36-4d87-a92a-7dfa7df4561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16ABBF-325C-4450-8246-A4E2F5666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2dfbc-12ed-4f59-88d5-485d26a1a613"/>
    <ds:schemaRef ds:uri="19b51ed7-3a36-4d87-a92a-7dfa7df456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D591D6-1D11-4335-938D-390397970357}">
  <ds:schemaRefs>
    <ds:schemaRef ds:uri="http://schemas.microsoft.com/office/2006/metadata/properties"/>
    <ds:schemaRef ds:uri="http://schemas.microsoft.com/office/infopath/2007/PartnerControls"/>
    <ds:schemaRef ds:uri="5bb2dfbc-12ed-4f59-88d5-485d26a1a613"/>
    <ds:schemaRef ds:uri="19b51ed7-3a36-4d87-a92a-7dfa7df45610"/>
  </ds:schemaRefs>
</ds:datastoreItem>
</file>

<file path=customXml/itemProps3.xml><?xml version="1.0" encoding="utf-8"?>
<ds:datastoreItem xmlns:ds="http://schemas.openxmlformats.org/officeDocument/2006/customXml" ds:itemID="{EA9D886B-4DDF-4E1D-AA6E-2F2234870E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1021</TotalTime>
  <Words>618</Words>
  <Application>Microsoft Office PowerPoint</Application>
  <PresentationFormat>Widescreen</PresentationFormat>
  <Paragraphs>161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Trebuchet MS</vt:lpstr>
      <vt:lpstr>Wingdings 3</vt:lpstr>
      <vt:lpstr>Office Theme</vt:lpstr>
      <vt:lpstr>Facet</vt:lpstr>
      <vt:lpstr>EUROBITUME</vt:lpstr>
      <vt:lpstr>Innovation, Quality &amp; Cost</vt:lpstr>
      <vt:lpstr>Innovations / Developments</vt:lpstr>
      <vt:lpstr>Benefits of Innovation</vt:lpstr>
      <vt:lpstr>Durability</vt:lpstr>
      <vt:lpstr>Durability</vt:lpstr>
      <vt:lpstr>Longer-life binders</vt:lpstr>
      <vt:lpstr>Reducing Carbon Impact</vt:lpstr>
      <vt:lpstr>Reducing Temperature</vt:lpstr>
      <vt:lpstr>Climate Change</vt:lpstr>
      <vt:lpstr>Temperature Susceptibility</vt:lpstr>
      <vt:lpstr>Temperature Susceptibility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Susceptibility</vt:lpstr>
    </vt:vector>
  </TitlesOfParts>
  <Company>i-KOS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Campbell</dc:creator>
  <cp:lastModifiedBy>Ian  Lancaster</cp:lastModifiedBy>
  <cp:revision>35</cp:revision>
  <dcterms:created xsi:type="dcterms:W3CDTF">2006-10-19T09:03:35Z</dcterms:created>
  <dcterms:modified xsi:type="dcterms:W3CDTF">2024-11-14T14:50:29Z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0x010100F4CE0F18FEF0064CA6839380222BCF77</vt:lpwstr>
  </property>
  <property fmtid="{D5CDD505-2E9C-101B-9397-08002B2CF9AE}" pid="3" name="MediaServiceImageTags">
    <vt:lpwstr/>
  </property>
</Properties>
</file>