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51" r:id="rId5"/>
    <p:sldId id="413" r:id="rId6"/>
    <p:sldId id="41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guson A (Alan)" initials="FA(" lastIdx="1" clrIdx="0">
    <p:extLst>
      <p:ext uri="{19B8F6BF-5375-455C-9EA6-DF929625EA0E}">
        <p15:presenceInfo xmlns:p15="http://schemas.microsoft.com/office/powerpoint/2012/main" userId="S-1-5-21-765483983-692928010-316617838-3347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B400"/>
    <a:srgbClr val="212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2" autoAdjust="0"/>
    <p:restoredTop sz="86241" autoAdjust="0"/>
  </p:normalViewPr>
  <p:slideViewPr>
    <p:cSldViewPr snapToGrid="0">
      <p:cViewPr varScale="1">
        <p:scale>
          <a:sx n="95" d="100"/>
          <a:sy n="95" d="100"/>
        </p:scale>
        <p:origin x="1152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A5AA2-706F-4DD7-A7AC-4F46E3CE6457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4510D3-A8DC-4E8B-A293-44CC634EEC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74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4510D3-A8DC-4E8B-A293-44CC634EECB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227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4510D3-A8DC-4E8B-A293-44CC634EECB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17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Extrapolating from the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4510D3-A8DC-4E8B-A293-44CC634EECB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724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121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580078"/>
            <a:ext cx="9144000" cy="1563085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Montserrat ExtraBold" panose="00000900000000000000" pitchFamily="2" charset="0"/>
              </a:defRPr>
            </a:lvl1pPr>
          </a:lstStyle>
          <a:p>
            <a:r>
              <a:rPr lang="en-US"/>
              <a:t>Transport Scotland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274521"/>
            <a:ext cx="9144000" cy="787341"/>
          </a:xfrm>
        </p:spPr>
        <p:txBody>
          <a:bodyPr anchor="t"/>
          <a:lstStyle>
            <a:lvl1pPr marL="0" indent="0" algn="ctr">
              <a:buNone/>
              <a:defRPr sz="2400" baseline="0">
                <a:solidFill>
                  <a:srgbClr val="FFB400"/>
                </a:solidFill>
                <a:latin typeface="Montserrat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The national transport agency for Scotland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54" r="471"/>
          <a:stretch/>
        </p:blipFill>
        <p:spPr>
          <a:xfrm>
            <a:off x="2249102" y="4514429"/>
            <a:ext cx="7972927" cy="21213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9520" y="289947"/>
            <a:ext cx="1048559" cy="147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72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9BB8-E6F7-49EA-9296-D7F4499E901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468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9521" y="177189"/>
            <a:ext cx="999314" cy="140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222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d Slide">
    <p:bg>
      <p:bgPr>
        <a:solidFill>
          <a:srgbClr val="2121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580078"/>
            <a:ext cx="9144000" cy="1563085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  <a:latin typeface="Montserrat ExtraBold" panose="00000900000000000000" pitchFamily="2" charset="0"/>
              </a:defRPr>
            </a:lvl1pPr>
          </a:lstStyle>
          <a:p>
            <a:r>
              <a:rPr lang="en-US"/>
              <a:t>Transport Scotland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274521"/>
            <a:ext cx="9144000" cy="787341"/>
          </a:xfrm>
        </p:spPr>
        <p:txBody>
          <a:bodyPr anchor="t"/>
          <a:lstStyle>
            <a:lvl1pPr marL="0" indent="0" algn="ctr">
              <a:buNone/>
              <a:defRPr sz="2400" baseline="0">
                <a:solidFill>
                  <a:srgbClr val="FFB400"/>
                </a:solidFill>
                <a:latin typeface="Montserrat ExtraBold" panose="000009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The national transport agency for Scotland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54" r="471"/>
          <a:stretch/>
        </p:blipFill>
        <p:spPr>
          <a:xfrm>
            <a:off x="2249102" y="4514429"/>
            <a:ext cx="7972927" cy="21213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9520" y="186916"/>
            <a:ext cx="1048559" cy="1474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27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9BB8-E6F7-49EA-9296-D7F4499E901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991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9BB8-E6F7-49EA-9296-D7F4499E901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712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9BB8-E6F7-49EA-9296-D7F4499E901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229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9BB8-E6F7-49EA-9296-D7F4499E901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28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9BB8-E6F7-49EA-9296-D7F4499E901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67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9BB8-E6F7-49EA-9296-D7F4499E901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18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S directora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 userDrawn="1"/>
        </p:nvSpPr>
        <p:spPr>
          <a:xfrm>
            <a:off x="656224" y="653925"/>
            <a:ext cx="5093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ExtraBold" panose="00000900000000000000" pitchFamily="2" charset="0"/>
                <a:ea typeface="+mn-ea"/>
                <a:cs typeface="+mn-cs"/>
              </a:rPr>
              <a:t>Our directorates</a:t>
            </a:r>
            <a:endParaRPr kumimoji="0" lang="en-GB" sz="4000" b="0" i="0" u="none" strike="noStrike" kern="1200" cap="none" spc="0" normalizeH="0" baseline="0" noProof="0">
              <a:ln>
                <a:noFill/>
              </a:ln>
              <a:solidFill>
                <a:srgbClr val="212192"/>
              </a:solidFill>
              <a:effectLst/>
              <a:uLnTx/>
              <a:uFillTx/>
              <a:latin typeface="Montserrat ExtraBold" panose="00000900000000000000" pitchFamily="2" charset="0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57790" y="1649144"/>
            <a:ext cx="2589669" cy="210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Low Carbon Economy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Responsible for working across Government and with our partners and stakeholders, to create the conditions for Scotland to lead in and benefit from the shift to ultra-low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emission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vehicles.</a:t>
            </a:r>
          </a:p>
        </p:txBody>
      </p:sp>
      <p:pic>
        <p:nvPicPr>
          <p:cNvPr id="16" name="Picture 15" title="Electric car ico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9714" y="3128590"/>
            <a:ext cx="1068805" cy="1068805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3422984" y="1654442"/>
            <a:ext cx="2635479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Roads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Responsible for the safe operation of the Trunk Road Network, roads policy, air quality and the environment, transport resilience and transport planning for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major events.</a:t>
            </a:r>
          </a:p>
        </p:txBody>
      </p:sp>
      <p:pic>
        <p:nvPicPr>
          <p:cNvPr id="20" name="Picture 19" title="Lorry ico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458" y="3153060"/>
            <a:ext cx="944728" cy="94472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200236" y="1647524"/>
            <a:ext cx="2834072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Finance and </a:t>
            </a:r>
            <a:b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</a:b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Corporate Services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Provides core services and advice in finance, human resources, learning and development, Information Technology, facilities, health and safety, chief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executive support, communications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and corporate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governance.</a:t>
            </a:r>
          </a:p>
        </p:txBody>
      </p:sp>
      <p:pic>
        <p:nvPicPr>
          <p:cNvPr id="19" name="Picture 18" title="Money ico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9155" y="3214024"/>
            <a:ext cx="822801" cy="822801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9010244" y="1641608"/>
            <a:ext cx="2675025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Major Projects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Responsible for the design, development, procurement and construction of major trunk road improvement projects across Scotland, along with providing procurement advice across the organisation.</a:t>
            </a:r>
          </a:p>
        </p:txBody>
      </p:sp>
      <p:pic>
        <p:nvPicPr>
          <p:cNvPr id="24" name="Picture 23" title="Queensferry Crossing icon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11047" y="3611273"/>
            <a:ext cx="1632223" cy="492481"/>
          </a:xfrm>
          <a:prstGeom prst="rect">
            <a:avLst/>
          </a:prstGeom>
        </p:spPr>
      </p:pic>
      <p:sp>
        <p:nvSpPr>
          <p:cNvPr id="12" name="Rectangle 11" title="Decorative only"/>
          <p:cNvSpPr/>
          <p:nvPr userDrawn="1"/>
        </p:nvSpPr>
        <p:spPr>
          <a:xfrm>
            <a:off x="0" y="5763818"/>
            <a:ext cx="3733800" cy="10858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54798" y="4387111"/>
            <a:ext cx="2675025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Bus, Accessibility </a:t>
            </a:r>
            <a:b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</a:b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and Active Travel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Responsible for the Scottish Government’s policy relating to bus, active travel, smart and integrated ticketing and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accessible travel.</a:t>
            </a:r>
          </a:p>
        </p:txBody>
      </p:sp>
      <p:pic>
        <p:nvPicPr>
          <p:cNvPr id="25" name="Picture 24" title="Bus icon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380" y="5763818"/>
            <a:ext cx="1305119" cy="1049337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3420735" y="4387111"/>
            <a:ext cx="263547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Transport Strategy </a:t>
            </a:r>
            <a:b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</a:b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and Analysis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Responsible for transport strategy and integration, transport futures, transport analysis and strategic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transporting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planning.</a:t>
            </a:r>
          </a:p>
        </p:txBody>
      </p:sp>
      <p:pic>
        <p:nvPicPr>
          <p:cNvPr id="18" name="Picture 17" title="Magnifying glass and data icon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387" y="5786499"/>
            <a:ext cx="977799" cy="78616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6200236" y="4420275"/>
            <a:ext cx="2615299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Aviation, Maritime, Freight and Canals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Promotes Scotland’s international connectivity and transport links to our remote and island communities.</a:t>
            </a:r>
          </a:p>
        </p:txBody>
      </p:sp>
      <p:pic>
        <p:nvPicPr>
          <p:cNvPr id="17" name="Picture 16" title="Canal boat icon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416" y="5867382"/>
            <a:ext cx="1646553" cy="842207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9034308" y="4413373"/>
            <a:ext cx="270896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 SemiBold" panose="00000700000000000000" pitchFamily="2" charset="0"/>
                <a:ea typeface="+mn-ea"/>
                <a:cs typeface="+mn-cs"/>
              </a:rPr>
              <a:t>Rail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Responsible for Scotland’s rail policy, specification and development as well as the funding of Scotland’s rail infrastructure, passenger and freight services through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rail industry delivery </a:t>
            </a:r>
            <a:b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</a:b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srgbClr val="212192"/>
                </a:solidFill>
                <a:effectLst/>
                <a:uLnTx/>
                <a:uFillTx/>
                <a:latin typeface="Montserrat" panose="00000500000000000000" pitchFamily="2" charset="0"/>
                <a:ea typeface="+mn-ea"/>
                <a:cs typeface="+mn-cs"/>
              </a:rPr>
              <a:t>partners. </a:t>
            </a:r>
          </a:p>
        </p:txBody>
      </p:sp>
      <p:pic>
        <p:nvPicPr>
          <p:cNvPr id="21" name="Picture 20" title="Train icon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7199" y="6110660"/>
            <a:ext cx="1892649" cy="636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823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9BB8-E6F7-49EA-9296-D7F4499E901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79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991320" cy="1084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27632"/>
            <a:ext cx="10515600" cy="4549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A9BB8-E6F7-49EA-9296-D7F4499E901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3158F-13D5-4ADE-BB6A-99CA18F79876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9521" y="177189"/>
            <a:ext cx="999314" cy="140562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754" r="471"/>
          <a:stretch/>
        </p:blipFill>
        <p:spPr>
          <a:xfrm>
            <a:off x="0" y="6166261"/>
            <a:ext cx="2548647" cy="678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34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1" r:id="rId5"/>
    <p:sldLayoutId id="2147483653" r:id="rId6"/>
    <p:sldLayoutId id="2147483655" r:id="rId7"/>
    <p:sldLayoutId id="2147483663" r:id="rId8"/>
    <p:sldLayoutId id="2147483656" r:id="rId9"/>
    <p:sldLayoutId id="2147483657" r:id="rId10"/>
    <p:sldLayoutId id="2147483664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212192"/>
          </a:solidFill>
          <a:latin typeface="Montserrat ExtraBold" panose="000009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1219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1219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1219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1219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121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2808" y="622597"/>
            <a:ext cx="78806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GB" sz="6000" b="1" dirty="0">
                <a:solidFill>
                  <a:schemeClr val="bg1"/>
                </a:solidFill>
              </a:rPr>
              <a:t>Transport Scotland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08330" y="1638260"/>
            <a:ext cx="7109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GB" sz="2400" b="1" dirty="0">
                <a:solidFill>
                  <a:srgbClr val="FFB400"/>
                </a:solidFill>
              </a:rPr>
              <a:t>The national transport agency for Scotland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00124" y="3725764"/>
            <a:ext cx="47840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GB" sz="2400" b="0" i="0" dirty="0">
                <a:solidFill>
                  <a:schemeClr val="bg1"/>
                </a:solidFill>
                <a:effectLst/>
                <a:latin typeface="Rubik"/>
              </a:rPr>
              <a:t>DURABILITY ASSESSMENT OF TS2010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00124" y="2405013"/>
            <a:ext cx="47840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Alan Ferguson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ASSET MANAGEMENT BRANCH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ROADS DELIVERY </a:t>
            </a:r>
          </a:p>
        </p:txBody>
      </p:sp>
    </p:spTree>
    <p:extLst>
      <p:ext uri="{BB962C8B-B14F-4D97-AF65-F5344CB8AC3E}">
        <p14:creationId xmlns:p14="http://schemas.microsoft.com/office/powerpoint/2010/main" val="2990326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A1627-BB89-9952-9619-2138262F5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60A60-CDAC-A83F-A9D7-146F97E1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10829520" cy="1084296"/>
          </a:xfrm>
        </p:spPr>
        <p:txBody>
          <a:bodyPr>
            <a:normAutofit fontScale="90000"/>
          </a:bodyPr>
          <a:lstStyle/>
          <a:p>
            <a:r>
              <a:rPr lang="en-GB" dirty="0"/>
              <a:t>2023 Scottish Inspection Panel (WSP Ltd)</a:t>
            </a:r>
            <a:br>
              <a:rPr lang="en-GB" dirty="0"/>
            </a:br>
            <a:r>
              <a:rPr lang="en-GB" dirty="0" err="1"/>
              <a:t>TRL674</a:t>
            </a:r>
            <a:r>
              <a:rPr lang="en-GB" dirty="0"/>
              <a:t> methodology for visual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DAC98-8D7F-5E3B-CD37-A66313F06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7632"/>
            <a:ext cx="7972313" cy="4622443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4B377D-D259-62BC-F584-51C0C5859A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1781481"/>
            <a:ext cx="7776921" cy="44685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6ACBF8C-A3D6-626D-E176-1A73C2120852}"/>
              </a:ext>
            </a:extLst>
          </p:cNvPr>
          <p:cNvSpPr txBox="1"/>
          <p:nvPr/>
        </p:nvSpPr>
        <p:spPr>
          <a:xfrm rot="1124222">
            <a:off x="1936378" y="3244333"/>
            <a:ext cx="3829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ighlight>
                  <a:srgbClr val="00FFFF"/>
                </a:highlight>
              </a:rPr>
              <a:t>Cl 942 DETERIORATION CURVE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76AB64-DB22-2C1C-9E6C-82367B6A64C0}"/>
              </a:ext>
            </a:extLst>
          </p:cNvPr>
          <p:cNvSpPr txBox="1"/>
          <p:nvPr/>
        </p:nvSpPr>
        <p:spPr>
          <a:xfrm rot="714369">
            <a:off x="4398873" y="3330395"/>
            <a:ext cx="3910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highlight>
                  <a:srgbClr val="00FFFF"/>
                </a:highlight>
              </a:rPr>
              <a:t>TS2010 DETERIORATION CURVE</a:t>
            </a:r>
          </a:p>
        </p:txBody>
      </p:sp>
    </p:spTree>
    <p:extLst>
      <p:ext uri="{BB962C8B-B14F-4D97-AF65-F5344CB8AC3E}">
        <p14:creationId xmlns:p14="http://schemas.microsoft.com/office/powerpoint/2010/main" val="208471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2B3C7-0A27-9B0D-DAC5-1D78284F48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F6E01-CDCB-EDA6-FE37-83CBDCB3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Life of TS2010 SMA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BFDD5-F547-6550-9D95-244180362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27633"/>
            <a:ext cx="11176591" cy="4033160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C350BFF-651D-4F4F-85F0-6CA4ABC0B6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9121480"/>
              </p:ext>
            </p:extLst>
          </p:nvPr>
        </p:nvGraphicFramePr>
        <p:xfrm>
          <a:off x="838199" y="1449422"/>
          <a:ext cx="2335307" cy="4033159"/>
        </p:xfrm>
        <a:graphic>
          <a:graphicData uri="http://schemas.openxmlformats.org/drawingml/2006/table">
            <a:tbl>
              <a:tblPr/>
              <a:tblGrid>
                <a:gridCol w="1044743">
                  <a:extLst>
                    <a:ext uri="{9D8B030D-6E8A-4147-A177-3AD203B41FA5}">
                      <a16:colId xmlns:a16="http://schemas.microsoft.com/office/drawing/2014/main" val="4228610460"/>
                    </a:ext>
                  </a:extLst>
                </a:gridCol>
                <a:gridCol w="1290564">
                  <a:extLst>
                    <a:ext uri="{9D8B030D-6E8A-4147-A177-3AD203B41FA5}">
                      <a16:colId xmlns:a16="http://schemas.microsoft.com/office/drawing/2014/main" val="2225995526"/>
                    </a:ext>
                  </a:extLst>
                </a:gridCol>
              </a:tblGrid>
              <a:tr h="29825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GB" sz="20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% removed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370260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201526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1.0%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974097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1.5%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940884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2.4%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7991553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3.4%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316000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4.5%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0288789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5.5%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5980812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7.2%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4632288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9.6%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785218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10.2%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6737015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10.2%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48338"/>
                  </a:ext>
                </a:extLst>
              </a:tr>
              <a:tr h="29825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12</a:t>
                      </a:r>
                    </a:p>
                  </a:txBody>
                  <a:tcPr marL="5443" marR="5443" marT="54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GB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10.1%</a:t>
                      </a:r>
                    </a:p>
                  </a:txBody>
                  <a:tcPr marL="5443" marR="5443" marT="5443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4902604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DDCD5D74-0A0B-26A8-3762-26DF063A35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9710" y="1439477"/>
            <a:ext cx="6875058" cy="40431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B2BF42-4DFB-0296-1F3E-A815FBA18D06}"/>
              </a:ext>
            </a:extLst>
          </p:cNvPr>
          <p:cNvSpPr txBox="1"/>
          <p:nvPr/>
        </p:nvSpPr>
        <p:spPr>
          <a:xfrm>
            <a:off x="838199" y="5744584"/>
            <a:ext cx="3441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Road Replacement Reasons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D7D35AB-4257-FF0E-D235-36272A234D12}"/>
              </a:ext>
            </a:extLst>
          </p:cNvPr>
          <p:cNvSpPr txBox="1"/>
          <p:nvPr/>
        </p:nvSpPr>
        <p:spPr>
          <a:xfrm>
            <a:off x="4582758" y="5580302"/>
            <a:ext cx="65245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Life Expired Surfacing</a:t>
            </a:r>
          </a:p>
          <a:p>
            <a:r>
              <a:rPr lang="en-GB" dirty="0"/>
              <a:t>Life Expired Structure</a:t>
            </a:r>
          </a:p>
          <a:p>
            <a:r>
              <a:rPr lang="en-GB" dirty="0"/>
              <a:t>Maximising efficiency, fence to fence maintenance etc.</a:t>
            </a:r>
          </a:p>
          <a:p>
            <a:r>
              <a:rPr lang="en-GB" dirty="0"/>
              <a:t>Weather/contamination events</a:t>
            </a:r>
          </a:p>
        </p:txBody>
      </p:sp>
    </p:spTree>
    <p:extLst>
      <p:ext uri="{BB962C8B-B14F-4D97-AF65-F5344CB8AC3E}">
        <p14:creationId xmlns:p14="http://schemas.microsoft.com/office/powerpoint/2010/main" val="2924392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ransport Scotland brand colours">
      <a:dk1>
        <a:srgbClr val="212192"/>
      </a:dk1>
      <a:lt1>
        <a:srgbClr val="FFFFFF"/>
      </a:lt1>
      <a:dk2>
        <a:srgbClr val="212192"/>
      </a:dk2>
      <a:lt2>
        <a:srgbClr val="FFFFFF"/>
      </a:lt2>
      <a:accent1>
        <a:srgbClr val="212192"/>
      </a:accent1>
      <a:accent2>
        <a:srgbClr val="02AE99"/>
      </a:accent2>
      <a:accent3>
        <a:srgbClr val="FFB400"/>
      </a:accent3>
      <a:accent4>
        <a:srgbClr val="912766"/>
      </a:accent4>
      <a:accent5>
        <a:srgbClr val="E6007E"/>
      </a:accent5>
      <a:accent6>
        <a:srgbClr val="80C4A5"/>
      </a:accent6>
      <a:hlink>
        <a:srgbClr val="0563C1"/>
      </a:hlink>
      <a:folHlink>
        <a:srgbClr val="912766"/>
      </a:folHlink>
    </a:clrScheme>
    <a:fontScheme name="Custom 1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CE0F18FEF0064CA6839380222BCF77" ma:contentTypeVersion="17" ma:contentTypeDescription="Create a new document." ma:contentTypeScope="" ma:versionID="ea452f9cc68b8cbf4b888a3dcf936c76">
  <xsd:schema xmlns:xsd="http://www.w3.org/2001/XMLSchema" xmlns:xs="http://www.w3.org/2001/XMLSchema" xmlns:p="http://schemas.microsoft.com/office/2006/metadata/properties" xmlns:ns2="5bb2dfbc-12ed-4f59-88d5-485d26a1a613" xmlns:ns3="19b51ed7-3a36-4d87-a92a-7dfa7df45610" targetNamespace="http://schemas.microsoft.com/office/2006/metadata/properties" ma:root="true" ma:fieldsID="0aaed5b1f67a32b7711b263df1abd98f" ns2:_="" ns3:_="">
    <xsd:import namespace="5bb2dfbc-12ed-4f59-88d5-485d26a1a613"/>
    <xsd:import namespace="19b51ed7-3a36-4d87-a92a-7dfa7df456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b2dfbc-12ed-4f59-88d5-485d26a1a6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665306-731a-4d9e-a2e2-fd0ec8eb20d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b51ed7-3a36-4d87-a92a-7dfa7df4561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e8da0005-9f3f-4c06-9436-d25db315a6a2}" ma:internalName="TaxCatchAll" ma:showField="CatchAllData" ma:web="19b51ed7-3a36-4d87-a92a-7dfa7df456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bb2dfbc-12ed-4f59-88d5-485d26a1a613">
      <Terms xmlns="http://schemas.microsoft.com/office/infopath/2007/PartnerControls"/>
    </lcf76f155ced4ddcb4097134ff3c332f>
    <TaxCatchAll xmlns="19b51ed7-3a36-4d87-a92a-7dfa7df4561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6BB978-A283-42BB-BF7F-8524B3AADAB7}"/>
</file>

<file path=customXml/itemProps2.xml><?xml version="1.0" encoding="utf-8"?>
<ds:datastoreItem xmlns:ds="http://schemas.openxmlformats.org/officeDocument/2006/customXml" ds:itemID="{49F5F796-E17E-42AE-A261-0A6EBC34BA45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6951a387-5dc7-41a8-8b8d-4197c10ab79b"/>
    <ds:schemaRef ds:uri="http://purl.org/dc/elements/1.1/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4E7D805-BF7B-4F5C-A548-6DE080A4F73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</Words>
  <Application>Microsoft Office PowerPoint</Application>
  <PresentationFormat>Widescreen</PresentationFormat>
  <Paragraphs>45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 Narrow</vt:lpstr>
      <vt:lpstr>Arial</vt:lpstr>
      <vt:lpstr>Calibri</vt:lpstr>
      <vt:lpstr>Montserrat</vt:lpstr>
      <vt:lpstr>Montserrat ExtraBold</vt:lpstr>
      <vt:lpstr>Montserrat SemiBold</vt:lpstr>
      <vt:lpstr>Rubik</vt:lpstr>
      <vt:lpstr>Office Theme</vt:lpstr>
      <vt:lpstr>PowerPoint Presentation</vt:lpstr>
      <vt:lpstr>2023 Scottish Inspection Panel (WSP Ltd) TRL674 methodology for visual assessment</vt:lpstr>
      <vt:lpstr>Life of TS2010 SMA to date</vt:lpstr>
    </vt:vector>
  </TitlesOfParts>
  <Company>Scottish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 Scotland</dc:title>
  <dc:creator>Wylie S (Sinead)</dc:creator>
  <cp:lastModifiedBy>Samantha Stagg</cp:lastModifiedBy>
  <cp:revision>274</cp:revision>
  <dcterms:created xsi:type="dcterms:W3CDTF">2020-05-18T11:09:14Z</dcterms:created>
  <dcterms:modified xsi:type="dcterms:W3CDTF">2025-11-12T12:51:32Z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A28461046</vt:lpwstr>
  </property>
  <property fmtid="{D5CDD505-2E9C-101B-9397-08002B2CF9AE}" pid="4" name="Objective-Title">
    <vt:lpwstr>Transport Scotland - Corporate Communications - Publications - Corporate Template - powerpoint template - May 2020</vt:lpwstr>
  </property>
  <property fmtid="{D5CDD505-2E9C-101B-9397-08002B2CF9AE}" pid="5" name="Objective-Description">
    <vt:lpwstr/>
  </property>
  <property fmtid="{D5CDD505-2E9C-101B-9397-08002B2CF9AE}" pid="6" name="Objective-CreationStamp">
    <vt:filetime>2020-05-18T11:15:54Z</vt:filetime>
  </property>
  <property fmtid="{D5CDD505-2E9C-101B-9397-08002B2CF9AE}" pid="7" name="Objective-IsApproved">
    <vt:bool>false</vt:bool>
  </property>
  <property fmtid="{D5CDD505-2E9C-101B-9397-08002B2CF9AE}" pid="8" name="Objective-IsPublished">
    <vt:bool>false</vt:bool>
  </property>
  <property fmtid="{D5CDD505-2E9C-101B-9397-08002B2CF9AE}" pid="9" name="Objective-DatePublished">
    <vt:lpwstr/>
  </property>
  <property fmtid="{D5CDD505-2E9C-101B-9397-08002B2CF9AE}" pid="10" name="Objective-ModificationStamp">
    <vt:filetime>2021-05-17T11:03:57Z</vt:filetime>
  </property>
  <property fmtid="{D5CDD505-2E9C-101B-9397-08002B2CF9AE}" pid="11" name="Objective-Owner">
    <vt:lpwstr>Wylie, Sinead S (U419240)</vt:lpwstr>
  </property>
  <property fmtid="{D5CDD505-2E9C-101B-9397-08002B2CF9AE}" pid="12" name="Objective-Path">
    <vt:lpwstr>Objective Global Folder:SG File Plan:Administration:Communications:External communications:Advice and Policy: External Communications:Transport Scotland: Corporate Communications: Publications: 2019-2024</vt:lpwstr>
  </property>
  <property fmtid="{D5CDD505-2E9C-101B-9397-08002B2CF9AE}" pid="13" name="Objective-Parent">
    <vt:lpwstr>Transport Scotland: Corporate Communications: Publications: 2019-2024</vt:lpwstr>
  </property>
  <property fmtid="{D5CDD505-2E9C-101B-9397-08002B2CF9AE}" pid="14" name="Objective-State">
    <vt:lpwstr>Being Drafted</vt:lpwstr>
  </property>
  <property fmtid="{D5CDD505-2E9C-101B-9397-08002B2CF9AE}" pid="15" name="Objective-VersionId">
    <vt:lpwstr>vA48654320</vt:lpwstr>
  </property>
  <property fmtid="{D5CDD505-2E9C-101B-9397-08002B2CF9AE}" pid="16" name="Objective-Version">
    <vt:lpwstr>2.5</vt:lpwstr>
  </property>
  <property fmtid="{D5CDD505-2E9C-101B-9397-08002B2CF9AE}" pid="17" name="Objective-VersionNumber">
    <vt:r8>8</vt:r8>
  </property>
  <property fmtid="{D5CDD505-2E9C-101B-9397-08002B2CF9AE}" pid="18" name="Objective-VersionComment">
    <vt:lpwstr/>
  </property>
  <property fmtid="{D5CDD505-2E9C-101B-9397-08002B2CF9AE}" pid="19" name="Objective-FileNumber">
    <vt:lpwstr>BUSPROC/6613</vt:lpwstr>
  </property>
  <property fmtid="{D5CDD505-2E9C-101B-9397-08002B2CF9AE}" pid="20" name="Objective-Classification">
    <vt:lpwstr>OFFICIAL</vt:lpwstr>
  </property>
  <property fmtid="{D5CDD505-2E9C-101B-9397-08002B2CF9AE}" pid="21" name="Objective-Caveats">
    <vt:lpwstr>Caveat for access to SG Fileplan</vt:lpwstr>
  </property>
  <property fmtid="{D5CDD505-2E9C-101B-9397-08002B2CF9AE}" pid="22" name="Objective-Date of Original">
    <vt:lpwstr/>
  </property>
  <property fmtid="{D5CDD505-2E9C-101B-9397-08002B2CF9AE}" pid="23" name="Objective-Date Received">
    <vt:lpwstr/>
  </property>
  <property fmtid="{D5CDD505-2E9C-101B-9397-08002B2CF9AE}" pid="24" name="Objective-SG Web Publication - Category">
    <vt:lpwstr/>
  </property>
  <property fmtid="{D5CDD505-2E9C-101B-9397-08002B2CF9AE}" pid="25" name="Objective-SG Web Publication - Category 2 Classification">
    <vt:lpwstr/>
  </property>
  <property fmtid="{D5CDD505-2E9C-101B-9397-08002B2CF9AE}" pid="26" name="Objective-Connect Creator">
    <vt:lpwstr/>
  </property>
  <property fmtid="{D5CDD505-2E9C-101B-9397-08002B2CF9AE}" pid="27" name="Objective-Comment">
    <vt:lpwstr/>
  </property>
  <property fmtid="{D5CDD505-2E9C-101B-9397-08002B2CF9AE}" pid="28" name="Objective-Required Redaction">
    <vt:lpwstr/>
  </property>
  <property fmtid="{D5CDD505-2E9C-101B-9397-08002B2CF9AE}" pid="29" name="ContentTypeId">
    <vt:lpwstr>0x010100F4CE0F18FEF0064CA6839380222BCF77</vt:lpwstr>
  </property>
</Properties>
</file>