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</p:sldMasterIdLst>
  <p:sldIdLst>
    <p:sldId id="605" r:id="rId4"/>
    <p:sldId id="606" r:id="rId5"/>
    <p:sldId id="607" r:id="rId6"/>
    <p:sldId id="608" r:id="rId7"/>
    <p:sldId id="609" r:id="rId8"/>
    <p:sldId id="610" r:id="rId9"/>
    <p:sldId id="264" r:id="rId10"/>
    <p:sldId id="611" r:id="rId11"/>
    <p:sldId id="612" r:id="rId12"/>
    <p:sldId id="613" r:id="rId13"/>
    <p:sldId id="614" r:id="rId14"/>
    <p:sldId id="615" r:id="rId15"/>
    <p:sldId id="616" r:id="rId16"/>
    <p:sldId id="274" r:id="rId17"/>
    <p:sldId id="617" r:id="rId18"/>
    <p:sldId id="618" r:id="rId19"/>
    <p:sldId id="276" r:id="rId20"/>
    <p:sldId id="35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6" autoAdjust="0"/>
    <p:restoredTop sz="94660"/>
  </p:normalViewPr>
  <p:slideViewPr>
    <p:cSldViewPr snapToGrid="0" showGuides="1">
      <p:cViewPr varScale="1">
        <p:scale>
          <a:sx n="160" d="100"/>
          <a:sy n="160" d="100"/>
        </p:scale>
        <p:origin x="108" y="13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79075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334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963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793086-55A5-4A59-B148-CF583A141F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05C995-CAC5-48BF-8A2F-904BBA176F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EF57D2-3E67-4369-A5D7-0873E5BB9A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B30D2-C024-43AE-9817-A74066BC91B4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6EF9E1-BC15-41C2-9C8F-558E18A6C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1DBD83-00E3-4948-B642-FF6508C1A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912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4CDE0-3559-411B-AE98-1974DC676E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F06315-2A5C-4803-9A48-0A49C6CF8D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49B14F-A33B-49F5-82B3-6ED306D89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AD5A45-C174-436D-80F3-53FD61A18E96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B64894-9508-483C-B139-1907BEB313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21216-09B6-4918-8B44-6C991F954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981318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F92DC-AC13-4F58-B8FD-BEE30C5ABD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1363A5-4FE0-4136-9C2E-E3FC4BEB14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A396D-3793-456F-8AFE-78290DD28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DB2B66-BEA2-4124-AA48-9CE1AD980F37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6C9BB8-ED46-42EA-9AE3-19A3F28BD9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585D1D-0B5C-4202-9650-9EBE1DBC16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6570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380E1F-C756-4D83-B61D-97C77F1DD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9E718A-6792-4F7F-B7AD-9CC9ED5C464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3E948B-1C2E-4D80-B7A3-D5F704AA04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3EA6B4-8C06-4E76-A2E0-A26C76FC5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B4771-04E6-42D7-B5D7-A90F9208E9ED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867842-1817-4F2F-995E-3F12712CE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AA3465-80F8-4B51-842E-02938C4A0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02776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8C95C-8591-4BDC-8621-790D2FEF49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84F7B4-DE6A-4153-875A-96ACD3CA0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FBC38D-D2D2-43FB-AE13-F9C530453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13E8B5-CBDD-41BB-A164-7007BC6C244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F1CB050-58F1-4F27-A9FB-2589693307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D96CD14-300A-44E6-9BC8-91DAF7B0B6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948F12-96E7-46FB-A8A7-356E4C5E5DCF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E6500E8-5A37-4170-B3B6-5693F7045C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DF84CE6-D607-4E6A-9E14-92C57FFF9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03462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B53CD5-70C5-458A-964D-5A7EDF900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11191B0-B332-4E68-9E48-3F4E49DF1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1D9141-6265-4F2F-B4BA-5B6C852C0D5A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040AAB-3E5B-4043-918A-5F3F60D5D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F1882-BA02-4C48-A7CC-7E163954D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6590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18B2A2-7F17-4C4A-B7D0-5456C78D0F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36717-9851-4544-A6FC-C35C2CF771AA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36BBEA5-8417-4F9F-A078-773D34B4F9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DA5052-955D-4C41-BD8E-F322FD87DA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14513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A1B5C-4969-4C86-AFDF-0BB2942D9A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EAE85D-E805-44AE-BDA3-FDF8662E6C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A019D9A-7227-4C69-86EE-108D964913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9D1C59-6E3F-445B-9151-A631B2C8C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C9D39-E84E-46B5-93FB-667DCB05E5A9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391349-1DFF-4E9C-A1BD-0C50D8D82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FC4A08-09CA-4349-99D7-2CCBEB4177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7852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24310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2D3B6-B376-4909-A6A2-E0E663F78C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E16D99-3C9D-4198-86E4-9A9FD027442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EF0B14-BF82-42DC-B5B5-402E533F901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A7B887F-76AA-40D7-B286-0DBB19BD1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455086-67FB-4B7E-ADDE-E217C453E93B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655DDA-3171-4E80-B2B5-1957740595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5F4539-2620-4094-92F6-F843E5CEF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4787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8B0FA-14E7-4C7E-934B-6B90AE702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71175D-9752-404B-8AC0-28E0E3D361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784740-3A57-4B6D-8CE9-AAED08D01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75EF3-E18F-4929-970B-6EF26E1BB347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89DD9-85D9-4E0A-AC85-58FABF10D6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83463-C71F-4DBB-8DEA-0BEDD6EC2D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21856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D5CB24C-DEB8-4789-ACC0-EDFB92550FA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E5E2A0-2383-4451-A042-8E2FCD13B5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F2F2AA-EE41-47AD-804C-974DE90A2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D8497-03E6-4EE0-9B75-573A5596BA87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B0D54-0D4A-4A5F-9CCC-8EEE1740BC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265E2-D50A-4152-96D8-DF8CE11520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5491989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6136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95997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607044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8243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2638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2780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9818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6902337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uperduperred">
    <p:bg>
      <p:bgPr>
        <a:solidFill>
          <a:srgbClr val="9425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10791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6260815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305580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292924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76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7492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2325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5596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7826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05136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03611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2415" y="6243821"/>
            <a:ext cx="12109585" cy="614179"/>
          </a:xfrm>
          <a:prstGeom prst="rect">
            <a:avLst/>
          </a:prstGeom>
          <a:solidFill>
            <a:srgbClr val="94254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0401" y="0"/>
            <a:ext cx="505440" cy="106941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1"/>
            <a:ext cx="361051" cy="6858000"/>
          </a:xfrm>
          <a:prstGeom prst="rect">
            <a:avLst/>
          </a:prstGeom>
          <a:solidFill>
            <a:srgbClr val="942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78985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4215E3-7B3B-4C3D-B4BE-4BC150FF9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490F6B-84A4-4EB2-AC6A-C6924BEB40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DF4FE4-C4FE-4649-9E2F-750EB94265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6AE0A-3DA6-4335-80C7-9FE6DD1AE235}" type="datetime1">
              <a:rPr lang="en-GB" smtClean="0"/>
              <a:t>04/10/2018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996F48-5F94-4584-A0D3-39B5037053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C3EC45-6BAD-4330-AA96-91B298004A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1BAE9C-215B-45C1-8F6D-EFFC82ECBAA1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9305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82415" y="6243821"/>
            <a:ext cx="12109585" cy="614179"/>
          </a:xfrm>
          <a:prstGeom prst="rect">
            <a:avLst/>
          </a:prstGeom>
          <a:solidFill>
            <a:srgbClr val="942540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30401" y="0"/>
            <a:ext cx="505440" cy="1069416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0" y="1"/>
            <a:ext cx="361051" cy="6858000"/>
          </a:xfrm>
          <a:prstGeom prst="rect">
            <a:avLst/>
          </a:prstGeom>
          <a:solidFill>
            <a:srgbClr val="9425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181693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4540FEB9-1D26-43E2-BC5C-E6FD097ED4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052513"/>
            <a:ext cx="9144000" cy="1225052"/>
          </a:xfrm>
        </p:spPr>
        <p:txBody>
          <a:bodyPr wrap="none" anchor="t" anchorCtr="0">
            <a:noAutofit/>
          </a:bodyPr>
          <a:lstStyle/>
          <a:p>
            <a:r>
              <a:rPr lang="en-GB" sz="5400" dirty="0"/>
              <a:t>MARTIN HOLLAND</a:t>
            </a:r>
            <a:br>
              <a:rPr lang="en-GB" sz="5400" dirty="0"/>
            </a:br>
            <a:r>
              <a:rPr lang="en-GB" sz="2400" dirty="0"/>
              <a:t>Independent Consultant and former Head of Highways Services, Islington Council</a:t>
            </a:r>
            <a:br>
              <a:rPr lang="en-GB" sz="2400" dirty="0"/>
            </a:br>
            <a:endParaRPr lang="en-GB" sz="2400" dirty="0"/>
          </a:p>
        </p:txBody>
      </p:sp>
      <p:sp>
        <p:nvSpPr>
          <p:cNvPr id="6" name="Subtitle 5">
            <a:extLst>
              <a:ext uri="{FF2B5EF4-FFF2-40B4-BE49-F238E27FC236}">
                <a16:creationId xmlns:a16="http://schemas.microsoft.com/office/drawing/2014/main" id="{22663DB3-C964-47F7-9879-76BE3AFDB3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42063"/>
            <a:ext cx="9144000" cy="686937"/>
          </a:xfrm>
        </p:spPr>
        <p:txBody>
          <a:bodyPr>
            <a:normAutofit/>
          </a:bodyPr>
          <a:lstStyle/>
          <a:p>
            <a:r>
              <a:rPr lang="en-GB" dirty="0"/>
              <a:t>Well-maintained Roads as a Driver for Social Change</a:t>
            </a:r>
          </a:p>
        </p:txBody>
      </p:sp>
    </p:spTree>
    <p:extLst>
      <p:ext uri="{BB962C8B-B14F-4D97-AF65-F5344CB8AC3E}">
        <p14:creationId xmlns:p14="http://schemas.microsoft.com/office/powerpoint/2010/main" val="5770696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630195" y="741405"/>
            <a:ext cx="10995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Working with Education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E067E8-7E61-4424-8565-F0BE6FC4D4D2}"/>
              </a:ext>
            </a:extLst>
          </p:cNvPr>
          <p:cNvSpPr txBox="1">
            <a:spLocks/>
          </p:cNvSpPr>
          <p:nvPr/>
        </p:nvSpPr>
        <p:spPr>
          <a:xfrm>
            <a:off x="630195" y="1828800"/>
            <a:ext cx="10723605" cy="45843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Educational establishments need safe access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Safe routes to schools should include good walking and cycling surfaces with appropriate lighting.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Accept that the school run happens and seek funding from the education budget to provide safe drop off areas and resilient surfacing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Reach out to schools to provide presentations on what Highways can do. </a:t>
            </a:r>
          </a:p>
        </p:txBody>
      </p:sp>
    </p:spTree>
    <p:extLst>
      <p:ext uri="{BB962C8B-B14F-4D97-AF65-F5344CB8AC3E}">
        <p14:creationId xmlns:p14="http://schemas.microsoft.com/office/powerpoint/2010/main" val="1706821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630195" y="741405"/>
            <a:ext cx="10995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Supporting Business and Regeneration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E067E8-7E61-4424-8565-F0BE6FC4D4D2}"/>
              </a:ext>
            </a:extLst>
          </p:cNvPr>
          <p:cNvSpPr txBox="1">
            <a:spLocks/>
          </p:cNvSpPr>
          <p:nvPr/>
        </p:nvSpPr>
        <p:spPr>
          <a:xfrm>
            <a:off x="630195" y="1828800"/>
            <a:ext cx="10723605" cy="45843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Economic activity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Trade and development have driven highway construction throughout recorded time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now see significant areas of the UK benefit from regeneration that has been enabled by highway construction.  How much of the prosperity created goes back to Highways maintenance.</a:t>
            </a:r>
          </a:p>
        </p:txBody>
      </p:sp>
    </p:spTree>
    <p:extLst>
      <p:ext uri="{BB962C8B-B14F-4D97-AF65-F5344CB8AC3E}">
        <p14:creationId xmlns:p14="http://schemas.microsoft.com/office/powerpoint/2010/main" val="331844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983F1-3897-4380-8BAB-6D0FA02D56A9}"/>
              </a:ext>
            </a:extLst>
          </p:cNvPr>
          <p:cNvSpPr txBox="1">
            <a:spLocks/>
          </p:cNvSpPr>
          <p:nvPr/>
        </p:nvSpPr>
        <p:spPr>
          <a:xfrm>
            <a:off x="630195" y="1828800"/>
            <a:ext cx="10723605" cy="45843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Our most obvious benefit, the movement of people and commodities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As society changes we must be prepared to adapt our highways for the communities’ benefit.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 there new demands for:</a:t>
            </a:r>
          </a:p>
          <a:p>
            <a:pPr marL="9017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accessible bus routes</a:t>
            </a:r>
          </a:p>
          <a:p>
            <a:pPr marL="9017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home deliveries</a:t>
            </a:r>
          </a:p>
          <a:p>
            <a:pPr marL="9017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electric and autonomous vehicles</a:t>
            </a:r>
          </a:p>
          <a:p>
            <a:pPr marL="9017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digitally connected smart cars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630195" y="741405"/>
            <a:ext cx="10995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Access and communication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</p:spTree>
    <p:extLst>
      <p:ext uri="{BB962C8B-B14F-4D97-AF65-F5344CB8AC3E}">
        <p14:creationId xmlns:p14="http://schemas.microsoft.com/office/powerpoint/2010/main" val="3090643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630195" y="741405"/>
            <a:ext cx="10995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Supporting Public Protection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E067E8-7E61-4424-8565-F0BE6FC4D4D2}"/>
              </a:ext>
            </a:extLst>
          </p:cNvPr>
          <p:cNvSpPr txBox="1">
            <a:spLocks/>
          </p:cNvSpPr>
          <p:nvPr/>
        </p:nvSpPr>
        <p:spPr>
          <a:xfrm>
            <a:off x="630195" y="1828800"/>
            <a:ext cx="10723605" cy="45843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Reducing petty crime and anti-social behaviour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Home Office figures show that the cost of crime is £50 billion pa, about £15 billion can be attributed to crime on the public highway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These crimes increase in poorly maintained urban areas.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Improved lighting discourages night time crime and compliments CCTV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Improving the streetscape as an anti-crime measure makes an area feel safer and provides passive surveillance.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There is also a cost related to the fear of crime</a:t>
            </a:r>
          </a:p>
        </p:txBody>
      </p:sp>
    </p:spTree>
    <p:extLst>
      <p:ext uri="{BB962C8B-B14F-4D97-AF65-F5344CB8AC3E}">
        <p14:creationId xmlns:p14="http://schemas.microsoft.com/office/powerpoint/2010/main" val="1291306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630195" y="741405"/>
            <a:ext cx="10995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Are our communications effective?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E067E8-7E61-4424-8565-F0BE6FC4D4D2}"/>
              </a:ext>
            </a:extLst>
          </p:cNvPr>
          <p:cNvSpPr txBox="1">
            <a:spLocks/>
          </p:cNvSpPr>
          <p:nvPr/>
        </p:nvSpPr>
        <p:spPr>
          <a:xfrm>
            <a:off x="630195" y="1828800"/>
            <a:ext cx="10723605" cy="45843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Basics</a:t>
            </a:r>
          </a:p>
          <a:p>
            <a:pPr marL="107315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	Remember who the customer is</a:t>
            </a:r>
          </a:p>
          <a:p>
            <a:pPr marL="107315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 	Remember who the customer is</a:t>
            </a:r>
          </a:p>
          <a:p>
            <a:pPr marL="107315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3.	Remember who the customer is and</a:t>
            </a:r>
          </a:p>
          <a:p>
            <a:pPr marL="107315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Give your message at least three times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are not always talking to other Highways practitioners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Outside of the small highways community, people do not define highways by their technical attributes but by what happens alongside </a:t>
            </a:r>
          </a:p>
        </p:txBody>
      </p:sp>
    </p:spTree>
    <p:extLst>
      <p:ext uri="{BB962C8B-B14F-4D97-AF65-F5344CB8AC3E}">
        <p14:creationId xmlns:p14="http://schemas.microsoft.com/office/powerpoint/2010/main" val="4065167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C4CDA4-486F-4330-9194-807FAB6BE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4023" y="1628418"/>
            <a:ext cx="1905968" cy="76683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DB0132D-FED0-41D5-AF58-5F02A4C91592}"/>
              </a:ext>
            </a:extLst>
          </p:cNvPr>
          <p:cNvSpPr txBox="1"/>
          <p:nvPr/>
        </p:nvSpPr>
        <p:spPr>
          <a:xfrm>
            <a:off x="748145" y="2451708"/>
            <a:ext cx="51118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6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ahnschrift SemiBold" panose="020B0502040204020203" pitchFamily="34" charset="0"/>
                <a:ea typeface="+mn-ea"/>
                <a:cs typeface="+mn-cs"/>
              </a:rPr>
              <a:t>We apologise for yesterday’s disruption to early morning services, this was due to the  late surrender of a track possession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377F9F9-63F1-45B5-BEC0-3EFB1804268B}"/>
              </a:ext>
            </a:extLst>
          </p:cNvPr>
          <p:cNvSpPr/>
          <p:nvPr/>
        </p:nvSpPr>
        <p:spPr>
          <a:xfrm>
            <a:off x="748145" y="1571961"/>
            <a:ext cx="5209382" cy="452461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F5B05A-A5DD-49D1-857C-2A07BBBD8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748145" y="6281355"/>
            <a:ext cx="10702637" cy="440121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49193BC-3A93-4920-B34A-1C0773DBA01F}"/>
              </a:ext>
            </a:extLst>
          </p:cNvPr>
          <p:cNvSpPr/>
          <p:nvPr/>
        </p:nvSpPr>
        <p:spPr>
          <a:xfrm>
            <a:off x="1374368" y="384959"/>
            <a:ext cx="531209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know what we mean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609F950-E8AB-4E8C-A8B2-24E02AB5C8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9681" y="3753427"/>
            <a:ext cx="4133850" cy="234315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58E660-7FEB-4F5F-B1C2-ABF61E0BEC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1510" y="1448145"/>
            <a:ext cx="2438400" cy="1581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521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682625" y="707630"/>
            <a:ext cx="10995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Changing Communications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E067E8-7E61-4424-8565-F0BE6FC4D4D2}"/>
              </a:ext>
            </a:extLst>
          </p:cNvPr>
          <p:cNvSpPr txBox="1">
            <a:spLocks/>
          </p:cNvSpPr>
          <p:nvPr/>
        </p:nvSpPr>
        <p:spPr>
          <a:xfrm>
            <a:off x="630195" y="1828800"/>
            <a:ext cx="10723605" cy="45843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64BAA16-6322-4DE4-8224-3FD134804464}"/>
              </a:ext>
            </a:extLst>
          </p:cNvPr>
          <p:cNvSpPr txBox="1"/>
          <p:nvPr/>
        </p:nvSpPr>
        <p:spPr>
          <a:xfrm>
            <a:off x="630195" y="1828800"/>
            <a:ext cx="8477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Highway Improvements Completed on Time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3.2 km of increased capacity to the link from the A499 to B4965..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92BCF31-DA92-45D1-9168-EC9A05F928CD}"/>
              </a:ext>
            </a:extLst>
          </p:cNvPr>
          <p:cNvSpPr txBox="1"/>
          <p:nvPr/>
        </p:nvSpPr>
        <p:spPr>
          <a:xfrm>
            <a:off x="1325138" y="2634813"/>
            <a:ext cx="6750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10 Lives a year saved by Highway Improvements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Reduction in ambulance journey times are expected to save …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150FA6-6845-44A6-989A-590C894557B8}"/>
              </a:ext>
            </a:extLst>
          </p:cNvPr>
          <p:cNvSpPr txBox="1"/>
          <p:nvPr/>
        </p:nvSpPr>
        <p:spPr>
          <a:xfrm>
            <a:off x="1654704" y="3363254"/>
            <a:ext cx="10220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Businesses thriving after Highways improvements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new street works are credited with reducing anti social behaviour and increasing the footfall …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A56C218-3D2F-4299-9FA2-226961664883}"/>
              </a:ext>
            </a:extLst>
          </p:cNvPr>
          <p:cNvSpPr txBox="1"/>
          <p:nvPr/>
        </p:nvSpPr>
        <p:spPr>
          <a:xfrm>
            <a:off x="1928901" y="4238616"/>
            <a:ext cx="9312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Years added to peoples’ lives by Highways scheme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creation of the popular fitness routes has seen an decrease in heart diseases …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A7AB773-3003-4C1D-ACFB-570DC18E0921}"/>
              </a:ext>
            </a:extLst>
          </p:cNvPr>
          <p:cNvSpPr txBox="1"/>
          <p:nvPr/>
        </p:nvSpPr>
        <p:spPr>
          <a:xfrm>
            <a:off x="2447172" y="5090909"/>
            <a:ext cx="82611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 Black" panose="020B0A04020102020204" pitchFamily="34" charset="0"/>
                <a:ea typeface="+mn-ea"/>
                <a:cs typeface="+mn-cs"/>
              </a:rPr>
              <a:t>A Prosperous community enabled Highways scheme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The link to the new housing and business park will provide … </a:t>
            </a:r>
          </a:p>
        </p:txBody>
      </p:sp>
    </p:spTree>
    <p:extLst>
      <p:ext uri="{BB962C8B-B14F-4D97-AF65-F5344CB8AC3E}">
        <p14:creationId xmlns:p14="http://schemas.microsoft.com/office/powerpoint/2010/main" val="3863050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682625" y="707630"/>
            <a:ext cx="10995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Conclusions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E067E8-7E61-4424-8565-F0BE6FC4D4D2}"/>
              </a:ext>
            </a:extLst>
          </p:cNvPr>
          <p:cNvSpPr txBox="1">
            <a:spLocks/>
          </p:cNvSpPr>
          <p:nvPr/>
        </p:nvSpPr>
        <p:spPr>
          <a:xfrm>
            <a:off x="630195" y="1828800"/>
            <a:ext cx="10723605" cy="45843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59A2FC81-397C-4223-A710-B7011B4CF105}"/>
              </a:ext>
            </a:extLst>
          </p:cNvPr>
          <p:cNvSpPr txBox="1">
            <a:spLocks/>
          </p:cNvSpPr>
          <p:nvPr/>
        </p:nvSpPr>
        <p:spPr>
          <a:xfrm>
            <a:off x="734197" y="1311275"/>
            <a:ext cx="10723605" cy="4839095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Good Asset Management is essential to ensure that we get best value from the available funding and as the basis of our bidding.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Well maintained highways are an essential component in creating a ‘Better Place to Live’ and the social change that comes with it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can be key in delivering other services’ aims to create better places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reaching out to other services, we can develop opportunities and attract funding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When communicating we remember who the customer is and how our activities directly benefit them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customer is not technically minded	</a:t>
            </a:r>
          </a:p>
        </p:txBody>
      </p:sp>
    </p:spTree>
    <p:extLst>
      <p:ext uri="{BB962C8B-B14F-4D97-AF65-F5344CB8AC3E}">
        <p14:creationId xmlns:p14="http://schemas.microsoft.com/office/powerpoint/2010/main" val="3546104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22951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F204C-0813-4E2B-9D0A-389E670C4DF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i="1" dirty="0"/>
              <a:t>Well Maintained Roads as a Driver for Social Change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B3C852-0B34-46E6-ACFA-32EB6BC987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212" y="5735637"/>
            <a:ext cx="2485788" cy="112236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04D8D48-029A-420B-96EA-7B8F1ECE1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5268DE9-9C44-4EDF-BF44-F25F911B1B85}"/>
              </a:ext>
            </a:extLst>
          </p:cNvPr>
          <p:cNvSpPr txBox="1"/>
          <p:nvPr/>
        </p:nvSpPr>
        <p:spPr>
          <a:xfrm>
            <a:off x="619432" y="5927486"/>
            <a:ext cx="29791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0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n-ea"/>
                <a:cs typeface="+mn-cs"/>
              </a:rPr>
              <a:t>Martin Holland</a:t>
            </a:r>
          </a:p>
        </p:txBody>
      </p:sp>
    </p:spTree>
    <p:extLst>
      <p:ext uri="{BB962C8B-B14F-4D97-AF65-F5344CB8AC3E}">
        <p14:creationId xmlns:p14="http://schemas.microsoft.com/office/powerpoint/2010/main" val="1400426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E3025E-9584-4DA4-84FF-C452223A9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02941"/>
            <a:ext cx="10515600" cy="4596714"/>
          </a:xfrm>
        </p:spPr>
        <p:txBody>
          <a:bodyPr/>
          <a:lstStyle/>
          <a:p>
            <a:r>
              <a:rPr lang="en-GB" dirty="0"/>
              <a:t>We need money to drive our industry  	</a:t>
            </a:r>
            <a:endParaRPr lang="en-GB" sz="4000" dirty="0"/>
          </a:p>
          <a:p>
            <a:r>
              <a:rPr lang="en-GB" dirty="0"/>
              <a:t>Almost exclusively, our funding comes from the public purse</a:t>
            </a:r>
          </a:p>
          <a:p>
            <a:r>
              <a:rPr lang="en-GB" dirty="0"/>
              <a:t>Central and local government budgets are intended to keep society:</a:t>
            </a:r>
          </a:p>
          <a:p>
            <a:pPr marL="1792288" indent="-358775"/>
            <a:r>
              <a:rPr lang="en-GB" dirty="0"/>
              <a:t>Healthy;</a:t>
            </a:r>
          </a:p>
          <a:p>
            <a:pPr marL="1792288" indent="-358775"/>
            <a:r>
              <a:rPr lang="en-GB" dirty="0"/>
              <a:t>Safe;</a:t>
            </a:r>
          </a:p>
          <a:p>
            <a:pPr marL="1792288" indent="-358775"/>
            <a:r>
              <a:rPr lang="en-GB" dirty="0"/>
              <a:t>Educated;</a:t>
            </a:r>
          </a:p>
          <a:p>
            <a:pPr marL="1792288" indent="-358775"/>
            <a:r>
              <a:rPr lang="en-GB" dirty="0"/>
              <a:t>Prosperous and</a:t>
            </a:r>
          </a:p>
          <a:p>
            <a:pPr marL="1792288" indent="-358775"/>
            <a:r>
              <a:rPr lang="en-GB" dirty="0"/>
              <a:t>Comfortable in their chosen life style</a:t>
            </a:r>
          </a:p>
          <a:p>
            <a:pPr marL="1371600" lvl="3" indent="0">
              <a:buNone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8CA1CB-9FED-43AA-85D7-0D7B2BA9D285}"/>
              </a:ext>
            </a:extLst>
          </p:cNvPr>
          <p:cNvSpPr txBox="1"/>
          <p:nvPr/>
        </p:nvSpPr>
        <p:spPr>
          <a:xfrm>
            <a:off x="998838" y="667265"/>
            <a:ext cx="6328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What drives our industry?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87E186C-AEB9-470F-96AF-84761A927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347" y="6356350"/>
            <a:ext cx="11318788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D807558-9A33-416B-94F1-38FA6B707EE9}"/>
              </a:ext>
            </a:extLst>
          </p:cNvPr>
          <p:cNvSpPr/>
          <p:nvPr/>
        </p:nvSpPr>
        <p:spPr>
          <a:xfrm>
            <a:off x="444843" y="6376086"/>
            <a:ext cx="11257006" cy="296563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</p:spTree>
    <p:extLst>
      <p:ext uri="{BB962C8B-B14F-4D97-AF65-F5344CB8AC3E}">
        <p14:creationId xmlns:p14="http://schemas.microsoft.com/office/powerpoint/2010/main" val="4275875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9407F7-AC99-40CC-B4E1-79D7F7FCC013}"/>
              </a:ext>
            </a:extLst>
          </p:cNvPr>
          <p:cNvSpPr txBox="1"/>
          <p:nvPr/>
        </p:nvSpPr>
        <p:spPr>
          <a:xfrm>
            <a:off x="924698" y="741405"/>
            <a:ext cx="63287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 funding is limited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F880AD-F5CD-4F80-A123-67E096DAD0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6000" y="1721063"/>
            <a:ext cx="4800000" cy="3415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0647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983F1-3897-4380-8BAB-6D0FA02D56A9}"/>
              </a:ext>
            </a:extLst>
          </p:cNvPr>
          <p:cNvSpPr txBox="1">
            <a:spLocks/>
          </p:cNvSpPr>
          <p:nvPr/>
        </p:nvSpPr>
        <p:spPr>
          <a:xfrm>
            <a:off x="630195" y="1828800"/>
            <a:ext cx="10723605" cy="45843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 Health – fear of illness and death – respect for health service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Social services – Adult &amp; Child protection – vulnerable members of Society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Education – Give lifetime opportunities to our children – care for us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Housing – Decent places to live – provide a base for family life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 protection – keep us safe – keep a clean environment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competition to these emotive services the Engineer’ bid is: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1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 Highways – If we can’t maintain our roads they will get worse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924697" y="741405"/>
            <a:ext cx="104291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demands from the public piggy bank?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</p:spTree>
    <p:extLst>
      <p:ext uri="{BB962C8B-B14F-4D97-AF65-F5344CB8AC3E}">
        <p14:creationId xmlns:p14="http://schemas.microsoft.com/office/powerpoint/2010/main" val="350371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983F1-3897-4380-8BAB-6D0FA02D56A9}"/>
              </a:ext>
            </a:extLst>
          </p:cNvPr>
          <p:cNvSpPr txBox="1">
            <a:spLocks/>
          </p:cNvSpPr>
          <p:nvPr/>
        </p:nvSpPr>
        <p:spPr>
          <a:xfrm>
            <a:off x="630195" y="1651820"/>
            <a:ext cx="10723605" cy="476133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don’t just compete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compliment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 addition to our well thought out asset management strategy ;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 demonstrate that the Highways teams can help to deliver the goals of:</a:t>
            </a:r>
          </a:p>
          <a:p>
            <a:pPr marL="3886200" marR="0" lvl="8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Health</a:t>
            </a:r>
          </a:p>
          <a:p>
            <a:pPr marL="3886200" marR="0" lvl="8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 Protection</a:t>
            </a:r>
          </a:p>
          <a:p>
            <a:pPr marL="3886200" marR="0" lvl="8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Housing</a:t>
            </a:r>
          </a:p>
          <a:p>
            <a:pPr marL="3886200" marR="0" lvl="8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Education and </a:t>
            </a:r>
          </a:p>
          <a:p>
            <a:pPr marL="3886200" marR="0" lvl="8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Economic activity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630195" y="741405"/>
            <a:ext cx="10995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How should we compete against other demands?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</p:spTree>
    <p:extLst>
      <p:ext uri="{BB962C8B-B14F-4D97-AF65-F5344CB8AC3E}">
        <p14:creationId xmlns:p14="http://schemas.microsoft.com/office/powerpoint/2010/main" val="3517031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983F1-3897-4380-8BAB-6D0FA02D56A9}"/>
              </a:ext>
            </a:extLst>
          </p:cNvPr>
          <p:cNvSpPr txBox="1">
            <a:spLocks/>
          </p:cNvSpPr>
          <p:nvPr/>
        </p:nvSpPr>
        <p:spPr>
          <a:xfrm>
            <a:off x="630195" y="1828800"/>
            <a:ext cx="10723605" cy="45843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It is so obvious to us that we never bother to mention it 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– the ‘Curse of knowledge’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 gain a share of the available funding we need to work with other services and demonstrate to society that we are an essential part of making a location ‘A Better Place to Live’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630195" y="741405"/>
            <a:ext cx="10995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Isn’t this obvious to us?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</p:spTree>
    <p:extLst>
      <p:ext uri="{BB962C8B-B14F-4D97-AF65-F5344CB8AC3E}">
        <p14:creationId xmlns:p14="http://schemas.microsoft.com/office/powerpoint/2010/main" val="2678633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D983F1-3897-4380-8BAB-6D0FA02D56A9}"/>
              </a:ext>
            </a:extLst>
          </p:cNvPr>
          <p:cNvSpPr txBox="1">
            <a:spLocks/>
          </p:cNvSpPr>
          <p:nvPr/>
        </p:nvSpPr>
        <p:spPr>
          <a:xfrm>
            <a:off x="630195" y="1828800"/>
            <a:ext cx="10723605" cy="45843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Preventative health care is what NHS trusts strive for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Our streets are our biggest free gym.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Designate streets as ‘Fitness Routes’ and with a simple plan and markings,  set out a route for runners and walkers.  Seek maintenance funding from the community health budget.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 with local cycle groups to create or enhance existing similar routes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630195" y="741405"/>
            <a:ext cx="10995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Helping Health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</p:spTree>
    <p:extLst>
      <p:ext uri="{BB962C8B-B14F-4D97-AF65-F5344CB8AC3E}">
        <p14:creationId xmlns:p14="http://schemas.microsoft.com/office/powerpoint/2010/main" val="2881782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72D4EBE-7731-42D2-B711-C038A48241C9}"/>
              </a:ext>
            </a:extLst>
          </p:cNvPr>
          <p:cNvSpPr txBox="1"/>
          <p:nvPr/>
        </p:nvSpPr>
        <p:spPr>
          <a:xfrm>
            <a:off x="630195" y="741405"/>
            <a:ext cx="109950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1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Helping Housing and Greenspace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593972-AE52-4CBF-A916-C7A856047F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8775" y="6356350"/>
            <a:ext cx="11318875" cy="365125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m-h-c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7E067E8-7E61-4424-8565-F0BE6FC4D4D2}"/>
              </a:ext>
            </a:extLst>
          </p:cNvPr>
          <p:cNvSpPr txBox="1">
            <a:spLocks/>
          </p:cNvSpPr>
          <p:nvPr/>
        </p:nvSpPr>
        <p:spPr>
          <a:xfrm>
            <a:off x="630195" y="1828800"/>
            <a:ext cx="10723605" cy="4584357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Highways can help and benefit from Housing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Working with developers from an early stage allows us to programme approach works to suit the development and to increase the quality and extent of the works.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Before adopting highways, take full advantage of the commuted sums for future maintenance.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Consider playgrounds and paths in parks as part of the highways asset to be inspected and made safe</a:t>
            </a:r>
          </a:p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9907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866</Words>
  <Application>Microsoft Office PowerPoint</Application>
  <PresentationFormat>Widescreen</PresentationFormat>
  <Paragraphs>123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Arial Black</vt:lpstr>
      <vt:lpstr>Bahnschrift SemiBold</vt:lpstr>
      <vt:lpstr>Calibri</vt:lpstr>
      <vt:lpstr>Calibri Light</vt:lpstr>
      <vt:lpstr>1_Office Theme</vt:lpstr>
      <vt:lpstr>3_Office Theme</vt:lpstr>
      <vt:lpstr>2_Office Theme</vt:lpstr>
      <vt:lpstr>MARTIN HOLLAND Independent Consultant and former Head of Highways Services, Islington Council </vt:lpstr>
      <vt:lpstr>Well Maintained Roads as a Driver for Social Change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MARTIN HOLLAND Independent Consultant and former Head of Highways Services, Islington Council </dc:title>
  <dc:creator>Andrew Stagg</dc:creator>
  <cp:lastModifiedBy>Andrew Stagg</cp:lastModifiedBy>
  <cp:revision>1</cp:revision>
  <dcterms:created xsi:type="dcterms:W3CDTF">2018-10-04T08:40:28Z</dcterms:created>
  <dcterms:modified xsi:type="dcterms:W3CDTF">2018-10-04T08:40:50Z</dcterms:modified>
</cp:coreProperties>
</file>